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4266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tal Marton" initials="AM" lastIdx="2" clrIdx="0">
    <p:extLst>
      <p:ext uri="{19B8F6BF-5375-455C-9EA6-DF929625EA0E}">
        <p15:presenceInfo xmlns:p15="http://schemas.microsoft.com/office/powerpoint/2012/main" userId="e6461a629c92ac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549" autoAdjust="0"/>
  </p:normalViewPr>
  <p:slideViewPr>
    <p:cSldViewPr snapToGrid="0">
      <p:cViewPr varScale="1">
        <p:scale>
          <a:sx n="79" d="100"/>
          <a:sy n="79" d="100"/>
        </p:scale>
        <p:origin x="85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1576A-0AAE-4A85-9845-53C545F44E24}" type="datetimeFigureOut">
              <a:rPr lang="hu-HU" smtClean="0"/>
              <a:t>2020. 04. 22.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B87401-8A18-498E-9734-845C7752F3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59712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E0FF935B-8B21-45AD-B942-807DA711FD6A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464097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10A87-C1C8-4245-9FB7-C086F6BE864D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595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4CA96-538F-4852-A9DE-330037500702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652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3058-958A-4C69-9B35-BEC7E07107EA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90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5C05-F782-488D-A4D1-F9F889FBE363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33146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F84A2-A93B-4C56-B609-301564AB9A5F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791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917-334E-46CB-91D6-0081D960119E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602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F7C76-3A83-427B-8121-1EB00B49F934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926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F5DC-5B96-4AFB-8A6B-A6B6B449FF6D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973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E935F-6E55-41AA-A88C-9E28DBAAF61E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046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D06D4-185E-4F97-9DEE-93FF9A0B2D9C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691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86F42058-1058-46A1-93B4-80467FC5357C}" type="datetime1">
              <a:rPr lang="en-US" smtClean="0"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4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7" r:id="rId1"/>
    <p:sldLayoutId id="2147484268" r:id="rId2"/>
    <p:sldLayoutId id="2147484269" r:id="rId3"/>
    <p:sldLayoutId id="2147484270" r:id="rId4"/>
    <p:sldLayoutId id="2147484271" r:id="rId5"/>
    <p:sldLayoutId id="2147484272" r:id="rId6"/>
    <p:sldLayoutId id="2147484273" r:id="rId7"/>
    <p:sldLayoutId id="2147484274" r:id="rId8"/>
    <p:sldLayoutId id="2147484275" r:id="rId9"/>
    <p:sldLayoutId id="2147484276" r:id="rId10"/>
    <p:sldLayoutId id="214748427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aser" TargetMode="Externa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spie.org/publications/fg08_p94_lasers?SSO=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6F6F18C-DD01-4EC7-8B50-3AE98891A0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39" y="-255254"/>
            <a:ext cx="9418320" cy="4041648"/>
          </a:xfrm>
        </p:spPr>
        <p:txBody>
          <a:bodyPr/>
          <a:lstStyle/>
          <a:p>
            <a:pPr algn="ctr"/>
            <a:r>
              <a:rPr lang="hu-HU" dirty="0"/>
              <a:t>Lézerek, </a:t>
            </a:r>
            <a:r>
              <a:rPr lang="hu-HU" dirty="0" err="1"/>
              <a:t>mézerek</a:t>
            </a:r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42F162A-6795-4430-9DD7-7B71A4BE2B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839" y="5092430"/>
            <a:ext cx="9418320" cy="1691640"/>
          </a:xfrm>
        </p:spPr>
        <p:txBody>
          <a:bodyPr/>
          <a:lstStyle/>
          <a:p>
            <a:pPr algn="ctr"/>
            <a:r>
              <a:rPr lang="hu-HU" dirty="0"/>
              <a:t>Készítette: Marton Antal</a:t>
            </a:r>
          </a:p>
        </p:txBody>
      </p:sp>
    </p:spTree>
    <p:extLst>
      <p:ext uri="{BB962C8B-B14F-4D97-AF65-F5344CB8AC3E}">
        <p14:creationId xmlns:p14="http://schemas.microsoft.com/office/powerpoint/2010/main" val="500451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BF39BA-478B-4B49-B183-EEB16528E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Mézerek</a:t>
            </a:r>
            <a:r>
              <a:rPr lang="hu-HU" dirty="0"/>
              <a:t> működése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6A2D402-8F54-484B-B15F-ACAFBA62E1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000" y="1800000"/>
            <a:ext cx="6506655" cy="4965925"/>
          </a:xfrm>
        </p:spPr>
        <p:txBody>
          <a:bodyPr>
            <a:normAutofit/>
          </a:bodyPr>
          <a:lstStyle/>
          <a:p>
            <a:r>
              <a:rPr lang="hu-HU" dirty="0"/>
              <a:t>Hasonló alapelvek, mint lézernél</a:t>
            </a:r>
          </a:p>
          <a:p>
            <a:pPr lvl="1"/>
            <a:r>
              <a:rPr lang="hu-HU" dirty="0"/>
              <a:t>Stimulált emisszió, inverz populáció, rezonátor</a:t>
            </a:r>
          </a:p>
          <a:p>
            <a:r>
              <a:rPr lang="hu-HU" dirty="0"/>
              <a:t>Gerjesztés mikrohullámú sugárzással </a:t>
            </a:r>
          </a:p>
          <a:p>
            <a:pPr lvl="1"/>
            <a:r>
              <a:rPr lang="hu-HU" dirty="0"/>
              <a:t>Elektronspin energiaszintjeinek gerjesztése</a:t>
            </a:r>
          </a:p>
          <a:p>
            <a:r>
              <a:rPr lang="hu-HU" dirty="0"/>
              <a:t>A gerjesztett energiaszintek rendkívül érzékenyek az ütközésekre, vibrációkra, rotációkra </a:t>
            </a:r>
          </a:p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D8B2526-AC18-4622-930E-2305490C2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D57F1E4F-1CFF-5643-939E-217C01CDF565}" type="slidenum">
              <a:rPr lang="en-US" smtClean="0">
                <a:solidFill>
                  <a:schemeClr val="bg1"/>
                </a:solidFill>
              </a:rPr>
              <a:pPr/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495C10E0-5E67-41EF-9338-07466B6B0E26}"/>
              </a:ext>
            </a:extLst>
          </p:cNvPr>
          <p:cNvCxnSpPr/>
          <p:nvPr/>
        </p:nvCxnSpPr>
        <p:spPr>
          <a:xfrm>
            <a:off x="319596" y="6493822"/>
            <a:ext cx="107064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4F179A8D-0CD2-4E25-AEC5-B38B74886F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8823" y="834615"/>
            <a:ext cx="3557243" cy="4651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zövegdoboz 8">
            <a:extLst>
              <a:ext uri="{FF2B5EF4-FFF2-40B4-BE49-F238E27FC236}">
                <a16:creationId xmlns:a16="http://schemas.microsoft.com/office/drawing/2014/main" id="{ABD3D7FF-7ED6-42BB-B5AA-95166187F725}"/>
              </a:ext>
            </a:extLst>
          </p:cNvPr>
          <p:cNvSpPr txBox="1"/>
          <p:nvPr/>
        </p:nvSpPr>
        <p:spPr>
          <a:xfrm>
            <a:off x="390617" y="6488668"/>
            <a:ext cx="110171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>
                <a:hlinkClick r:id="rId3"/>
              </a:rPr>
              <a:t>https://en.wikipedia.org/wiki/Maser</a:t>
            </a:r>
            <a:endParaRPr lang="hu-HU" sz="1200" dirty="0"/>
          </a:p>
        </p:txBody>
      </p:sp>
    </p:spTree>
    <p:extLst>
      <p:ext uri="{BB962C8B-B14F-4D97-AF65-F5344CB8AC3E}">
        <p14:creationId xmlns:p14="http://schemas.microsoft.com/office/powerpoint/2010/main" val="2359936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B8B44B9-A78E-4691-8BC1-7D95E5415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Mézerek</a:t>
            </a:r>
            <a:r>
              <a:rPr lang="hu-HU" dirty="0"/>
              <a:t> típusai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6A4A3BB-D6E9-4F00-A7DE-9745E74B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D57F1E4F-1CFF-5643-939E-217C01CDF565}" type="slidenum">
              <a:rPr lang="en-US" smtClean="0">
                <a:solidFill>
                  <a:schemeClr val="bg1"/>
                </a:solidFill>
              </a:rPr>
              <a:pPr/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DE7C0E40-A994-4D64-9A2F-B0CFBE0F42D6}"/>
              </a:ext>
            </a:extLst>
          </p:cNvPr>
          <p:cNvCxnSpPr/>
          <p:nvPr/>
        </p:nvCxnSpPr>
        <p:spPr>
          <a:xfrm>
            <a:off x="319596" y="6493822"/>
            <a:ext cx="107064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 descr="A diamond age of masers">
            <a:extLst>
              <a:ext uri="{FF2B5EF4-FFF2-40B4-BE49-F238E27FC236}">
                <a16:creationId xmlns:a16="http://schemas.microsoft.com/office/drawing/2014/main" id="{33623582-7748-4BA2-A2E0-8ACF5DB1A8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230" y="1336654"/>
            <a:ext cx="4388053" cy="247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zövegdoboz 8">
            <a:extLst>
              <a:ext uri="{FF2B5EF4-FFF2-40B4-BE49-F238E27FC236}">
                <a16:creationId xmlns:a16="http://schemas.microsoft.com/office/drawing/2014/main" id="{1F8C87CD-6025-467D-B2BE-8E98F925DC28}"/>
              </a:ext>
            </a:extLst>
          </p:cNvPr>
          <p:cNvSpPr txBox="1"/>
          <p:nvPr/>
        </p:nvSpPr>
        <p:spPr>
          <a:xfrm>
            <a:off x="390617" y="6488668"/>
            <a:ext cx="110171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RB. Liu: </a:t>
            </a:r>
            <a:r>
              <a:rPr lang="en-US" sz="1200" i="1" dirty="0"/>
              <a:t>A diamond age of masers</a:t>
            </a:r>
            <a:r>
              <a:rPr lang="en-US" sz="1200" dirty="0"/>
              <a:t>, </a:t>
            </a:r>
            <a:r>
              <a:rPr lang="en-US" sz="1200" b="1" dirty="0"/>
              <a:t>2018</a:t>
            </a:r>
            <a:r>
              <a:rPr lang="en-US" sz="1200" dirty="0"/>
              <a:t>, Nature, </a:t>
            </a:r>
            <a:r>
              <a:rPr lang="en-US" sz="1200" i="1" dirty="0"/>
              <a:t>555</a:t>
            </a:r>
            <a:r>
              <a:rPr lang="en-US" sz="1200" dirty="0"/>
              <a:t>, </a:t>
            </a:r>
            <a:r>
              <a:rPr lang="en-US" sz="1200" b="1" dirty="0"/>
              <a:t>447-449 </a:t>
            </a:r>
            <a:endParaRPr lang="en-US" sz="1200" dirty="0"/>
          </a:p>
        </p:txBody>
      </p:sp>
      <p:sp>
        <p:nvSpPr>
          <p:cNvPr id="12" name="Tartalom helye 2">
            <a:extLst>
              <a:ext uri="{FF2B5EF4-FFF2-40B4-BE49-F238E27FC236}">
                <a16:creationId xmlns:a16="http://schemas.microsoft.com/office/drawing/2014/main" id="{2327F182-80CD-446E-9224-541C51B0403C}"/>
              </a:ext>
            </a:extLst>
          </p:cNvPr>
          <p:cNvSpPr txBox="1">
            <a:spLocks/>
          </p:cNvSpPr>
          <p:nvPr/>
        </p:nvSpPr>
        <p:spPr>
          <a:xfrm>
            <a:off x="828000" y="1800000"/>
            <a:ext cx="6506655" cy="4965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 err="1"/>
              <a:t>Gázmézer</a:t>
            </a:r>
            <a:endParaRPr lang="hu-HU" dirty="0"/>
          </a:p>
          <a:p>
            <a:pPr lvl="1"/>
            <a:r>
              <a:rPr lang="hu-HU" dirty="0"/>
              <a:t>Nagyvákuum, híg </a:t>
            </a:r>
            <a:r>
              <a:rPr lang="hu-HU" dirty="0" err="1"/>
              <a:t>mézerközeg</a:t>
            </a:r>
            <a:endParaRPr lang="hu-HU" dirty="0"/>
          </a:p>
          <a:p>
            <a:pPr lvl="1"/>
            <a:r>
              <a:rPr lang="hu-HU" dirty="0" err="1"/>
              <a:t>Ammóniamézer</a:t>
            </a:r>
            <a:endParaRPr lang="hu-HU" dirty="0"/>
          </a:p>
          <a:p>
            <a:pPr lvl="2"/>
            <a:r>
              <a:rPr lang="hu-HU" dirty="0"/>
              <a:t>Elektromos térben a molekulák szétválaszthatóak</a:t>
            </a:r>
          </a:p>
          <a:p>
            <a:pPr lvl="1"/>
            <a:r>
              <a:rPr lang="hu-HU" dirty="0" err="1"/>
              <a:t>Hidrogénmézer</a:t>
            </a:r>
            <a:endParaRPr lang="hu-HU" dirty="0"/>
          </a:p>
          <a:p>
            <a:pPr lvl="2"/>
            <a:r>
              <a:rPr lang="hu-HU" dirty="0"/>
              <a:t>Mágneses térben a molekulák szétválaszthatóak</a:t>
            </a:r>
          </a:p>
          <a:p>
            <a:r>
              <a:rPr lang="hu-HU" dirty="0"/>
              <a:t>Szilárd közegű </a:t>
            </a:r>
            <a:r>
              <a:rPr lang="hu-HU" dirty="0" err="1"/>
              <a:t>mézer</a:t>
            </a:r>
            <a:endParaRPr lang="hu-HU" dirty="0"/>
          </a:p>
          <a:p>
            <a:pPr lvl="1"/>
            <a:r>
              <a:rPr lang="hu-HU" dirty="0"/>
              <a:t>Alacsony hőmérséklet – atomi rezgések ne zavarjanak</a:t>
            </a:r>
          </a:p>
          <a:p>
            <a:pPr lvl="1"/>
            <a:r>
              <a:rPr lang="hu-HU" dirty="0"/>
              <a:t>Szilárd közegű </a:t>
            </a:r>
            <a:r>
              <a:rPr lang="hu-HU" dirty="0" err="1"/>
              <a:t>mézer</a:t>
            </a:r>
            <a:r>
              <a:rPr lang="hu-HU" dirty="0"/>
              <a:t> szobahőmérsékleten</a:t>
            </a:r>
          </a:p>
          <a:p>
            <a:pPr lvl="2"/>
            <a:r>
              <a:rPr lang="hu-HU" dirty="0"/>
              <a:t>Para-</a:t>
            </a:r>
            <a:r>
              <a:rPr lang="hu-HU" dirty="0" err="1"/>
              <a:t>terfenil</a:t>
            </a:r>
            <a:r>
              <a:rPr lang="hu-HU" dirty="0"/>
              <a:t> kristály – </a:t>
            </a:r>
            <a:r>
              <a:rPr lang="hu-HU" dirty="0" err="1"/>
              <a:t>pentacén</a:t>
            </a:r>
            <a:r>
              <a:rPr lang="hu-HU" dirty="0"/>
              <a:t> </a:t>
            </a:r>
            <a:r>
              <a:rPr lang="hu-HU" dirty="0" err="1"/>
              <a:t>dópolás</a:t>
            </a:r>
            <a:endParaRPr lang="hu-HU" dirty="0"/>
          </a:p>
          <a:p>
            <a:pPr lvl="2"/>
            <a:r>
              <a:rPr lang="hu-HU" dirty="0" err="1"/>
              <a:t>Pentacén</a:t>
            </a:r>
            <a:r>
              <a:rPr lang="hu-HU" dirty="0"/>
              <a:t> optikai gerjesztése</a:t>
            </a:r>
          </a:p>
          <a:p>
            <a:pPr lvl="2"/>
            <a:r>
              <a:rPr lang="hu-HU" dirty="0"/>
              <a:t>Csak impulzusok</a:t>
            </a:r>
          </a:p>
          <a:p>
            <a:pPr lvl="1"/>
            <a:r>
              <a:rPr lang="hu-HU" dirty="0"/>
              <a:t>Gyémánt közegű </a:t>
            </a:r>
            <a:r>
              <a:rPr lang="hu-HU" dirty="0" err="1"/>
              <a:t>mézer</a:t>
            </a:r>
            <a:r>
              <a:rPr lang="hu-HU" dirty="0"/>
              <a:t> – „nitrogén lyuk centrumokkal”</a:t>
            </a:r>
          </a:p>
          <a:p>
            <a:pPr lvl="2"/>
            <a:r>
              <a:rPr lang="hu-HU" dirty="0"/>
              <a:t>Pumpálás nitrogén lézerrel</a:t>
            </a:r>
          </a:p>
          <a:p>
            <a:pPr lvl="2"/>
            <a:r>
              <a:rPr lang="hu-HU" dirty="0"/>
              <a:t>Jó hővezetés </a:t>
            </a:r>
            <a:r>
              <a:rPr lang="hu-HU" dirty="0">
                <a:sym typeface="Wingdings" panose="05000000000000000000" pitchFamily="2" charset="2"/>
              </a:rPr>
              <a:t> folyamatos üzemmód</a:t>
            </a:r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24460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299513C-455D-4189-AD76-9C16698AB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Mézerek</a:t>
            </a:r>
            <a:r>
              <a:rPr lang="hu-HU" dirty="0"/>
              <a:t> felhasználása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D331BE8-8A94-42CF-9EC3-3A8268A5B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000" y="1800000"/>
            <a:ext cx="8595360" cy="4351337"/>
          </a:xfrm>
        </p:spPr>
        <p:txBody>
          <a:bodyPr/>
          <a:lstStyle/>
          <a:p>
            <a:r>
              <a:rPr lang="hu-HU" dirty="0"/>
              <a:t>Stabil mikrohullámú sugárzás </a:t>
            </a:r>
          </a:p>
          <a:p>
            <a:pPr lvl="1"/>
            <a:r>
              <a:rPr lang="hu-HU" dirty="0"/>
              <a:t>Frekvencia standardok</a:t>
            </a:r>
          </a:p>
          <a:p>
            <a:r>
              <a:rPr lang="hu-HU" dirty="0"/>
              <a:t>Nagy-precíziós spektroszkópia</a:t>
            </a:r>
          </a:p>
          <a:p>
            <a:r>
              <a:rPr lang="hu-HU" dirty="0"/>
              <a:t>Mikrohullámú jelek erősítése </a:t>
            </a:r>
          </a:p>
          <a:p>
            <a:pPr lvl="1"/>
            <a:r>
              <a:rPr lang="hu-HU" dirty="0"/>
              <a:t>Űrből érkező mikrohullámú jelek erősítése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F4BBAC97-259E-4B16-A31C-044F9E7CD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D57F1E4F-1CFF-5643-939E-217C01CDF565}" type="slidenum">
              <a:rPr lang="en-US" smtClean="0">
                <a:solidFill>
                  <a:schemeClr val="bg1"/>
                </a:solidFill>
              </a:rPr>
              <a:pPr/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57A27FF-22D8-483F-B602-4C9E1FD33C6C}"/>
              </a:ext>
            </a:extLst>
          </p:cNvPr>
          <p:cNvCxnSpPr/>
          <p:nvPr/>
        </p:nvCxnSpPr>
        <p:spPr>
          <a:xfrm>
            <a:off x="319596" y="6493822"/>
            <a:ext cx="107064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9381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2B4FE8F-8888-43B2-9BA4-6C101449C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2103438"/>
            <a:ext cx="9692640" cy="1325562"/>
          </a:xfrm>
        </p:spPr>
        <p:txBody>
          <a:bodyPr/>
          <a:lstStyle/>
          <a:p>
            <a:pPr algn="ctr"/>
            <a:r>
              <a:rPr lang="hu-HU" dirty="0"/>
              <a:t>Köszönöm a figyelmet!</a:t>
            </a:r>
          </a:p>
        </p:txBody>
      </p:sp>
      <p:sp>
        <p:nvSpPr>
          <p:cNvPr id="3" name="Dia számának helye 2">
            <a:extLst>
              <a:ext uri="{FF2B5EF4-FFF2-40B4-BE49-F238E27FC236}">
                <a16:creationId xmlns:a16="http://schemas.microsoft.com/office/drawing/2014/main" id="{D5D6E8F1-DD67-4D68-99EA-04B55DD36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D57F1E4F-1CFF-5643-939E-217C01CDF565}" type="slidenum">
              <a:rPr lang="en-US" smtClean="0">
                <a:solidFill>
                  <a:schemeClr val="bg1"/>
                </a:solidFill>
              </a:rPr>
              <a:pPr/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626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7D1C372-E81D-4523-908B-F6170BBAC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Bevezetés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137652C-59E8-42DC-AFF9-E9FA745B8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000" y="1800000"/>
            <a:ext cx="8595360" cy="4351337"/>
          </a:xfrm>
        </p:spPr>
        <p:txBody>
          <a:bodyPr/>
          <a:lstStyle/>
          <a:p>
            <a:r>
              <a:rPr lang="hu-HU" dirty="0"/>
              <a:t>LASER– </a:t>
            </a:r>
            <a:r>
              <a:rPr lang="hu-HU" dirty="0" err="1"/>
              <a:t>Light</a:t>
            </a:r>
            <a:r>
              <a:rPr lang="hu-HU" dirty="0"/>
              <a:t> </a:t>
            </a:r>
            <a:r>
              <a:rPr lang="hu-HU" dirty="0" err="1"/>
              <a:t>Amplification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Stimulated</a:t>
            </a:r>
            <a:r>
              <a:rPr lang="hu-HU" dirty="0"/>
              <a:t> </a:t>
            </a:r>
            <a:r>
              <a:rPr lang="hu-HU" dirty="0" err="1"/>
              <a:t>Emission</a:t>
            </a:r>
            <a:r>
              <a:rPr lang="hu-HU" dirty="0"/>
              <a:t> of </a:t>
            </a:r>
            <a:r>
              <a:rPr lang="hu-HU" dirty="0" err="1"/>
              <a:t>Radiation</a:t>
            </a:r>
            <a:endParaRPr lang="hu-HU" dirty="0"/>
          </a:p>
          <a:p>
            <a:pPr lvl="1"/>
            <a:r>
              <a:rPr lang="hu-HU" dirty="0"/>
              <a:t>„fényerősítés sugárzás stimulált emissziójával”</a:t>
            </a:r>
          </a:p>
          <a:p>
            <a:r>
              <a:rPr lang="hu-HU" dirty="0"/>
              <a:t>MASER – M</a:t>
            </a:r>
            <a:r>
              <a:rPr lang="en-US" dirty="0" err="1"/>
              <a:t>icrowave</a:t>
            </a:r>
            <a:r>
              <a:rPr lang="en-US" dirty="0"/>
              <a:t> Amplification by Stimulated Emission of Radiation</a:t>
            </a:r>
            <a:endParaRPr lang="hu-HU" dirty="0"/>
          </a:p>
          <a:p>
            <a:pPr lvl="1"/>
            <a:r>
              <a:rPr lang="hu-HU" dirty="0"/>
              <a:t>„mikrohullámú erősítés stimulált sugárzás által”</a:t>
            </a:r>
          </a:p>
          <a:p>
            <a:r>
              <a:rPr lang="hu-HU" dirty="0"/>
              <a:t>Első berendezés – 1954 – ammónia </a:t>
            </a:r>
            <a:r>
              <a:rPr lang="hu-HU" dirty="0" err="1"/>
              <a:t>mézer</a:t>
            </a:r>
            <a:endParaRPr lang="hu-HU" dirty="0"/>
          </a:p>
          <a:p>
            <a:r>
              <a:rPr lang="hu-HU" dirty="0"/>
              <a:t>A technika több ágát is forradalmasították</a:t>
            </a:r>
          </a:p>
          <a:p>
            <a:pPr lvl="1"/>
            <a:r>
              <a:rPr lang="hu-HU" dirty="0"/>
              <a:t>Optika</a:t>
            </a:r>
          </a:p>
          <a:p>
            <a:pPr lvl="1"/>
            <a:r>
              <a:rPr lang="hu-HU" dirty="0"/>
              <a:t>Orvosi technika</a:t>
            </a:r>
          </a:p>
          <a:p>
            <a:pPr lvl="1"/>
            <a:r>
              <a:rPr lang="hu-HU" dirty="0"/>
              <a:t>Hadi technika</a:t>
            </a:r>
          </a:p>
          <a:p>
            <a:pPr lvl="1"/>
            <a:r>
              <a:rPr lang="hu-HU" dirty="0"/>
              <a:t>Informatika</a:t>
            </a:r>
          </a:p>
          <a:p>
            <a:pPr lvl="1"/>
            <a:r>
              <a:rPr lang="hu-HU" dirty="0"/>
              <a:t>Anyagmegmunkálást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BD08958-560D-424C-8A0A-0DD542842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4D59B843-00C9-46EA-B5BF-487A56658C8F}" type="slidenum">
              <a:rPr lang="en-US" smtClean="0">
                <a:solidFill>
                  <a:schemeClr val="bg1"/>
                </a:solidFill>
              </a:r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91D594C3-13C0-4ED8-A5C8-CE1730144381}"/>
              </a:ext>
            </a:extLst>
          </p:cNvPr>
          <p:cNvCxnSpPr/>
          <p:nvPr/>
        </p:nvCxnSpPr>
        <p:spPr>
          <a:xfrm>
            <a:off x="319596" y="6493822"/>
            <a:ext cx="107064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4690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E702E40-6A86-40B0-A7A9-B45D8022E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Lézerek működése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B042F69-7DA6-4A88-B1C1-033BC8503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000" y="1800000"/>
            <a:ext cx="8595360" cy="4351337"/>
          </a:xfrm>
        </p:spPr>
        <p:txBody>
          <a:bodyPr/>
          <a:lstStyle/>
          <a:p>
            <a:pPr marL="0" indent="0">
              <a:buNone/>
            </a:pPr>
            <a:r>
              <a:rPr lang="hu-HU" dirty="0"/>
              <a:t>Stimulált emisszió</a:t>
            </a:r>
          </a:p>
          <a:p>
            <a:r>
              <a:rPr lang="hu-HU" dirty="0"/>
              <a:t>B</a:t>
            </a:r>
            <a:r>
              <a:rPr lang="hu-HU" baseline="-25000" dirty="0"/>
              <a:t>12</a:t>
            </a:r>
            <a:r>
              <a:rPr lang="hu-HU" dirty="0"/>
              <a:t> = B</a:t>
            </a:r>
            <a:r>
              <a:rPr lang="hu-HU" baseline="-25000" dirty="0"/>
              <a:t>21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E421893-6886-4FB0-96EB-A83AEDC93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D57F1E4F-1CFF-5643-939E-217C01CDF565}" type="slidenum">
              <a:rPr lang="en-US" smtClean="0">
                <a:solidFill>
                  <a:schemeClr val="bg1"/>
                </a:solidFill>
              </a:rPr>
              <a:pPr/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E5ED8095-195A-4BBC-9FE3-05528E9ACC47}"/>
              </a:ext>
            </a:extLst>
          </p:cNvPr>
          <p:cNvSpPr txBox="1"/>
          <p:nvPr/>
        </p:nvSpPr>
        <p:spPr>
          <a:xfrm>
            <a:off x="390617" y="6359461"/>
            <a:ext cx="110171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sz="12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A414A632-96AE-4DD8-99F0-6FF2B8EE9585}"/>
              </a:ext>
            </a:extLst>
          </p:cNvPr>
          <p:cNvSpPr txBox="1"/>
          <p:nvPr/>
        </p:nvSpPr>
        <p:spPr>
          <a:xfrm>
            <a:off x="390617" y="6581001"/>
            <a:ext cx="110171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sz="1200" dirty="0">
              <a:latin typeface="+mj-lt"/>
              <a:cs typeface="Calibri" panose="020F0502020204030204" pitchFamily="34" charset="0"/>
            </a:endParaRP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B38DC460-4941-4BD8-B2D2-4C6921A722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872" y="2825909"/>
            <a:ext cx="8617933" cy="3069046"/>
          </a:xfrm>
          <a:prstGeom prst="rect">
            <a:avLst/>
          </a:prstGeom>
        </p:spPr>
      </p:pic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1D80C48F-12FB-482D-BBF1-2EEB9118B3A0}"/>
              </a:ext>
            </a:extLst>
          </p:cNvPr>
          <p:cNvCxnSpPr/>
          <p:nvPr/>
        </p:nvCxnSpPr>
        <p:spPr>
          <a:xfrm>
            <a:off x="319596" y="6493822"/>
            <a:ext cx="107064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7984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2C6924C-29BB-41A0-8148-D4E7667F9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Lézerek működése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6658D72-2498-456E-8F63-F5EC25EF6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000" y="1800000"/>
            <a:ext cx="5065495" cy="4351337"/>
          </a:xfrm>
        </p:spPr>
        <p:txBody>
          <a:bodyPr/>
          <a:lstStyle/>
          <a:p>
            <a:pPr marL="0" indent="0">
              <a:buNone/>
            </a:pPr>
            <a:r>
              <a:rPr lang="hu-HU" dirty="0"/>
              <a:t>Inverz populáció</a:t>
            </a:r>
          </a:p>
          <a:p>
            <a:r>
              <a:rPr lang="hu-HU" dirty="0"/>
              <a:t>Termikus egyensúlyban nem lehetséges</a:t>
            </a:r>
          </a:p>
          <a:p>
            <a:pPr lvl="1"/>
            <a:r>
              <a:rPr lang="hu-HU" dirty="0"/>
              <a:t>Melegítéssel nem érhető el</a:t>
            </a:r>
          </a:p>
          <a:p>
            <a:r>
              <a:rPr lang="hu-HU" dirty="0"/>
              <a:t>Rendszer pumpálása</a:t>
            </a:r>
          </a:p>
          <a:p>
            <a:pPr lvl="1"/>
            <a:r>
              <a:rPr lang="hu-HU" dirty="0"/>
              <a:t>fotokémiai gerjesztés, elektromos kisülés, kémiai reakció</a:t>
            </a:r>
          </a:p>
          <a:p>
            <a:endParaRPr lang="hu-HU" dirty="0"/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17DED41B-2A02-48A3-9AFC-C80C1970F826}"/>
              </a:ext>
            </a:extLst>
          </p:cNvPr>
          <p:cNvSpPr txBox="1"/>
          <p:nvPr/>
        </p:nvSpPr>
        <p:spPr>
          <a:xfrm>
            <a:off x="390617" y="6488668"/>
            <a:ext cx="110171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>
                <a:hlinkClick r:id="rId2"/>
              </a:rPr>
              <a:t>https://spie.org/publications/fg08_p94_lasers?SSO=1</a:t>
            </a:r>
            <a:endParaRPr lang="hu-HU" sz="12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CF27518-6192-415D-B5FF-55DAF9E21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D57F1E4F-1CFF-5643-939E-217C01CDF565}" type="slidenum">
              <a:rPr lang="en-US" smtClean="0">
                <a:solidFill>
                  <a:schemeClr val="bg1"/>
                </a:solidFill>
              </a:rPr>
              <a:pPr/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 descr="Lasers - Population Inversion">
            <a:extLst>
              <a:ext uri="{FF2B5EF4-FFF2-40B4-BE49-F238E27FC236}">
                <a16:creationId xmlns:a16="http://schemas.microsoft.com/office/drawing/2014/main" id="{5CC5D190-4658-446F-9987-A607CDE606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2415" y="3926445"/>
            <a:ext cx="5480832" cy="2224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0F1F890B-23FB-43C4-86C9-9735D01D88C7}"/>
              </a:ext>
            </a:extLst>
          </p:cNvPr>
          <p:cNvCxnSpPr/>
          <p:nvPr/>
        </p:nvCxnSpPr>
        <p:spPr>
          <a:xfrm>
            <a:off x="319596" y="6493822"/>
            <a:ext cx="107064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1121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3DA0C75-852C-4F22-A1AB-AB53C450A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Lézerek működése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07B3A2E-F671-4219-AF72-C4AD55651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000" y="1800000"/>
            <a:ext cx="5424678" cy="4351337"/>
          </a:xfrm>
        </p:spPr>
        <p:txBody>
          <a:bodyPr/>
          <a:lstStyle/>
          <a:p>
            <a:pPr marL="0" indent="0">
              <a:buNone/>
            </a:pPr>
            <a:r>
              <a:rPr lang="hu-HU" dirty="0"/>
              <a:t>Optikai rezonátor</a:t>
            </a:r>
          </a:p>
          <a:p>
            <a:r>
              <a:rPr lang="hu-HU" dirty="0"/>
              <a:t>Átlagos úthossz megnő</a:t>
            </a:r>
          </a:p>
          <a:p>
            <a:pPr lvl="1"/>
            <a:r>
              <a:rPr lang="hu-HU" dirty="0"/>
              <a:t>Stimulált emisszió valószínűsége nő</a:t>
            </a:r>
          </a:p>
          <a:p>
            <a:r>
              <a:rPr lang="hu-HU" dirty="0"/>
              <a:t>Megfelelő távolság a két tükör között</a:t>
            </a:r>
          </a:p>
          <a:p>
            <a:pPr lvl="1"/>
            <a:r>
              <a:rPr lang="hu-HU" dirty="0"/>
              <a:t>Állóhullám</a:t>
            </a:r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A4622E6A-F348-4C17-8654-B2F2F02A5525}"/>
              </a:ext>
            </a:extLst>
          </p:cNvPr>
          <p:cNvCxnSpPr/>
          <p:nvPr/>
        </p:nvCxnSpPr>
        <p:spPr>
          <a:xfrm>
            <a:off x="319596" y="6493822"/>
            <a:ext cx="107064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doboz 8">
            <a:extLst>
              <a:ext uri="{FF2B5EF4-FFF2-40B4-BE49-F238E27FC236}">
                <a16:creationId xmlns:a16="http://schemas.microsoft.com/office/drawing/2014/main" id="{9FD3A240-5829-4DE0-9C8E-01BC0FD41F59}"/>
              </a:ext>
            </a:extLst>
          </p:cNvPr>
          <p:cNvSpPr txBox="1"/>
          <p:nvPr/>
        </p:nvSpPr>
        <p:spPr>
          <a:xfrm>
            <a:off x="390618" y="6492240"/>
            <a:ext cx="43175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 err="1"/>
              <a:t>Kubinyi</a:t>
            </a:r>
            <a:r>
              <a:rPr lang="hu-HU" sz="1200" dirty="0"/>
              <a:t> Miklós: </a:t>
            </a:r>
            <a:r>
              <a:rPr lang="hu-HU" sz="1200" i="1" dirty="0"/>
              <a:t>Lézerek, lézerspektroszkópia</a:t>
            </a:r>
            <a:r>
              <a:rPr lang="hu-HU" sz="1200" dirty="0"/>
              <a:t>, </a:t>
            </a:r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126FC70-4C66-4A06-8BB5-BF2945C37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D57F1E4F-1CFF-5643-939E-217C01CDF565}" type="slidenum">
              <a:rPr lang="en-US" smtClean="0">
                <a:solidFill>
                  <a:schemeClr val="bg1"/>
                </a:solidFill>
              </a:rPr>
              <a:pPr/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811D0BB0-4B9C-4384-92A0-9F1CCB015F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0839" y="1691322"/>
            <a:ext cx="6192001" cy="465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369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0EF9EC7-2144-4895-9851-B5F37E767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Lézerek működése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7201C4C-E298-40D7-8031-E2B574073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6866" y="1800000"/>
            <a:ext cx="3891049" cy="4351337"/>
          </a:xfrm>
        </p:spPr>
        <p:txBody>
          <a:bodyPr/>
          <a:lstStyle/>
          <a:p>
            <a:pPr marL="0" indent="0">
              <a:buNone/>
            </a:pPr>
            <a:r>
              <a:rPr lang="hu-HU" dirty="0"/>
              <a:t>Lézerátmenet</a:t>
            </a:r>
          </a:p>
          <a:p>
            <a:r>
              <a:rPr lang="hu-HU" dirty="0"/>
              <a:t>Általában három- és négyszintes </a:t>
            </a:r>
            <a:r>
              <a:rPr lang="hu-HU" dirty="0" err="1"/>
              <a:t>termséma</a:t>
            </a:r>
            <a:r>
              <a:rPr lang="hu-HU" dirty="0"/>
              <a:t> alapján</a:t>
            </a:r>
          </a:p>
          <a:p>
            <a:r>
              <a:rPr lang="hu-HU" dirty="0"/>
              <a:t>Lézerátmenet felső szintjén hosszú élettartam</a:t>
            </a:r>
          </a:p>
          <a:p>
            <a:r>
              <a:rPr lang="hu-HU" dirty="0"/>
              <a:t>Lézerátmenet két szintje között inverz populáció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25BA281D-F5C8-4B95-942F-379AAA331AE0}"/>
              </a:ext>
            </a:extLst>
          </p:cNvPr>
          <p:cNvCxnSpPr/>
          <p:nvPr/>
        </p:nvCxnSpPr>
        <p:spPr>
          <a:xfrm>
            <a:off x="319596" y="6493822"/>
            <a:ext cx="107064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83DB545-0303-4FB0-B7B8-2EF64D2E7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D57F1E4F-1CFF-5643-939E-217C01CDF565}" type="slidenum">
              <a:rPr lang="en-US" smtClean="0">
                <a:solidFill>
                  <a:schemeClr val="bg1"/>
                </a:solidFill>
              </a:rPr>
              <a:pPr/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CB274697-6B55-4023-8659-161B17E3B2C2}"/>
              </a:ext>
            </a:extLst>
          </p:cNvPr>
          <p:cNvSpPr txBox="1"/>
          <p:nvPr/>
        </p:nvSpPr>
        <p:spPr>
          <a:xfrm>
            <a:off x="390617" y="6488668"/>
            <a:ext cx="110171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B. Hopp, L. Kemény, T. K. </a:t>
            </a:r>
            <a:r>
              <a:rPr lang="hu-HU" sz="1200" dirty="0" err="1"/>
              <a:t>Smausz</a:t>
            </a:r>
            <a:r>
              <a:rPr lang="hu-HU" sz="1200" dirty="0"/>
              <a:t>, M. Márta, K. </a:t>
            </a:r>
            <a:r>
              <a:rPr lang="hu-HU" sz="1200" dirty="0" err="1"/>
              <a:t>Ónódi</a:t>
            </a:r>
            <a:r>
              <a:rPr lang="hu-HU" sz="1200" dirty="0"/>
              <a:t>, D. </a:t>
            </a:r>
            <a:r>
              <a:rPr lang="hu-HU" sz="1200" dirty="0" err="1"/>
              <a:t>Degovics</a:t>
            </a:r>
            <a:r>
              <a:rPr lang="hu-HU" sz="1200" i="1" dirty="0"/>
              <a:t>: Lézerek az Orvostudományban </a:t>
            </a:r>
            <a:endParaRPr lang="hu-HU" sz="1200" dirty="0"/>
          </a:p>
        </p:txBody>
      </p:sp>
      <p:pic>
        <p:nvPicPr>
          <p:cNvPr id="9" name="Kép 8">
            <a:extLst>
              <a:ext uri="{FF2B5EF4-FFF2-40B4-BE49-F238E27FC236}">
                <a16:creationId xmlns:a16="http://schemas.microsoft.com/office/drawing/2014/main" id="{7C31DB1F-E637-4381-B9EB-0E932A1849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0663" y="3455186"/>
            <a:ext cx="6485403" cy="2696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717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C799FB7-9179-4DC4-899D-1EF46A803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Lézertípusok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84C914B9-2AC9-4D2A-82D3-A6B177BDBAED}"/>
              </a:ext>
            </a:extLst>
          </p:cNvPr>
          <p:cNvSpPr txBox="1"/>
          <p:nvPr/>
        </p:nvSpPr>
        <p:spPr>
          <a:xfrm>
            <a:off x="1162050" y="2143125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B5F98E45-3E74-4A4A-8BE4-0953B752134C}"/>
              </a:ext>
            </a:extLst>
          </p:cNvPr>
          <p:cNvCxnSpPr/>
          <p:nvPr/>
        </p:nvCxnSpPr>
        <p:spPr>
          <a:xfrm>
            <a:off x="319596" y="6493822"/>
            <a:ext cx="107064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Dia számának helye 13">
            <a:extLst>
              <a:ext uri="{FF2B5EF4-FFF2-40B4-BE49-F238E27FC236}">
                <a16:creationId xmlns:a16="http://schemas.microsoft.com/office/drawing/2014/main" id="{144624F4-FAA7-40B6-AC88-B30DD92FE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D57F1E4F-1CFF-5643-939E-217C01CDF565}" type="slidenum">
              <a:rPr lang="en-US" smtClean="0">
                <a:solidFill>
                  <a:schemeClr val="bg1"/>
                </a:solidFill>
              </a:rPr>
              <a:pPr/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artalom helye 2">
            <a:extLst>
              <a:ext uri="{FF2B5EF4-FFF2-40B4-BE49-F238E27FC236}">
                <a16:creationId xmlns:a16="http://schemas.microsoft.com/office/drawing/2014/main" id="{24E04214-6085-420A-8E1A-9D9582116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000" y="1800000"/>
            <a:ext cx="10126512" cy="4351337"/>
          </a:xfrm>
        </p:spPr>
        <p:txBody>
          <a:bodyPr>
            <a:normAutofit/>
          </a:bodyPr>
          <a:lstStyle/>
          <a:p>
            <a:r>
              <a:rPr lang="hu-HU" dirty="0"/>
              <a:t>Szennyezett ionkristály lézer</a:t>
            </a:r>
          </a:p>
          <a:p>
            <a:pPr lvl="1"/>
            <a:r>
              <a:rPr lang="hu-HU" dirty="0"/>
              <a:t>lézersugárzás a szennyező fémion emissziója révén </a:t>
            </a:r>
          </a:p>
          <a:p>
            <a:pPr lvl="1"/>
            <a:r>
              <a:rPr lang="hu-HU" dirty="0"/>
              <a:t>Neodímiummal szennyezett ittrium-alumínium-gránát (</a:t>
            </a:r>
            <a:r>
              <a:rPr lang="hu-HU" dirty="0" err="1"/>
              <a:t>Nd</a:t>
            </a:r>
            <a:r>
              <a:rPr lang="hu-HU" dirty="0"/>
              <a:t>-YAG)</a:t>
            </a:r>
          </a:p>
          <a:p>
            <a:pPr lvl="2"/>
            <a:r>
              <a:rPr lang="hu-HU" dirty="0"/>
              <a:t>Közeli infravörös</a:t>
            </a:r>
          </a:p>
          <a:p>
            <a:pPr lvl="2"/>
            <a:r>
              <a:rPr lang="hu-HU" dirty="0"/>
              <a:t>Jó hővezetés </a:t>
            </a:r>
            <a:r>
              <a:rPr lang="hu-HU" dirty="0">
                <a:sym typeface="Wingdings" panose="05000000000000000000" pitchFamily="2" charset="2"/>
              </a:rPr>
              <a:t></a:t>
            </a:r>
            <a:r>
              <a:rPr lang="hu-HU" dirty="0"/>
              <a:t> nagy teljesítmény </a:t>
            </a:r>
          </a:p>
          <a:p>
            <a:r>
              <a:rPr lang="hu-HU" dirty="0"/>
              <a:t>Gázlézer</a:t>
            </a:r>
          </a:p>
          <a:p>
            <a:pPr lvl="1"/>
            <a:r>
              <a:rPr lang="hu-HU" dirty="0"/>
              <a:t>Gerjesztés általában gázkisüléssel </a:t>
            </a:r>
          </a:p>
          <a:p>
            <a:pPr lvl="1"/>
            <a:r>
              <a:rPr lang="hu-HU" dirty="0"/>
              <a:t>Hélium-Neon (He-Ne) </a:t>
            </a:r>
          </a:p>
          <a:p>
            <a:pPr lvl="2"/>
            <a:r>
              <a:rPr lang="hu-HU" dirty="0"/>
              <a:t>Látható tartomány – vörös fény</a:t>
            </a:r>
          </a:p>
          <a:p>
            <a:pPr lvl="1"/>
            <a:r>
              <a:rPr lang="hu-HU" dirty="0"/>
              <a:t>Szén-dioxid (CO2) </a:t>
            </a:r>
          </a:p>
          <a:p>
            <a:pPr lvl="2"/>
            <a:r>
              <a:rPr lang="hu-HU" dirty="0"/>
              <a:t>Távoli infravörös tartomány</a:t>
            </a: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2050" name="Picture 2" descr="Vonalkód leolvasó szkenner - VONALKÓD TECHNIKA">
            <a:extLst>
              <a:ext uri="{FF2B5EF4-FFF2-40B4-BE49-F238E27FC236}">
                <a16:creationId xmlns:a16="http://schemas.microsoft.com/office/drawing/2014/main" id="{74650790-A577-440C-8BB8-2E1C12986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963" y="3182673"/>
            <a:ext cx="4453103" cy="2751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7600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1A50E9C-4D14-4A66-AC84-A2A1DEDD2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Lézertípusok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B9959A2-B201-4991-BA67-AD37B9530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0" y="1800000"/>
            <a:ext cx="8595360" cy="4351337"/>
          </a:xfrm>
        </p:spPr>
        <p:txBody>
          <a:bodyPr/>
          <a:lstStyle/>
          <a:p>
            <a:r>
              <a:rPr lang="hu-HU" dirty="0"/>
              <a:t>Félvezető lézer</a:t>
            </a:r>
          </a:p>
          <a:p>
            <a:pPr lvl="1"/>
            <a:r>
              <a:rPr lang="hu-HU" dirty="0"/>
              <a:t>Kristály p-n átmenetére nyitófeszültség kapcsolása</a:t>
            </a:r>
          </a:p>
          <a:p>
            <a:pPr lvl="1"/>
            <a:r>
              <a:rPr lang="hu-HU" dirty="0"/>
              <a:t>Jól hangolható hullámhossz</a:t>
            </a:r>
          </a:p>
          <a:p>
            <a:r>
              <a:rPr lang="hu-HU" dirty="0"/>
              <a:t>Festéklézer</a:t>
            </a:r>
          </a:p>
          <a:p>
            <a:pPr lvl="1"/>
            <a:r>
              <a:rPr lang="hu-HU" dirty="0"/>
              <a:t>Lézerközeg: fluoreszkáló molekula</a:t>
            </a:r>
          </a:p>
          <a:p>
            <a:pPr lvl="1"/>
            <a:r>
              <a:rPr lang="hu-HU" dirty="0"/>
              <a:t>Pumpálás </a:t>
            </a:r>
            <a:r>
              <a:rPr lang="hu-HU" dirty="0" err="1"/>
              <a:t>optikailag</a:t>
            </a:r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A1D4125-0589-4655-8389-8CDCB9290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D57F1E4F-1CFF-5643-939E-217C01CDF565}" type="slidenum">
              <a:rPr lang="en-US" smtClean="0">
                <a:solidFill>
                  <a:schemeClr val="bg1"/>
                </a:solidFill>
              </a:rPr>
              <a:pPr/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 descr="4.2. Festéklézerek | Lézerek az orvostudományban">
            <a:extLst>
              <a:ext uri="{FF2B5EF4-FFF2-40B4-BE49-F238E27FC236}">
                <a16:creationId xmlns:a16="http://schemas.microsoft.com/office/drawing/2014/main" id="{40DE8215-1545-459F-A231-E3BE095A23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7799" y="2684621"/>
            <a:ext cx="4279682" cy="3211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AE1240E2-F42F-4C96-83DE-4E541507D248}"/>
              </a:ext>
            </a:extLst>
          </p:cNvPr>
          <p:cNvCxnSpPr/>
          <p:nvPr/>
        </p:nvCxnSpPr>
        <p:spPr>
          <a:xfrm>
            <a:off x="319596" y="6493822"/>
            <a:ext cx="107064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>
            <a:extLst>
              <a:ext uri="{FF2B5EF4-FFF2-40B4-BE49-F238E27FC236}">
                <a16:creationId xmlns:a16="http://schemas.microsoft.com/office/drawing/2014/main" id="{EBB3D91A-8993-41ED-A686-538EEC3D490C}"/>
              </a:ext>
            </a:extLst>
          </p:cNvPr>
          <p:cNvSpPr txBox="1"/>
          <p:nvPr/>
        </p:nvSpPr>
        <p:spPr>
          <a:xfrm>
            <a:off x="390617" y="6488668"/>
            <a:ext cx="110171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dirty="0"/>
              <a:t>B. Hopp, L. Kemény, T. K. </a:t>
            </a:r>
            <a:r>
              <a:rPr lang="hu-HU" sz="1200" dirty="0" err="1"/>
              <a:t>Smausz</a:t>
            </a:r>
            <a:r>
              <a:rPr lang="hu-HU" sz="1200" dirty="0"/>
              <a:t>, M. Márta, K. </a:t>
            </a:r>
            <a:r>
              <a:rPr lang="hu-HU" sz="1200" dirty="0" err="1"/>
              <a:t>Ónódi</a:t>
            </a:r>
            <a:r>
              <a:rPr lang="hu-HU" sz="1200" dirty="0"/>
              <a:t>, D. </a:t>
            </a:r>
            <a:r>
              <a:rPr lang="hu-HU" sz="1200" dirty="0" err="1"/>
              <a:t>Degovics</a:t>
            </a:r>
            <a:r>
              <a:rPr lang="hu-HU" sz="1200" i="1" dirty="0"/>
              <a:t>: Lézerek az Orvostudományban </a:t>
            </a:r>
            <a:endParaRPr lang="hu-HU" sz="1200" dirty="0"/>
          </a:p>
        </p:txBody>
      </p:sp>
    </p:spTree>
    <p:extLst>
      <p:ext uri="{BB962C8B-B14F-4D97-AF65-F5344CB8AC3E}">
        <p14:creationId xmlns:p14="http://schemas.microsoft.com/office/powerpoint/2010/main" val="2962520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02E01B1-9452-4DE7-AA49-347892BEC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Lézerek felhasználása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D06D8C6-2AED-4418-A639-3765C754C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999" y="1800000"/>
            <a:ext cx="7113365" cy="4351337"/>
          </a:xfrm>
        </p:spPr>
        <p:txBody>
          <a:bodyPr/>
          <a:lstStyle/>
          <a:p>
            <a:r>
              <a:rPr lang="hu-HU" dirty="0"/>
              <a:t>Mindennapokban</a:t>
            </a:r>
          </a:p>
          <a:p>
            <a:pPr lvl="1"/>
            <a:r>
              <a:rPr lang="hu-HU" dirty="0"/>
              <a:t>Hőmérő</a:t>
            </a:r>
          </a:p>
          <a:p>
            <a:pPr lvl="1"/>
            <a:r>
              <a:rPr lang="hu-HU" dirty="0"/>
              <a:t>CD, Blu-ray</a:t>
            </a:r>
          </a:p>
          <a:p>
            <a:pPr lvl="1"/>
            <a:r>
              <a:rPr lang="hu-HU" dirty="0"/>
              <a:t>Lézermutatók</a:t>
            </a:r>
          </a:p>
          <a:p>
            <a:r>
              <a:rPr lang="hu-HU" dirty="0"/>
              <a:t>Orvostudományban</a:t>
            </a:r>
          </a:p>
          <a:p>
            <a:pPr lvl="1"/>
            <a:r>
              <a:rPr lang="hu-HU" dirty="0"/>
              <a:t>Különböző beavatkozásoknál mint „lézer-szike”</a:t>
            </a:r>
          </a:p>
          <a:p>
            <a:pPr lvl="1"/>
            <a:r>
              <a:rPr lang="hu-HU" dirty="0" err="1"/>
              <a:t>Raman</a:t>
            </a:r>
            <a:r>
              <a:rPr lang="hu-HU" dirty="0"/>
              <a:t>-spektroszkópia</a:t>
            </a:r>
          </a:p>
          <a:p>
            <a:pPr lvl="2"/>
            <a:r>
              <a:rPr lang="hu-HU" dirty="0"/>
              <a:t>Rendellenes szövetek megkülönböztetése az egészségestől</a:t>
            </a:r>
          </a:p>
          <a:p>
            <a:r>
              <a:rPr lang="hu-HU" dirty="0"/>
              <a:t>Iparban anyagok megmunkálása</a:t>
            </a:r>
          </a:p>
          <a:p>
            <a:pPr lvl="1"/>
            <a:r>
              <a:rPr lang="hu-HU" dirty="0" err="1"/>
              <a:t>Mikro</a:t>
            </a:r>
            <a:r>
              <a:rPr lang="hu-HU" dirty="0"/>
              <a:t>-és </a:t>
            </a:r>
            <a:r>
              <a:rPr lang="hu-HU" dirty="0" err="1"/>
              <a:t>nanostruktúrák</a:t>
            </a:r>
            <a:r>
              <a:rPr lang="hu-HU" dirty="0"/>
              <a:t> előállításának lehetősége</a:t>
            </a:r>
          </a:p>
          <a:p>
            <a:r>
              <a:rPr lang="hu-HU" dirty="0"/>
              <a:t>Űrbe küldött egységekkel kommunikáció</a:t>
            </a:r>
          </a:p>
          <a:p>
            <a:endParaRPr lang="hu-HU" dirty="0"/>
          </a:p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E83E1CB-0959-4A1F-BB7D-F133113FC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D57F1E4F-1CFF-5643-939E-217C01CDF565}" type="slidenum">
              <a:rPr lang="en-US" smtClean="0">
                <a:solidFill>
                  <a:schemeClr val="bg1"/>
                </a:solidFill>
              </a:rPr>
              <a:pPr/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C85CA0E9-B88B-492F-A01B-F053015E1FF8}"/>
              </a:ext>
            </a:extLst>
          </p:cNvPr>
          <p:cNvCxnSpPr/>
          <p:nvPr/>
        </p:nvCxnSpPr>
        <p:spPr>
          <a:xfrm>
            <a:off x="319596" y="6493822"/>
            <a:ext cx="107064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016337"/>
      </p:ext>
    </p:extLst>
  </p:cSld>
  <p:clrMapOvr>
    <a:masterClrMapping/>
  </p:clrMapOvr>
</p:sld>
</file>

<file path=ppt/theme/theme1.xml><?xml version="1.0" encoding="utf-8"?>
<a:theme xmlns:a="http://schemas.openxmlformats.org/drawingml/2006/main" name="Nézet">
  <a:themeElements>
    <a:clrScheme name="Nézet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Nézet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Nézet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Nézet</Template>
  <TotalTime>390</TotalTime>
  <Words>454</Words>
  <Application>Microsoft Office PowerPoint</Application>
  <PresentationFormat>Szélesvásznú</PresentationFormat>
  <Paragraphs>112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Schoolbook</vt:lpstr>
      <vt:lpstr>Wingdings 2</vt:lpstr>
      <vt:lpstr>Nézet</vt:lpstr>
      <vt:lpstr>Lézerek, mézerek</vt:lpstr>
      <vt:lpstr>Bevezetés</vt:lpstr>
      <vt:lpstr>Lézerek működése</vt:lpstr>
      <vt:lpstr>Lézerek működése</vt:lpstr>
      <vt:lpstr>Lézerek működése</vt:lpstr>
      <vt:lpstr>Lézerek működése</vt:lpstr>
      <vt:lpstr>Lézertípusok</vt:lpstr>
      <vt:lpstr>Lézertípusok</vt:lpstr>
      <vt:lpstr>Lézerek felhasználása</vt:lpstr>
      <vt:lpstr>Mézerek működése</vt:lpstr>
      <vt:lpstr>Mézerek típusai</vt:lpstr>
      <vt:lpstr>Mézerek felhasználása</vt:lpstr>
      <vt:lpstr>Köszönöm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Színezékek által érzékenyített napelemek</dc:title>
  <dc:creator>Antal Marton</dc:creator>
  <cp:lastModifiedBy>Antal Marton</cp:lastModifiedBy>
  <cp:revision>40</cp:revision>
  <dcterms:created xsi:type="dcterms:W3CDTF">2020-04-04T18:39:36Z</dcterms:created>
  <dcterms:modified xsi:type="dcterms:W3CDTF">2020-04-22T07:53:59Z</dcterms:modified>
</cp:coreProperties>
</file>