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712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9801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171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979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0473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096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7923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565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5636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11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603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8DE27-3867-462C-B333-0C07F9443C33}" type="datetimeFigureOut">
              <a:rPr lang="hu-HU" smtClean="0"/>
              <a:t>2020. 04. 14.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5869A-7300-4FF6-8071-3234E1F5CC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5772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11705" y="433137"/>
            <a:ext cx="10010274" cy="1604209"/>
          </a:xfrm>
        </p:spPr>
        <p:txBody>
          <a:bodyPr>
            <a:normAutofit/>
          </a:bodyPr>
          <a:lstStyle/>
          <a:p>
            <a:r>
              <a:rPr lang="hu-HU" sz="4800" b="1" dirty="0" smtClean="0"/>
              <a:t>Hordozható neutronforrások </a:t>
            </a:r>
            <a:br>
              <a:rPr lang="hu-HU" sz="4800" b="1" dirty="0" smtClean="0"/>
            </a:br>
            <a:r>
              <a:rPr lang="hu-HU" sz="4800" b="1" dirty="0" smtClean="0"/>
              <a:t>működési elve, alkalmazásuk</a:t>
            </a:r>
            <a:endParaRPr lang="hu-HU" sz="4800" b="1" dirty="0"/>
          </a:p>
        </p:txBody>
      </p:sp>
      <p:sp>
        <p:nvSpPr>
          <p:cNvPr id="4" name="Téglalap 3"/>
          <p:cNvSpPr/>
          <p:nvPr/>
        </p:nvSpPr>
        <p:spPr>
          <a:xfrm>
            <a:off x="4664599" y="5490229"/>
            <a:ext cx="35044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2400" b="1" dirty="0" smtClean="0"/>
              <a:t>Készítette: </a:t>
            </a:r>
            <a:r>
              <a:rPr lang="hu-HU" sz="2400" b="1" dirty="0" err="1" smtClean="0"/>
              <a:t>Závoczki</a:t>
            </a:r>
            <a:r>
              <a:rPr lang="hu-HU" sz="2400" b="1" dirty="0" smtClean="0"/>
              <a:t> László</a:t>
            </a:r>
          </a:p>
          <a:p>
            <a:pPr algn="ctr"/>
            <a:r>
              <a:rPr lang="hu-HU" sz="2400" b="1" dirty="0" smtClean="0"/>
              <a:t>2020.04.14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176706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29389" y="481263"/>
            <a:ext cx="23011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b="1" dirty="0" smtClean="0"/>
              <a:t>Bevezetés</a:t>
            </a:r>
            <a:endParaRPr lang="hu-HU" sz="4000" b="1" dirty="0"/>
          </a:p>
        </p:txBody>
      </p:sp>
      <p:sp>
        <p:nvSpPr>
          <p:cNvPr id="3" name="Téglalap 2"/>
          <p:cNvSpPr/>
          <p:nvPr/>
        </p:nvSpPr>
        <p:spPr>
          <a:xfrm>
            <a:off x="529389" y="1559913"/>
            <a:ext cx="608237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800" b="1" dirty="0" smtClean="0"/>
              <a:t>Neutronforrás </a:t>
            </a:r>
          </a:p>
          <a:p>
            <a:r>
              <a:rPr lang="hu-HU" sz="2800" b="1" dirty="0"/>
              <a:t>	</a:t>
            </a:r>
            <a:r>
              <a:rPr lang="hu-HU" sz="2800" b="1" dirty="0" err="1" smtClean="0"/>
              <a:t>-neutronokat</a:t>
            </a:r>
            <a:r>
              <a:rPr lang="hu-HU" sz="2800" b="1" dirty="0" smtClean="0"/>
              <a:t> kibocsájtó eszközök</a:t>
            </a:r>
          </a:p>
        </p:txBody>
      </p:sp>
      <p:sp>
        <p:nvSpPr>
          <p:cNvPr id="4" name="Téglalap 3"/>
          <p:cNvSpPr/>
          <p:nvPr/>
        </p:nvSpPr>
        <p:spPr>
          <a:xfrm>
            <a:off x="529389" y="3196208"/>
            <a:ext cx="650883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800" b="1" dirty="0" smtClean="0"/>
              <a:t>Lehetséges módszerek</a:t>
            </a:r>
          </a:p>
          <a:p>
            <a:r>
              <a:rPr lang="hu-HU" sz="2800" b="1" dirty="0"/>
              <a:t>	</a:t>
            </a:r>
            <a:r>
              <a:rPr lang="hu-HU" sz="2800" b="1" dirty="0" err="1" smtClean="0"/>
              <a:t>-gyorsítók</a:t>
            </a:r>
            <a:r>
              <a:rPr lang="hu-HU" sz="2800" b="1" dirty="0" smtClean="0"/>
              <a:t>, reaktorok, radioizotópok</a:t>
            </a:r>
            <a:r>
              <a:rPr lang="hu-HU" b="1" dirty="0" smtClean="0"/>
              <a:t> </a:t>
            </a:r>
            <a:endParaRPr lang="hu-HU" b="1" dirty="0" smtClean="0"/>
          </a:p>
        </p:txBody>
      </p:sp>
    </p:spTree>
    <p:extLst>
      <p:ext uri="{BB962C8B-B14F-4D97-AF65-F5344CB8AC3E}">
        <p14:creationId xmlns:p14="http://schemas.microsoft.com/office/powerpoint/2010/main" val="3066398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640050" y="805934"/>
            <a:ext cx="47261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600" b="1" dirty="0" smtClean="0">
                <a:effectLst/>
                <a:ea typeface="Calibri" panose="020F0502020204030204" pitchFamily="34" charset="0"/>
              </a:rPr>
              <a:t>Gyorsítók (</a:t>
            </a:r>
            <a:r>
              <a:rPr lang="hu-HU" sz="3600" b="1" dirty="0" err="1" smtClean="0">
                <a:effectLst/>
                <a:ea typeface="Calibri" panose="020F0502020204030204" pitchFamily="34" charset="0"/>
              </a:rPr>
              <a:t>accelerators</a:t>
            </a:r>
            <a:r>
              <a:rPr lang="hu-HU" sz="3600" b="1" dirty="0" smtClean="0">
                <a:effectLst/>
                <a:ea typeface="Calibri" panose="020F0502020204030204" pitchFamily="34" charset="0"/>
              </a:rPr>
              <a:t>)</a:t>
            </a:r>
            <a:endParaRPr lang="hu-HU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églalap 3"/>
              <p:cNvSpPr/>
              <p:nvPr/>
            </p:nvSpPr>
            <p:spPr>
              <a:xfrm>
                <a:off x="640050" y="1934762"/>
                <a:ext cx="6096000" cy="102470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hu-HU" b="1" dirty="0" smtClean="0"/>
                  <a:t>Általában ionizált deutériumot ütköztetnek tríciummal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hu-HU" sz="2400" b="1" i="1"/>
                          </m:ctrlPr>
                        </m:sPrePr>
                        <m:sub>
                          <m:r>
                            <a:rPr lang="hu-HU" sz="2400" b="1" i="1"/>
                            <m:t>𝟏</m:t>
                          </m:r>
                        </m:sub>
                        <m:sup>
                          <m:r>
                            <a:rPr lang="hu-HU" sz="2400" b="1" i="1"/>
                            <m:t>𝟐</m:t>
                          </m:r>
                        </m:sup>
                        <m:e>
                          <m:r>
                            <a:rPr lang="hu-HU" sz="2400" b="1" i="1"/>
                            <m:t>𝑫</m:t>
                          </m:r>
                          <m:r>
                            <a:rPr lang="hu-HU" sz="2400" b="1" i="1"/>
                            <m:t>+</m:t>
                          </m:r>
                          <m:sPre>
                            <m:sPrePr>
                              <m:ctrlPr>
                                <a:rPr lang="hu-HU" sz="2400" b="1" i="1"/>
                              </m:ctrlPr>
                            </m:sPrePr>
                            <m:sub>
                              <m:r>
                                <a:rPr lang="hu-HU" sz="2400" b="1" i="1"/>
                                <m:t>𝟏</m:t>
                              </m:r>
                            </m:sub>
                            <m:sup>
                              <m:r>
                                <a:rPr lang="hu-HU" sz="2400" b="1" i="1"/>
                                <m:t>𝟑</m:t>
                              </m:r>
                            </m:sup>
                            <m:e>
                              <m:r>
                                <a:rPr lang="hu-HU" sz="2400" b="1" i="1"/>
                                <m:t>𝑻</m:t>
                              </m:r>
                              <m:r>
                                <a:rPr lang="hu-HU" sz="2400" b="1" i="1"/>
                                <m:t>→</m:t>
                              </m:r>
                              <m:r>
                                <a:rPr lang="hu-HU" sz="2400" b="1" i="1"/>
                                <m:t>𝒏</m:t>
                              </m:r>
                              <m:r>
                                <a:rPr lang="hu-HU" sz="2400" b="1" i="1"/>
                                <m:t>+</m:t>
                              </m:r>
                              <m:sPre>
                                <m:sPrePr>
                                  <m:ctrlPr>
                                    <a:rPr lang="hu-HU" sz="2400" b="1" i="1"/>
                                  </m:ctrlPr>
                                </m:sPrePr>
                                <m:sub>
                                  <m:r>
                                    <a:rPr lang="hu-HU" sz="2400" b="1" i="1"/>
                                    <m:t>𝟐</m:t>
                                  </m:r>
                                </m:sub>
                                <m:sup>
                                  <m:r>
                                    <a:rPr lang="hu-HU" sz="2400" b="1" i="1"/>
                                    <m:t>𝟒</m:t>
                                  </m:r>
                                </m:sup>
                                <m:e>
                                  <m:r>
                                    <a:rPr lang="hu-HU" sz="2400" b="1" i="1"/>
                                    <m:t>𝑯𝒆</m:t>
                                  </m:r>
                                </m:e>
                              </m:sPre>
                            </m:e>
                          </m:sPre>
                        </m:e>
                      </m:sPre>
                      <m:r>
                        <a:rPr lang="hu-HU" sz="2400" i="1"/>
                        <m:t> </m:t>
                      </m:r>
                    </m:oMath>
                  </m:oMathPara>
                </a14:m>
                <a:endParaRPr lang="hu-HU" sz="2400" b="1" dirty="0" smtClean="0"/>
              </a:p>
            </p:txBody>
          </p:sp>
        </mc:Choice>
        <mc:Fallback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50" y="1934762"/>
                <a:ext cx="6096000" cy="1024704"/>
              </a:xfrm>
              <a:prstGeom prst="rect">
                <a:avLst/>
              </a:prstGeom>
              <a:blipFill rotWithShape="0">
                <a:blip r:embed="rId2"/>
                <a:stretch>
                  <a:fillRect l="-700" t="-297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églalap 4"/>
          <p:cNvSpPr/>
          <p:nvPr/>
        </p:nvSpPr>
        <p:spPr>
          <a:xfrm>
            <a:off x="640050" y="4203031"/>
            <a:ext cx="105573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/>
              <a:t>A trícium gáz egy </a:t>
            </a:r>
            <a:r>
              <a:rPr lang="hu-HU" b="1" dirty="0" err="1" smtClean="0"/>
              <a:t>fém-hidrid</a:t>
            </a:r>
            <a:r>
              <a:rPr lang="hu-HU" b="1" dirty="0" smtClean="0"/>
              <a:t> célponton </a:t>
            </a:r>
            <a:r>
              <a:rPr lang="hu-HU" b="1" dirty="0" err="1" smtClean="0"/>
              <a:t>dúsúl</a:t>
            </a:r>
            <a:r>
              <a:rPr lang="hu-HU" b="1" dirty="0" smtClean="0"/>
              <a:t>, az ionizált deutérium gáz egy </a:t>
            </a:r>
            <a:r>
              <a:rPr lang="hu-HU" b="1" dirty="0" err="1" smtClean="0"/>
              <a:t>gyorsítócsövön</a:t>
            </a:r>
            <a:r>
              <a:rPr lang="hu-HU" b="1" dirty="0" smtClean="0"/>
              <a:t> áthaladva a célpontba csapódik</a:t>
            </a:r>
            <a:endParaRPr lang="hu-HU" b="1" dirty="0" smtClean="0"/>
          </a:p>
        </p:txBody>
      </p:sp>
    </p:spTree>
    <p:extLst>
      <p:ext uri="{BB962C8B-B14F-4D97-AF65-F5344CB8AC3E}">
        <p14:creationId xmlns:p14="http://schemas.microsoft.com/office/powerpoint/2010/main" val="3193171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40050" y="1784504"/>
            <a:ext cx="82915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err="1" smtClean="0"/>
              <a:t>Penning</a:t>
            </a:r>
            <a:r>
              <a:rPr lang="hu-HU" b="1" dirty="0" smtClean="0"/>
              <a:t> ionforrás </a:t>
            </a:r>
          </a:p>
          <a:p>
            <a:pPr lvl="1"/>
            <a:r>
              <a:rPr lang="hu-HU" b="1" dirty="0" smtClean="0"/>
              <a:t>d</a:t>
            </a:r>
            <a:r>
              <a:rPr lang="hu-HU" b="1" dirty="0" smtClean="0"/>
              <a:t>eutérium gáz magas feszültségen ionizálódik és elektrosztatikus terekkel irányul</a:t>
            </a:r>
            <a:endParaRPr lang="hu-HU" b="1" dirty="0" smtClean="0"/>
          </a:p>
        </p:txBody>
      </p:sp>
      <p:sp>
        <p:nvSpPr>
          <p:cNvPr id="3" name="Téglalap 2"/>
          <p:cNvSpPr/>
          <p:nvPr/>
        </p:nvSpPr>
        <p:spPr>
          <a:xfrm>
            <a:off x="640050" y="805934"/>
            <a:ext cx="47261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600" b="1" dirty="0" smtClean="0">
                <a:effectLst/>
                <a:ea typeface="Calibri" panose="020F0502020204030204" pitchFamily="34" charset="0"/>
              </a:rPr>
              <a:t>Gyorsítók (</a:t>
            </a:r>
            <a:r>
              <a:rPr lang="hu-HU" sz="3600" b="1" dirty="0" err="1" smtClean="0">
                <a:effectLst/>
                <a:ea typeface="Calibri" panose="020F0502020204030204" pitchFamily="34" charset="0"/>
              </a:rPr>
              <a:t>accelerators</a:t>
            </a:r>
            <a:r>
              <a:rPr lang="hu-HU" sz="3600" b="1" dirty="0" smtClean="0">
                <a:effectLst/>
                <a:ea typeface="Calibri" panose="020F0502020204030204" pitchFamily="34" charset="0"/>
              </a:rPr>
              <a:t>)</a:t>
            </a:r>
            <a:endParaRPr lang="hu-HU" sz="3600" dirty="0"/>
          </a:p>
        </p:txBody>
      </p:sp>
      <p:pic>
        <p:nvPicPr>
          <p:cNvPr id="4" name="Kép 3"/>
          <p:cNvPicPr/>
          <p:nvPr/>
        </p:nvPicPr>
        <p:blipFill rotWithShape="1">
          <a:blip r:embed="rId2"/>
          <a:srcRect b="4939"/>
          <a:stretch/>
        </p:blipFill>
        <p:spPr bwMode="auto">
          <a:xfrm>
            <a:off x="3313888" y="2362020"/>
            <a:ext cx="6728261" cy="347730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0278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40050" y="805934"/>
            <a:ext cx="47261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600" b="1" dirty="0" smtClean="0">
                <a:effectLst/>
                <a:ea typeface="Calibri" panose="020F0502020204030204" pitchFamily="34" charset="0"/>
              </a:rPr>
              <a:t>Gyorsítók (</a:t>
            </a:r>
            <a:r>
              <a:rPr lang="hu-HU" sz="3600" b="1" dirty="0" err="1" smtClean="0">
                <a:effectLst/>
                <a:ea typeface="Calibri" panose="020F0502020204030204" pitchFamily="34" charset="0"/>
              </a:rPr>
              <a:t>accelerators</a:t>
            </a:r>
            <a:r>
              <a:rPr lang="hu-HU" sz="3600" b="1" dirty="0" smtClean="0">
                <a:effectLst/>
                <a:ea typeface="Calibri" panose="020F0502020204030204" pitchFamily="34" charset="0"/>
              </a:rPr>
              <a:t>)</a:t>
            </a:r>
            <a:endParaRPr lang="hu-HU" sz="3600" dirty="0"/>
          </a:p>
        </p:txBody>
      </p:sp>
      <p:sp>
        <p:nvSpPr>
          <p:cNvPr id="3" name="Téglalap 2"/>
          <p:cNvSpPr/>
          <p:nvPr/>
        </p:nvSpPr>
        <p:spPr>
          <a:xfrm>
            <a:off x="794483" y="1848671"/>
            <a:ext cx="6823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/>
              <a:t>Példa egy ilyen neutrongenerátorra: </a:t>
            </a:r>
            <a:r>
              <a:rPr lang="hu-HU" b="1" dirty="0" err="1" smtClean="0"/>
              <a:t>sealed</a:t>
            </a:r>
            <a:r>
              <a:rPr lang="hu-HU" b="1" dirty="0" smtClean="0"/>
              <a:t> </a:t>
            </a:r>
            <a:r>
              <a:rPr lang="hu-HU" b="1" dirty="0" err="1" smtClean="0"/>
              <a:t>tube</a:t>
            </a:r>
            <a:r>
              <a:rPr lang="hu-HU" b="1" dirty="0" smtClean="0"/>
              <a:t> </a:t>
            </a:r>
            <a:r>
              <a:rPr lang="hu-HU" b="1" dirty="0" err="1" smtClean="0"/>
              <a:t>neutrongenerator</a:t>
            </a:r>
            <a:endParaRPr lang="hu-HU" b="1" dirty="0" smtClean="0"/>
          </a:p>
        </p:txBody>
      </p:sp>
      <p:pic>
        <p:nvPicPr>
          <p:cNvPr id="4" name="Kép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97" y="2386413"/>
            <a:ext cx="4575175" cy="3625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35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40050" y="805934"/>
            <a:ext cx="61173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600" b="1" dirty="0"/>
              <a:t>Radioizotópos neutronforrások</a:t>
            </a:r>
            <a:endParaRPr lang="hu-HU" sz="3600" dirty="0"/>
          </a:p>
        </p:txBody>
      </p:sp>
      <p:pic>
        <p:nvPicPr>
          <p:cNvPr id="3" name="Kép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188" y="2261352"/>
            <a:ext cx="5691991" cy="2872122"/>
          </a:xfrm>
          <a:prstGeom prst="rect">
            <a:avLst/>
          </a:prstGeom>
        </p:spPr>
      </p:pic>
      <p:pic>
        <p:nvPicPr>
          <p:cNvPr id="4" name="Kép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195" y="2261352"/>
            <a:ext cx="3781058" cy="2686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379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704857" y="950313"/>
            <a:ext cx="63794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800" b="1" i="1" dirty="0"/>
              <a:t>Hordozható neutronforrások alkalmazása</a:t>
            </a:r>
            <a:endParaRPr lang="hu-HU" sz="2800" dirty="0"/>
          </a:p>
        </p:txBody>
      </p:sp>
      <p:sp>
        <p:nvSpPr>
          <p:cNvPr id="3" name="Szövegdoboz 2"/>
          <p:cNvSpPr txBox="1"/>
          <p:nvPr/>
        </p:nvSpPr>
        <p:spPr>
          <a:xfrm>
            <a:off x="1010653" y="2277979"/>
            <a:ext cx="9869177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/>
              <a:t>Terápiás kezelés: radioterápia egyes daganatok kezelésére (Cf-252, boron neutron </a:t>
            </a:r>
            <a:r>
              <a:rPr lang="hu-HU" b="1" dirty="0" err="1" smtClean="0"/>
              <a:t>capture</a:t>
            </a:r>
            <a:r>
              <a:rPr lang="hu-HU" b="1" dirty="0" smtClean="0"/>
              <a:t> </a:t>
            </a:r>
            <a:r>
              <a:rPr lang="hu-HU" b="1" dirty="0" err="1" smtClean="0"/>
              <a:t>therapy</a:t>
            </a:r>
            <a:r>
              <a:rPr lang="hu-HU" b="1" dirty="0" smtClean="0"/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/>
              <a:t>Radiográfiás képalkotás: </a:t>
            </a:r>
            <a:r>
              <a:rPr lang="hu-HU" b="1" dirty="0" err="1" smtClean="0"/>
              <a:t>noninvazív</a:t>
            </a:r>
            <a:r>
              <a:rPr lang="hu-HU" b="1" dirty="0" smtClean="0"/>
              <a:t> vizsgálatok </a:t>
            </a:r>
            <a:r>
              <a:rPr lang="hu-HU" b="1" dirty="0" err="1" smtClean="0"/>
              <a:t>orvosdiagnosztikai</a:t>
            </a:r>
            <a:r>
              <a:rPr lang="hu-HU" b="1" dirty="0" smtClean="0"/>
              <a:t> és régészeti használatra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/>
              <a:t>Haditechnológia: akna detektálás 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318840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031958" y="1507959"/>
            <a:ext cx="59931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b="1" dirty="0" smtClean="0"/>
              <a:t>Köszönöm a figyelmet!</a:t>
            </a:r>
            <a:endParaRPr lang="hu-HU" sz="4800" b="1" dirty="0"/>
          </a:p>
        </p:txBody>
      </p:sp>
      <p:sp>
        <p:nvSpPr>
          <p:cNvPr id="3" name="Szövegdoboz 2"/>
          <p:cNvSpPr txBox="1"/>
          <p:nvPr/>
        </p:nvSpPr>
        <p:spPr>
          <a:xfrm>
            <a:off x="447108" y="5159276"/>
            <a:ext cx="117448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Felhasznált irodalom: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 </a:t>
            </a:r>
            <a:r>
              <a:rPr lang="hu-HU" sz="1600" dirty="0"/>
              <a:t>P. Von der </a:t>
            </a:r>
            <a:r>
              <a:rPr lang="hu-HU" sz="1600" dirty="0" err="1"/>
              <a:t>Hardt</a:t>
            </a:r>
            <a:r>
              <a:rPr lang="hu-HU" sz="1600" dirty="0"/>
              <a:t>, H. </a:t>
            </a:r>
            <a:r>
              <a:rPr lang="hu-HU" sz="1600" dirty="0" err="1"/>
              <a:t>Röttger</a:t>
            </a:r>
            <a:r>
              <a:rPr lang="hu-HU" sz="1600" dirty="0"/>
              <a:t>; </a:t>
            </a:r>
            <a:r>
              <a:rPr lang="hu-HU" sz="1600" i="1" dirty="0"/>
              <a:t>Neutron </a:t>
            </a:r>
            <a:r>
              <a:rPr lang="hu-HU" sz="1600" i="1" dirty="0" err="1"/>
              <a:t>Radiography</a:t>
            </a:r>
            <a:r>
              <a:rPr lang="hu-HU" sz="1600" i="1" dirty="0"/>
              <a:t> </a:t>
            </a:r>
            <a:r>
              <a:rPr lang="hu-HU" sz="1600" i="1" dirty="0" err="1"/>
              <a:t>Handbook</a:t>
            </a:r>
            <a:r>
              <a:rPr lang="hu-HU" sz="1600" dirty="0"/>
              <a:t>; D. </a:t>
            </a:r>
            <a:r>
              <a:rPr lang="hu-HU" sz="1600" dirty="0" err="1"/>
              <a:t>Reidel</a:t>
            </a:r>
            <a:r>
              <a:rPr lang="hu-HU" sz="1600" dirty="0"/>
              <a:t> Publishing Co.; London, England; </a:t>
            </a:r>
            <a:r>
              <a:rPr lang="hu-HU" sz="1600" b="1" dirty="0"/>
              <a:t>1981</a:t>
            </a:r>
            <a:endParaRPr lang="hu-H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 </a:t>
            </a:r>
            <a:r>
              <a:rPr lang="hu-HU" sz="1600" dirty="0"/>
              <a:t>W. L. </a:t>
            </a:r>
            <a:r>
              <a:rPr lang="hu-HU" sz="1600" dirty="0" err="1"/>
              <a:t>Araujo</a:t>
            </a:r>
            <a:r>
              <a:rPr lang="hu-HU" sz="1600" dirty="0"/>
              <a:t>, T. P. R. / </a:t>
            </a:r>
            <a:r>
              <a:rPr lang="hu-HU" sz="1600" dirty="0" err="1"/>
              <a:t>Campos</a:t>
            </a:r>
            <a:r>
              <a:rPr lang="hu-HU" sz="1600" dirty="0"/>
              <a:t>; </a:t>
            </a:r>
            <a:r>
              <a:rPr lang="hu-HU" sz="1600" i="1" dirty="0" err="1"/>
              <a:t>Revista</a:t>
            </a:r>
            <a:r>
              <a:rPr lang="hu-HU" sz="1600" i="1" dirty="0"/>
              <a:t> </a:t>
            </a:r>
            <a:r>
              <a:rPr lang="hu-HU" sz="1600" i="1" dirty="0" err="1"/>
              <a:t>Brasileira</a:t>
            </a:r>
            <a:r>
              <a:rPr lang="hu-HU" sz="1600" i="1" dirty="0"/>
              <a:t> de </a:t>
            </a:r>
            <a:r>
              <a:rPr lang="hu-HU" sz="1600" i="1" dirty="0" err="1"/>
              <a:t>Ensino</a:t>
            </a:r>
            <a:r>
              <a:rPr lang="hu-HU" sz="1600" i="1" dirty="0"/>
              <a:t> </a:t>
            </a:r>
            <a:r>
              <a:rPr lang="hu-HU" sz="1600" i="1" dirty="0" err="1"/>
              <a:t>de</a:t>
            </a:r>
            <a:r>
              <a:rPr lang="hu-HU" sz="1600" i="1" dirty="0"/>
              <a:t> </a:t>
            </a:r>
            <a:r>
              <a:rPr lang="hu-HU" sz="1600" i="1" dirty="0" err="1"/>
              <a:t>Física</a:t>
            </a:r>
            <a:r>
              <a:rPr lang="hu-HU" sz="1600" i="1" dirty="0"/>
              <a:t>, </a:t>
            </a:r>
            <a:r>
              <a:rPr lang="hu-HU" sz="1600" dirty="0"/>
              <a:t>v. 32, n. 3, 3302; </a:t>
            </a:r>
            <a:r>
              <a:rPr lang="hu-HU" sz="1600" b="1" dirty="0"/>
              <a:t>2010</a:t>
            </a:r>
            <a:endParaRPr lang="hu-H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 </a:t>
            </a:r>
            <a:r>
              <a:rPr lang="hu-HU" sz="1600" dirty="0"/>
              <a:t>J. M. </a:t>
            </a:r>
            <a:r>
              <a:rPr lang="hu-HU" sz="1600" dirty="0" err="1"/>
              <a:t>Verbeke</a:t>
            </a:r>
            <a:r>
              <a:rPr lang="hu-HU" sz="1600" dirty="0"/>
              <a:t>, K. N. </a:t>
            </a:r>
            <a:r>
              <a:rPr lang="hu-HU" sz="1600" dirty="0" err="1"/>
              <a:t>Leung</a:t>
            </a:r>
            <a:r>
              <a:rPr lang="hu-HU" sz="1600" dirty="0"/>
              <a:t>; </a:t>
            </a:r>
            <a:r>
              <a:rPr lang="hu-HU" sz="1600" dirty="0" err="1"/>
              <a:t>Applied</a:t>
            </a:r>
            <a:r>
              <a:rPr lang="hu-HU" sz="1600" dirty="0"/>
              <a:t> </a:t>
            </a:r>
            <a:r>
              <a:rPr lang="hu-HU" sz="1600" dirty="0" err="1"/>
              <a:t>Radiation</a:t>
            </a:r>
            <a:r>
              <a:rPr lang="hu-HU" sz="1600" dirty="0"/>
              <a:t> and </a:t>
            </a:r>
            <a:r>
              <a:rPr lang="hu-HU" sz="1600" dirty="0" err="1"/>
              <a:t>Isotopes</a:t>
            </a:r>
            <a:r>
              <a:rPr lang="hu-HU" sz="1600" dirty="0"/>
              <a:t>, 53, 801–809; </a:t>
            </a:r>
            <a:r>
              <a:rPr lang="hu-HU" sz="1600" b="1" dirty="0"/>
              <a:t>2000</a:t>
            </a:r>
            <a:endParaRPr lang="hu-H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 </a:t>
            </a:r>
            <a:r>
              <a:rPr lang="hu-HU" sz="1600" dirty="0"/>
              <a:t>A. R. </a:t>
            </a:r>
            <a:r>
              <a:rPr lang="hu-HU" sz="1600" dirty="0" err="1"/>
              <a:t>Boulogne</a:t>
            </a:r>
            <a:r>
              <a:rPr lang="hu-HU" sz="1600" dirty="0"/>
              <a:t>, A. G. Evans; </a:t>
            </a:r>
            <a:r>
              <a:rPr lang="hu-HU" sz="1600" dirty="0" err="1"/>
              <a:t>Applied</a:t>
            </a:r>
            <a:r>
              <a:rPr lang="hu-HU" sz="1600" dirty="0"/>
              <a:t> </a:t>
            </a:r>
            <a:r>
              <a:rPr lang="hu-HU" sz="1600" dirty="0" err="1"/>
              <a:t>Radiation</a:t>
            </a:r>
            <a:r>
              <a:rPr lang="hu-HU" sz="1600" dirty="0"/>
              <a:t> and </a:t>
            </a:r>
            <a:r>
              <a:rPr lang="hu-HU" sz="1600" dirty="0" err="1"/>
              <a:t>Isotopes</a:t>
            </a:r>
            <a:r>
              <a:rPr lang="hu-HU" sz="1600" dirty="0"/>
              <a:t>, 20, 453-46; </a:t>
            </a:r>
            <a:r>
              <a:rPr lang="hu-HU" sz="1600" b="1" dirty="0"/>
              <a:t>1969</a:t>
            </a:r>
            <a:endParaRPr lang="hu-H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 </a:t>
            </a:r>
            <a:r>
              <a:rPr lang="hu-HU" sz="1600" dirty="0"/>
              <a:t>C. </a:t>
            </a:r>
            <a:r>
              <a:rPr lang="hu-HU" sz="1600" dirty="0" err="1"/>
              <a:t>Andreani</a:t>
            </a:r>
            <a:r>
              <a:rPr lang="hu-HU" sz="1600" dirty="0"/>
              <a:t>, I. S. Anderson, J. M. </a:t>
            </a:r>
            <a:r>
              <a:rPr lang="hu-HU" sz="1600" dirty="0" err="1"/>
              <a:t>Carpenter</a:t>
            </a:r>
            <a:r>
              <a:rPr lang="hu-HU" sz="1600" dirty="0"/>
              <a:t>, G. </a:t>
            </a:r>
            <a:r>
              <a:rPr lang="hu-HU" sz="1600" dirty="0" err="1"/>
              <a:t>Festa</a:t>
            </a:r>
            <a:r>
              <a:rPr lang="hu-HU" sz="1600" dirty="0"/>
              <a:t>, G. </a:t>
            </a:r>
            <a:r>
              <a:rPr lang="hu-HU" sz="1600" dirty="0" err="1" smtClean="0"/>
              <a:t>Gorini</a:t>
            </a:r>
            <a:r>
              <a:rPr lang="hu-HU" sz="1600" dirty="0" smtClean="0"/>
              <a:t>, C</a:t>
            </a:r>
            <a:r>
              <a:rPr lang="hu-HU" sz="1600" dirty="0"/>
              <a:t>.-K. </a:t>
            </a:r>
            <a:r>
              <a:rPr lang="hu-HU" sz="1600" dirty="0" err="1"/>
              <a:t>Loong</a:t>
            </a:r>
            <a:r>
              <a:rPr lang="hu-HU" sz="1600" dirty="0"/>
              <a:t> , R. </a:t>
            </a:r>
            <a:r>
              <a:rPr lang="hu-HU" sz="1600" dirty="0" err="1"/>
              <a:t>Senesi</a:t>
            </a:r>
            <a:r>
              <a:rPr lang="hu-HU" sz="1600" dirty="0"/>
              <a:t>; </a:t>
            </a:r>
            <a:r>
              <a:rPr lang="hu-HU" sz="1600" dirty="0" err="1"/>
              <a:t>Physics</a:t>
            </a:r>
            <a:r>
              <a:rPr lang="hu-HU" sz="1600" dirty="0"/>
              <a:t> </a:t>
            </a:r>
            <a:r>
              <a:rPr lang="hu-HU" sz="1600" dirty="0" err="1"/>
              <a:t>Procedia</a:t>
            </a:r>
            <a:r>
              <a:rPr lang="hu-HU" sz="1600" dirty="0"/>
              <a:t>, 60, 228 – 237; </a:t>
            </a:r>
            <a:r>
              <a:rPr lang="hu-HU" sz="1600" b="1" dirty="0" smtClean="0"/>
              <a:t>2014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884390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256</Words>
  <Application>Microsoft Office PowerPoint</Application>
  <PresentationFormat>Szélesvásznú</PresentationFormat>
  <Paragraphs>29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Office-téma</vt:lpstr>
      <vt:lpstr>Hordozható neutronforrások  működési elve, alkalmazásuk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Hordozható neutronforrások  működési elve, alkalmazásuk</dc:title>
  <dc:creator>Windows-felhasználó</dc:creator>
  <cp:lastModifiedBy>Windows-felhasználó</cp:lastModifiedBy>
  <cp:revision>6</cp:revision>
  <dcterms:created xsi:type="dcterms:W3CDTF">2020-04-14T10:14:15Z</dcterms:created>
  <dcterms:modified xsi:type="dcterms:W3CDTF">2020-04-14T11:24:59Z</dcterms:modified>
</cp:coreProperties>
</file>