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9" autoAdjust="0"/>
  </p:normalViewPr>
  <p:slideViewPr>
    <p:cSldViewPr snapToGrid="0">
      <p:cViewPr>
        <p:scale>
          <a:sx n="125" d="100"/>
          <a:sy n="125" d="100"/>
        </p:scale>
        <p:origin x="-2904" y="-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70AB7-0545-4462-8230-6278CFE606B9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16693-DB69-4017-9B32-96AC6F4A6D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599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16693-DB69-4017-9B32-96AC6F4A6D2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04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73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828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94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54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764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2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9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79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132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78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649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51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623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05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4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87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D8571F-9C0B-4D46-8FA5-48C9B0E1D596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1650-50B3-4781-80FF-C43101021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8346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447800"/>
            <a:ext cx="12011025" cy="5038725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Pórusos kerámiák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2000" u="sng" dirty="0"/>
              <a:t>Kurzus:</a:t>
            </a:r>
            <a:r>
              <a:rPr lang="hu-HU" sz="2000" dirty="0"/>
              <a:t> Pórusos anyagok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u="sng" dirty="0" smtClean="0"/>
              <a:t>Név:</a:t>
            </a:r>
            <a:r>
              <a:rPr lang="hu-HU" sz="2000" dirty="0" smtClean="0"/>
              <a:t> Tréfás Tamás Zsolt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u="sng" dirty="0" err="1" smtClean="0"/>
              <a:t>Neptun</a:t>
            </a:r>
            <a:r>
              <a:rPr lang="hu-HU" sz="2000" u="sng" dirty="0"/>
              <a:t>-</a:t>
            </a:r>
            <a:r>
              <a:rPr lang="hu-HU" sz="2000" u="sng" dirty="0" smtClean="0"/>
              <a:t>kód:</a:t>
            </a:r>
            <a:r>
              <a:rPr lang="hu-HU" sz="2000" dirty="0" smtClean="0"/>
              <a:t> SEUWME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8732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pórusos kerámiák nagyon jó tulajdonságokkal bírnak</a:t>
            </a:r>
          </a:p>
          <a:p>
            <a:r>
              <a:rPr lang="hu-HU" dirty="0" smtClean="0"/>
              <a:t>Széleskörű alkalmazás és előállítási módok</a:t>
            </a:r>
          </a:p>
          <a:p>
            <a:r>
              <a:rPr lang="hu-HU" dirty="0" smtClean="0"/>
              <a:t>Nagy potenciál a 3D-nyomtatásban és az új </a:t>
            </a:r>
            <a:r>
              <a:rPr lang="hu-HU" dirty="0" err="1" smtClean="0"/>
              <a:t>biokerámiákban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86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forrásai: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200" dirty="0"/>
              <a:t>[1] https://</a:t>
            </a:r>
            <a:r>
              <a:rPr lang="hu-HU" sz="1200" dirty="0" smtClean="0"/>
              <a:t>www.hannovermesse.de/product/porous-ceramics/162900/Z355678 letöltve 2019.11.30</a:t>
            </a:r>
          </a:p>
          <a:p>
            <a:r>
              <a:rPr lang="hu-HU" sz="1200" dirty="0"/>
              <a:t>[2] https://</a:t>
            </a:r>
            <a:r>
              <a:rPr lang="hu-HU" sz="1200" dirty="0" smtClean="0"/>
              <a:t>pxjfhg.en.made-in-china.com/product/OykxjVAFfLWm/China-Honeycomb-Filter-Cordierite-Ceramic-Porous-Ceramic-Plate.html letöltve 2019.11.30</a:t>
            </a:r>
          </a:p>
          <a:p>
            <a:r>
              <a:rPr lang="hu-HU" sz="1200" dirty="0" smtClean="0"/>
              <a:t>[3] P</a:t>
            </a:r>
            <a:r>
              <a:rPr lang="hu-HU" sz="1200" dirty="0"/>
              <a:t>. </a:t>
            </a:r>
            <a:r>
              <a:rPr lang="hu-HU" sz="1200" dirty="0" err="1"/>
              <a:t>S.Liu</a:t>
            </a:r>
            <a:r>
              <a:rPr lang="hu-HU" sz="1200" dirty="0"/>
              <a:t>, G. F. </a:t>
            </a:r>
            <a:r>
              <a:rPr lang="hu-HU" sz="1200" dirty="0" err="1"/>
              <a:t>Chen</a:t>
            </a:r>
            <a:r>
              <a:rPr lang="hu-HU" sz="1200" dirty="0"/>
              <a:t>. </a:t>
            </a:r>
            <a:r>
              <a:rPr lang="hu-HU" sz="1200" dirty="0" err="1"/>
              <a:t>Porous</a:t>
            </a:r>
            <a:r>
              <a:rPr lang="hu-HU" sz="1200" dirty="0"/>
              <a:t> </a:t>
            </a:r>
            <a:r>
              <a:rPr lang="hu-HU" sz="1200" dirty="0" err="1"/>
              <a:t>Materials</a:t>
            </a:r>
            <a:r>
              <a:rPr lang="hu-HU" sz="1200" dirty="0"/>
              <a:t>. </a:t>
            </a:r>
            <a:r>
              <a:rPr lang="hu-HU" sz="1200" dirty="0" err="1"/>
              <a:t>Elsevier</a:t>
            </a:r>
            <a:r>
              <a:rPr lang="hu-HU" sz="1200" dirty="0"/>
              <a:t>, </a:t>
            </a:r>
            <a:r>
              <a:rPr lang="hu-HU" sz="1200" dirty="0" smtClean="0"/>
              <a:t>2014</a:t>
            </a:r>
          </a:p>
          <a:p>
            <a:r>
              <a:rPr lang="hu-HU" sz="1200" dirty="0" smtClean="0"/>
              <a:t>[4]</a:t>
            </a:r>
            <a:r>
              <a:rPr lang="en-US" sz="1200" dirty="0"/>
              <a:t> M. </a:t>
            </a:r>
            <a:r>
              <a:rPr lang="en-US" sz="1200" dirty="0" err="1"/>
              <a:t>Järveläinen</a:t>
            </a:r>
            <a:r>
              <a:rPr lang="en-US" sz="1200" dirty="0"/>
              <a:t> et al., “Characterizing Porous Ceramics by Frequency-Response Method,” IFAC Proceedings Volumes, vol. 47, no. 3, pp. 10012–10017, 2014. </a:t>
            </a:r>
            <a:endParaRPr lang="hu-HU" sz="1200" dirty="0" smtClean="0"/>
          </a:p>
          <a:p>
            <a:r>
              <a:rPr lang="hu-HU" sz="1200" dirty="0" smtClean="0"/>
              <a:t>[5]</a:t>
            </a:r>
            <a:r>
              <a:rPr lang="it-IT" sz="1200" dirty="0"/>
              <a:t> Scheffler M, Colombo P. Cellular ceramics. Weinheim; Wiley-VCH; 2005 </a:t>
            </a:r>
            <a:endParaRPr lang="hu-HU" sz="1200" dirty="0" smtClean="0"/>
          </a:p>
          <a:p>
            <a:r>
              <a:rPr lang="hu-HU" sz="1200" dirty="0" smtClean="0"/>
              <a:t>[6]</a:t>
            </a:r>
            <a:r>
              <a:rPr lang="en-US" sz="1200" dirty="0"/>
              <a:t> U. M. B. Al-Naib, “Introductory Chapter: A Brief Introduction to Porous Ceramic,” in Recent Advances in </a:t>
            </a:r>
            <a:r>
              <a:rPr lang="en-US" sz="1200" dirty="0" smtClean="0"/>
              <a:t>Porous </a:t>
            </a:r>
            <a:r>
              <a:rPr lang="en-US" sz="1200" dirty="0"/>
              <a:t>Ceramics, </a:t>
            </a:r>
            <a:r>
              <a:rPr lang="en-US" sz="1200" dirty="0" err="1"/>
              <a:t>InTech</a:t>
            </a:r>
            <a:r>
              <a:rPr lang="en-US" sz="1200" dirty="0"/>
              <a:t>, 2018. </a:t>
            </a:r>
            <a:endParaRPr lang="hu-HU" sz="1200" dirty="0" smtClean="0"/>
          </a:p>
          <a:p>
            <a:r>
              <a:rPr lang="hu-HU" sz="1200" dirty="0" smtClean="0"/>
              <a:t>[7]</a:t>
            </a:r>
            <a:r>
              <a:rPr lang="en-US" sz="1200" dirty="0"/>
              <a:t> L. C. Hwa, S. </a:t>
            </a:r>
            <a:r>
              <a:rPr lang="en-US" sz="1200" dirty="0" err="1"/>
              <a:t>Rajoo</a:t>
            </a:r>
            <a:r>
              <a:rPr lang="en-US" sz="1200" dirty="0"/>
              <a:t>, A. M. Noor, N. Ahmad, and M. B. </a:t>
            </a:r>
            <a:r>
              <a:rPr lang="en-US" sz="1200" dirty="0" err="1"/>
              <a:t>Uday</a:t>
            </a:r>
            <a:r>
              <a:rPr lang="en-US" sz="1200" dirty="0"/>
              <a:t>, “Recent advances in 3D printing of porous ceramics: A review,” Current Opinion in Solid State and Materials Science, vol. 21, no. 6, pp. 323–347, Dec. 2017. </a:t>
            </a:r>
            <a:endParaRPr lang="hu-HU" sz="1200" dirty="0" smtClean="0"/>
          </a:p>
          <a:p>
            <a:r>
              <a:rPr lang="hu-HU" sz="1200" dirty="0"/>
              <a:t>https://</a:t>
            </a:r>
            <a:r>
              <a:rPr lang="hu-HU" sz="1200" dirty="0" smtClean="0"/>
              <a:t>journals.plos.org/plosone/article/figure?id=10.1371/journal.pone.0157698.g008 letöltve 2019.12.02</a:t>
            </a:r>
          </a:p>
          <a:p>
            <a:endParaRPr lang="hu-HU" sz="1200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17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6447" y="2669200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Köszönöm a megtisztelő figyelmet.</a:t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08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/>
              <a:t>Pórusos </a:t>
            </a:r>
            <a:r>
              <a:rPr lang="hu-HU" u="sng" dirty="0" smtClean="0"/>
              <a:t>kerámia: </a:t>
            </a:r>
            <a:r>
              <a:rPr lang="hu-HU" dirty="0" smtClean="0"/>
              <a:t>A </a:t>
            </a:r>
            <a:r>
              <a:rPr lang="hu-HU" dirty="0"/>
              <a:t>pórusos kerámiákat a porozitás érték alapján kategorizáljuk, aminek értéke 20-95% között lehet. Ez az anyag két fázisból áll: egy kerámia szilárdfázisból és a gáz fázisból, ami a pórusokat tölti </a:t>
            </a:r>
            <a:r>
              <a:rPr lang="hu-HU" dirty="0" smtClean="0"/>
              <a:t>ki.</a:t>
            </a:r>
            <a:endParaRPr lang="hu-HU" dirty="0"/>
          </a:p>
          <a:p>
            <a:endParaRPr lang="hu-HU" u="sng" dirty="0" smtClean="0"/>
          </a:p>
          <a:p>
            <a:r>
              <a:rPr lang="hu-HU" dirty="0" smtClean="0"/>
              <a:t>1970 óta kutatják ezt az anyagcsaládot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20" y="4080680"/>
            <a:ext cx="3433266" cy="19226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9" y="4236634"/>
            <a:ext cx="2415937" cy="241593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043451" y="65099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[1]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516203" y="624839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[2]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43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Pórusos kerámiák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257300"/>
            <a:ext cx="11088688" cy="560070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Struktúra szerint: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Méhkaptár elrendezés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Kerámiahabok</a:t>
            </a:r>
          </a:p>
          <a:p>
            <a:r>
              <a:rPr lang="hu-HU" dirty="0" smtClean="0"/>
              <a:t>Méret szerint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Mikrópórusú: &lt;2nm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Mezopórusú</a:t>
            </a:r>
            <a:r>
              <a:rPr lang="hu-HU" dirty="0" smtClean="0"/>
              <a:t>: 2-50 nm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Makropórusú</a:t>
            </a:r>
            <a:r>
              <a:rPr lang="hu-HU" dirty="0" smtClean="0"/>
              <a:t>: &gt;50 nm</a:t>
            </a:r>
          </a:p>
          <a:p>
            <a:r>
              <a:rPr lang="hu-HU" dirty="0" smtClean="0"/>
              <a:t>Pórusok nyitottsága szerint: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Nyitott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Zárt</a:t>
            </a:r>
          </a:p>
          <a:p>
            <a:r>
              <a:rPr lang="hu-HU" dirty="0" smtClean="0"/>
              <a:t>Pórusok </a:t>
            </a:r>
            <a:r>
              <a:rPr lang="hu-HU" dirty="0"/>
              <a:t>összetétele szerint</a:t>
            </a:r>
            <a:r>
              <a:rPr lang="hu-HU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Szilika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Aluminoszilika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Szén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Korund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szén-</a:t>
            </a:r>
            <a:r>
              <a:rPr lang="hu-HU" dirty="0" err="1" smtClean="0"/>
              <a:t>szilika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/>
              <a:t>diatómit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36115" y="1853248"/>
            <a:ext cx="2265680" cy="268795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Kép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41703" y="2052918"/>
            <a:ext cx="3568700" cy="248856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Szövegdoboz 5"/>
          <p:cNvSpPr txBox="1"/>
          <p:nvPr/>
        </p:nvSpPr>
        <p:spPr>
          <a:xfrm>
            <a:off x="4530014" y="4850532"/>
            <a:ext cx="723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Méhkaptár elrendezésű és kerámiahab szerkezetű kerámiák </a:t>
            </a:r>
          </a:p>
        </p:txBody>
      </p:sp>
    </p:spTree>
    <p:extLst>
      <p:ext uri="{BB962C8B-B14F-4D97-AF65-F5344CB8AC3E}">
        <p14:creationId xmlns:p14="http://schemas.microsoft.com/office/powerpoint/2010/main" val="31863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pórusos kerámiák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kerámiák és pórusos anyagok tulajdonságainak kombinációiból vezethető 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Nagy merevség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Jó termikus stabilitás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Kicsi </a:t>
            </a:r>
            <a:r>
              <a:rPr lang="hu-HU" dirty="0" err="1" smtClean="0"/>
              <a:t>dielektromos</a:t>
            </a:r>
            <a:r>
              <a:rPr lang="hu-HU" dirty="0" smtClean="0"/>
              <a:t> és hővezetési állandó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Kicsi sűrűség</a:t>
            </a:r>
          </a:p>
          <a:p>
            <a:pPr lvl="1"/>
            <a:r>
              <a:rPr lang="hu-HU" dirty="0" smtClean="0"/>
              <a:t>A tulajdonságokat meghatározó paraméterek: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 smtClean="0"/>
              <a:t>Előállítás módja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 smtClean="0"/>
              <a:t>Az előállítás során az egyes folyamatok ideje, alkalmazott nyomás és hőmérséklet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 err="1" smtClean="0"/>
              <a:t>Prekurzor</a:t>
            </a:r>
            <a:r>
              <a:rPr lang="hu-HU" dirty="0" smtClean="0"/>
              <a:t> szemcsék mérete és eloszlása</a:t>
            </a:r>
          </a:p>
          <a:p>
            <a:pPr lvl="2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660" y="2389485"/>
            <a:ext cx="3147060" cy="242898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059156" y="5018136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A hőmérséklet befolyása a termékre</a:t>
            </a:r>
          </a:p>
          <a:p>
            <a:r>
              <a:rPr lang="hu-HU" sz="1200" dirty="0" smtClean="0"/>
              <a:t> és ennek illusztrálása SEM képpel[4]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8696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Pórusos kerámiák előállítása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Extrúzió</a:t>
            </a:r>
            <a:r>
              <a:rPr lang="hu-HU" dirty="0" smtClean="0"/>
              <a:t> (méhkaptár-jellegű kerámia esetén</a:t>
            </a:r>
            <a:r>
              <a:rPr lang="hu-HU" dirty="0" smtClean="0"/>
              <a:t>)[5]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Részecskék részleges </a:t>
            </a:r>
            <a:r>
              <a:rPr lang="hu-HU" dirty="0" err="1" smtClean="0"/>
              <a:t>szinterelése</a:t>
            </a:r>
            <a:r>
              <a:rPr lang="hu-HU" dirty="0" smtClean="0"/>
              <a:t>[6]</a:t>
            </a:r>
            <a:endParaRPr lang="hu-HU" dirty="0" smtClean="0"/>
          </a:p>
          <a:p>
            <a:r>
              <a:rPr lang="hu-HU" dirty="0" smtClean="0"/>
              <a:t>Habképző anyag </a:t>
            </a:r>
            <a:r>
              <a:rPr lang="hu-HU" dirty="0" smtClean="0"/>
              <a:t>segítségével[6]</a:t>
            </a:r>
            <a:endParaRPr lang="hu-HU" dirty="0" smtClean="0"/>
          </a:p>
          <a:p>
            <a:r>
              <a:rPr lang="hu-HU" dirty="0" smtClean="0"/>
              <a:t>Habképzéssel[6]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5" y="1391602"/>
            <a:ext cx="4238625" cy="51720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32" y="2560320"/>
            <a:ext cx="5130112" cy="198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r>
              <a:rPr lang="hu-HU" dirty="0"/>
              <a:t>Pórusos kerámiák előállítása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0120" y="1623060"/>
            <a:ext cx="9089733" cy="4625339"/>
          </a:xfrm>
        </p:spPr>
        <p:txBody>
          <a:bodyPr/>
          <a:lstStyle/>
          <a:p>
            <a:r>
              <a:rPr lang="hu-HU" dirty="0" smtClean="0"/>
              <a:t>3D nyomtatás </a:t>
            </a:r>
            <a:endParaRPr lang="hu-HU" dirty="0" smtClean="0"/>
          </a:p>
          <a:p>
            <a:r>
              <a:rPr lang="hu-HU" sz="1400" dirty="0" smtClean="0"/>
              <a:t>Additív technológia</a:t>
            </a:r>
          </a:p>
          <a:p>
            <a:r>
              <a:rPr lang="hu-HU" sz="1200" dirty="0"/>
              <a:t>Előnyök:gyorsabb és </a:t>
            </a:r>
            <a:r>
              <a:rPr lang="hu-HU" sz="1200" dirty="0" smtClean="0"/>
              <a:t>anyagtakarékosabb</a:t>
            </a:r>
          </a:p>
          <a:p>
            <a:pPr marL="0" indent="0">
              <a:buNone/>
            </a:pPr>
            <a:r>
              <a:rPr lang="hu-HU" sz="1200" dirty="0" smtClean="0"/>
              <a:t> </a:t>
            </a:r>
            <a:r>
              <a:rPr lang="hu-HU" sz="1200" dirty="0"/>
              <a:t>és szoftveresen </a:t>
            </a:r>
            <a:r>
              <a:rPr lang="hu-HU" sz="1200" dirty="0" smtClean="0"/>
              <a:t>vezérelhető</a:t>
            </a:r>
          </a:p>
          <a:p>
            <a:r>
              <a:rPr lang="hu-HU" sz="1200" dirty="0"/>
              <a:t>E</a:t>
            </a:r>
            <a:r>
              <a:rPr lang="hu-HU" sz="1200" dirty="0" smtClean="0"/>
              <a:t>ljárás </a:t>
            </a:r>
            <a:r>
              <a:rPr lang="hu-HU" sz="1200" dirty="0"/>
              <a:t>során rétegről rétegre építjük </a:t>
            </a:r>
            <a:r>
              <a:rPr lang="hu-HU" sz="1200" dirty="0" smtClean="0"/>
              <a:t>fel </a:t>
            </a:r>
            <a:r>
              <a:rPr lang="hu-HU" sz="1200" dirty="0"/>
              <a:t>az anyagot </a:t>
            </a:r>
            <a:endParaRPr lang="hu-HU" sz="1200" dirty="0" smtClean="0"/>
          </a:p>
          <a:p>
            <a:pPr marL="0" indent="0">
              <a:buNone/>
            </a:pPr>
            <a:r>
              <a:rPr lang="hu-HU" sz="1200" dirty="0" smtClean="0"/>
              <a:t>kerámia </a:t>
            </a:r>
            <a:r>
              <a:rPr lang="hu-HU" sz="1200" dirty="0"/>
              <a:t>por és módszertől függően egyéb segédanyagok segítségéve</a:t>
            </a:r>
            <a:endParaRPr lang="hu-HU" sz="1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108" y="1092023"/>
            <a:ext cx="3940974" cy="22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Jellemzési módszerek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112" y="1333500"/>
            <a:ext cx="11755438" cy="5524500"/>
          </a:xfrm>
        </p:spPr>
        <p:txBody>
          <a:bodyPr/>
          <a:lstStyle/>
          <a:p>
            <a:r>
              <a:rPr lang="hu-HU" dirty="0" smtClean="0"/>
              <a:t>Porozitás jellemzése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Archimédesz-eljárás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Higany </a:t>
            </a:r>
            <a:r>
              <a:rPr lang="hu-HU" dirty="0" err="1" smtClean="0"/>
              <a:t>porozimetria</a:t>
            </a:r>
            <a:r>
              <a:rPr lang="hu-HU" dirty="0" smtClean="0"/>
              <a:t>[7]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XRD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SEM[3]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/>
              <a:t>Frekvencia-válasz eljárással</a:t>
            </a:r>
          </a:p>
          <a:p>
            <a:r>
              <a:rPr lang="hu-HU" dirty="0" smtClean="0"/>
              <a:t>Termikus stabilitás vizsgálata TG_DSC módszerekkel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607" y="4095750"/>
            <a:ext cx="2534046" cy="19065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935" y="1884876"/>
            <a:ext cx="4563390" cy="16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Pórusos kerámiák alkalmazása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Szűrők és szeparálók</a:t>
            </a:r>
          </a:p>
          <a:p>
            <a:r>
              <a:rPr lang="hu-HU" dirty="0" smtClean="0"/>
              <a:t>Funkcionális anyagok</a:t>
            </a:r>
          </a:p>
          <a:p>
            <a:r>
              <a:rPr lang="hu-HU" dirty="0" smtClean="0"/>
              <a:t>Hőszigetelő </a:t>
            </a:r>
            <a:r>
              <a:rPr lang="hu-HU" dirty="0" smtClean="0"/>
              <a:t>anyagok[1]</a:t>
            </a:r>
            <a:endParaRPr lang="hu-HU" dirty="0" smtClean="0"/>
          </a:p>
          <a:p>
            <a:r>
              <a:rPr lang="hu-HU" dirty="0" smtClean="0"/>
              <a:t>Hangszigetelő anyagok</a:t>
            </a:r>
          </a:p>
          <a:p>
            <a:r>
              <a:rPr lang="hu-HU" dirty="0" smtClean="0"/>
              <a:t>Vegyipari </a:t>
            </a:r>
            <a:r>
              <a:rPr lang="hu-HU" dirty="0" smtClean="0"/>
              <a:t>felhasználás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346" y="2400983"/>
            <a:ext cx="2084600" cy="18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Érdekes alkalmazási területek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Biológiai </a:t>
            </a:r>
            <a:r>
              <a:rPr lang="hu-HU" dirty="0" smtClean="0"/>
              <a:t>anyagok[8]</a:t>
            </a:r>
            <a:endParaRPr lang="hu-HU" dirty="0" smtClean="0"/>
          </a:p>
          <a:p>
            <a:r>
              <a:rPr lang="hu-HU" dirty="0" smtClean="0"/>
              <a:t>Olvadt fém </a:t>
            </a:r>
            <a:r>
              <a:rPr lang="hu-HU" dirty="0" smtClean="0"/>
              <a:t>szűrés[1]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714" y="1600935"/>
            <a:ext cx="2488236" cy="24749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276" y="4573954"/>
            <a:ext cx="2679112" cy="167444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10" y="3376525"/>
            <a:ext cx="2708910" cy="21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289</TotalTime>
  <Words>477</Words>
  <Application>Microsoft Office PowerPoint</Application>
  <PresentationFormat>Szélesvásznú</PresentationFormat>
  <Paragraphs>91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 Pórusos kerámiák   Kurzus: Pórusos anyagok Név: Tréfás Tamás Zsolt Neptun-kód: SEUWME</vt:lpstr>
      <vt:lpstr>Bevezetés</vt:lpstr>
      <vt:lpstr>Pórusos kerámiák csoportosítása</vt:lpstr>
      <vt:lpstr>A pórusos kerámiák tulajdonságai</vt:lpstr>
      <vt:lpstr>Pórusos kerámiák előállítása</vt:lpstr>
      <vt:lpstr>Pórusos kerámiák előállítása</vt:lpstr>
      <vt:lpstr>Jellemzési módszerek</vt:lpstr>
      <vt:lpstr>Pórusos kerámiák alkalmazása</vt:lpstr>
      <vt:lpstr>Érdekes alkalmazási területek</vt:lpstr>
      <vt:lpstr>Összefoglalás</vt:lpstr>
      <vt:lpstr>Képek forrásai:</vt:lpstr>
      <vt:lpstr>Köszönöm a megtisztelő figyelmet.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Pórusos anyagok Pórusos kerámiák Tréfás Tamás Zsolt Neptun kód: SEUWME</dc:title>
  <dc:creator>User</dc:creator>
  <cp:lastModifiedBy>User</cp:lastModifiedBy>
  <cp:revision>25</cp:revision>
  <dcterms:created xsi:type="dcterms:W3CDTF">2019-11-30T11:31:09Z</dcterms:created>
  <dcterms:modified xsi:type="dcterms:W3CDTF">2019-12-02T10:31:57Z</dcterms:modified>
</cp:coreProperties>
</file>