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9C257-BF4D-4C97-9399-1FCA58781973}" type="datetimeFigureOut">
              <a:rPr lang="hu-HU" smtClean="0"/>
              <a:t>2019.12.02.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9C188-442A-4F94-8349-180B78C68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59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B4D8-BA4D-42DC-8955-593C99F9F5CD}" type="datetime1">
              <a:rPr lang="hu-HU" smtClean="0"/>
              <a:t>2019.12.02.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37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77E4-0857-4CD0-805C-E31748381DA8}" type="datetime1">
              <a:rPr lang="hu-HU" smtClean="0"/>
              <a:t>2019.12.02.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477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D79A-4ECA-4C35-9C15-7A4C481579C5}" type="datetime1">
              <a:rPr lang="hu-HU" smtClean="0"/>
              <a:t>2019.12.02.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941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3EE6-DE73-4B34-BD20-86FE884FD64F}" type="datetime1">
              <a:rPr lang="hu-HU" smtClean="0"/>
              <a:t>2019.12.02.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731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4CD-F9C4-435A-8A5B-F2E1FA6D953E}" type="datetime1">
              <a:rPr lang="hu-HU" smtClean="0"/>
              <a:t>2019.12.02.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81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FA09-9D39-464C-AB06-0C5A02086A26}" type="datetime1">
              <a:rPr lang="hu-HU" smtClean="0"/>
              <a:t>2019.12.02.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066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DAA0-6EEF-4BE4-8E22-63FEE07CECCB}" type="datetime1">
              <a:rPr lang="hu-HU" smtClean="0"/>
              <a:t>2019.12.02.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021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673C-88E9-4A8D-82FE-606B737646BF}" type="datetime1">
              <a:rPr lang="hu-HU" smtClean="0"/>
              <a:t>2019.12.02.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742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F56D-6590-4A66-913E-B3AD2CE8377B}" type="datetime1">
              <a:rPr lang="hu-HU" smtClean="0"/>
              <a:t>2019.12.02.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975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F135C2-17A2-47C4-B624-62AFA9F5C582}" type="datetime1">
              <a:rPr lang="hu-HU" smtClean="0"/>
              <a:t>2019.12.02.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164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4DE8-00A5-4B09-9D82-A34913688BBB}" type="datetime1">
              <a:rPr lang="hu-HU" smtClean="0"/>
              <a:t>2019.12.02.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242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794BC3-3B27-4D11-852D-BFBFFFAEA3B5}" type="datetime1">
              <a:rPr lang="hu-HU" smtClean="0"/>
              <a:t>2019.12.02.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2BCFA72-1497-4330-BD73-8D3F234B8BB1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0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BF4005-D52A-418C-930C-C8CED2F50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670048"/>
          </a:xfrm>
        </p:spPr>
        <p:txBody>
          <a:bodyPr>
            <a:noAutofit/>
          </a:bodyPr>
          <a:lstStyle/>
          <a:p>
            <a:r>
              <a:rPr lang="hu-HU" sz="5400" dirty="0"/>
              <a:t>A pozitron-</a:t>
            </a:r>
            <a:r>
              <a:rPr lang="hu-HU" sz="5400" dirty="0" err="1"/>
              <a:t>annilhiláció</a:t>
            </a:r>
            <a:r>
              <a:rPr lang="hu-HU" sz="5400" dirty="0"/>
              <a:t> jelensége és alkalmazási lehetőségei pórusos anyagok vizsgálatára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5954AED-D292-40C1-B178-946F20D224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Márton Péter</a:t>
            </a:r>
          </a:p>
          <a:p>
            <a:r>
              <a:rPr lang="hu-HU" dirty="0"/>
              <a:t>Pórusos anyagok, 2019/20/1, 2019.12.02.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9C9787A-D532-4C54-9E2F-B9113284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824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9DBBD1D-DEE8-42B8-B582-F814F4053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65" y="1845733"/>
            <a:ext cx="4537200" cy="447516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ACE2272-FA93-495B-A86D-5D38E9FC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pozitron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8E6785-DC47-4D10-8181-79194C7B4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sz="2800" dirty="0"/>
              <a:t>1928 – Dirac: Részecske-Antirészecske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 1932 – C.D. Anderson: felfedezés (Nobel-díj)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  Pozitron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Szimbólum: e</a:t>
            </a:r>
            <a:r>
              <a:rPr lang="hu-HU" sz="2400" baseline="30000" dirty="0"/>
              <a:t>+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Tömeg: 9.109383</a:t>
            </a:r>
            <a:r>
              <a:rPr lang="hu-HU" sz="2400" dirty="0">
                <a:ea typeface="Yu Gothic UI Semibold" panose="020B0700000000000000" pitchFamily="34" charset="-128"/>
              </a:rPr>
              <a:t>·10</a:t>
            </a:r>
            <a:r>
              <a:rPr lang="hu-HU" sz="2400" baseline="30000" dirty="0">
                <a:ea typeface="Yu Gothic UI Semibold" panose="020B0700000000000000" pitchFamily="34" charset="-128"/>
              </a:rPr>
              <a:t>-31</a:t>
            </a:r>
            <a:r>
              <a:rPr lang="hu-HU" sz="2400" dirty="0">
                <a:ea typeface="Yu Gothic UI Semibold" panose="020B0700000000000000" pitchFamily="34" charset="-128"/>
              </a:rPr>
              <a:t> kg</a:t>
            </a:r>
            <a:endParaRPr lang="hu-HU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u="sng" dirty="0"/>
              <a:t>Töltés: +1.602176</a:t>
            </a:r>
            <a:r>
              <a:rPr lang="hu-HU" sz="2400" u="sng" dirty="0">
                <a:ea typeface="Yu Gothic UI Semibold" panose="020B0700000000000000" pitchFamily="34" charset="-128"/>
              </a:rPr>
              <a:t>·10</a:t>
            </a:r>
            <a:r>
              <a:rPr lang="hu-HU" sz="2400" u="sng" baseline="30000" dirty="0">
                <a:ea typeface="Yu Gothic UI Semibold" panose="020B0700000000000000" pitchFamily="34" charset="-128"/>
              </a:rPr>
              <a:t>-19</a:t>
            </a:r>
            <a:r>
              <a:rPr lang="hu-HU" sz="2400" u="sng" dirty="0">
                <a:ea typeface="Yu Gothic UI Semibold" panose="020B0700000000000000" pitchFamily="34" charset="-128"/>
              </a:rPr>
              <a:t> C</a:t>
            </a:r>
            <a:endParaRPr lang="hu-HU" sz="2400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Spin: 1/2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DF66985-5209-4B98-BFCF-CBEEF7E6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80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0A5079-8E5D-40F9-AA73-33634FEC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pozitron-</a:t>
            </a:r>
            <a:r>
              <a:rPr lang="hu-HU" dirty="0" err="1"/>
              <a:t>annihilácó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A9D3F3-39A4-4660-9BB0-EDD570534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 Részecske – </a:t>
            </a:r>
            <a:r>
              <a:rPr lang="hu-HU" sz="2800" dirty="0" err="1"/>
              <a:t>antirészecske</a:t>
            </a:r>
            <a:r>
              <a:rPr lang="hu-HU" sz="2800" dirty="0"/>
              <a:t> találkozás és megsemmisülés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 Alkalmazás: PET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 Több lépésből áll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600" dirty="0"/>
              <a:t>Pozitron keletkezés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600" dirty="0"/>
              <a:t>Találkozás egy elektronnal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600" dirty="0" err="1"/>
              <a:t>Pozitrónium</a:t>
            </a:r>
            <a:r>
              <a:rPr lang="hu-HU" sz="2600" dirty="0"/>
              <a:t> kialakulása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600" dirty="0"/>
              <a:t>Megsemmisülés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2800" dirty="0"/>
          </a:p>
          <a:p>
            <a:pPr>
              <a:buFont typeface="Arial" panose="020B0604020202020204" pitchFamily="34" charset="0"/>
              <a:buChar char="•"/>
            </a:pPr>
            <a:endParaRPr lang="hu-HU" sz="28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0CE5C99-D981-4E3E-BAFE-429AA90E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3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107D2A9-AE7C-4CF9-A7DD-453DB669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78" y="2322059"/>
            <a:ext cx="2937148" cy="221387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EBFE10D-C248-4325-A6C8-F60C00B35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826" y="2309192"/>
            <a:ext cx="2937148" cy="2213876"/>
          </a:xfrm>
          <a:prstGeom prst="rect">
            <a:avLst/>
          </a:prstGeom>
        </p:spPr>
      </p:pic>
      <p:sp>
        <p:nvSpPr>
          <p:cNvPr id="10" name="Nyíl: lefelé mutató 9">
            <a:extLst>
              <a:ext uri="{FF2B5EF4-FFF2-40B4-BE49-F238E27FC236}">
                <a16:creationId xmlns:a16="http://schemas.microsoft.com/office/drawing/2014/main" id="{278BF9AF-D370-44F7-AE37-CFA7D67F2C07}"/>
              </a:ext>
            </a:extLst>
          </p:cNvPr>
          <p:cNvSpPr/>
          <p:nvPr/>
        </p:nvSpPr>
        <p:spPr>
          <a:xfrm>
            <a:off x="9051673" y="3247004"/>
            <a:ext cx="159798" cy="36398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Nyíl: lefelé mutató 10">
            <a:extLst>
              <a:ext uri="{FF2B5EF4-FFF2-40B4-BE49-F238E27FC236}">
                <a16:creationId xmlns:a16="http://schemas.microsoft.com/office/drawing/2014/main" id="{71DE66E9-2F0B-4E9D-BBAA-435F09FB93F4}"/>
              </a:ext>
            </a:extLst>
          </p:cNvPr>
          <p:cNvSpPr/>
          <p:nvPr/>
        </p:nvSpPr>
        <p:spPr>
          <a:xfrm>
            <a:off x="10100526" y="3234136"/>
            <a:ext cx="159798" cy="36398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Nyíl: lefelé mutató 11">
            <a:extLst>
              <a:ext uri="{FF2B5EF4-FFF2-40B4-BE49-F238E27FC236}">
                <a16:creationId xmlns:a16="http://schemas.microsoft.com/office/drawing/2014/main" id="{8C068A0B-0D16-415E-89B7-765902756E00}"/>
              </a:ext>
            </a:extLst>
          </p:cNvPr>
          <p:cNvSpPr/>
          <p:nvPr/>
        </p:nvSpPr>
        <p:spPr>
          <a:xfrm>
            <a:off x="7120676" y="3234138"/>
            <a:ext cx="159798" cy="36398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Nyíl: lefelé mutató 12">
            <a:extLst>
              <a:ext uri="{FF2B5EF4-FFF2-40B4-BE49-F238E27FC236}">
                <a16:creationId xmlns:a16="http://schemas.microsoft.com/office/drawing/2014/main" id="{8BB4519D-1022-4A6C-8835-8B67AA3EAF8B}"/>
              </a:ext>
            </a:extLst>
          </p:cNvPr>
          <p:cNvSpPr/>
          <p:nvPr/>
        </p:nvSpPr>
        <p:spPr>
          <a:xfrm rot="10800000">
            <a:off x="6150994" y="3247004"/>
            <a:ext cx="159798" cy="36398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50DE5E7-C597-45EA-B99C-A6B6EDD246C9}"/>
              </a:ext>
            </a:extLst>
          </p:cNvPr>
          <p:cNvSpPr txBox="1"/>
          <p:nvPr/>
        </p:nvSpPr>
        <p:spPr>
          <a:xfrm>
            <a:off x="5810435" y="4394069"/>
            <a:ext cx="203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Para-</a:t>
            </a:r>
            <a:r>
              <a:rPr lang="hu-HU" sz="2000" dirty="0" err="1"/>
              <a:t>pozitrónium</a:t>
            </a:r>
            <a:endParaRPr lang="hu-HU" sz="20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2F3795EB-04B6-4897-A4F0-8B8FDDE58C52}"/>
              </a:ext>
            </a:extLst>
          </p:cNvPr>
          <p:cNvSpPr txBox="1"/>
          <p:nvPr/>
        </p:nvSpPr>
        <p:spPr>
          <a:xfrm>
            <a:off x="8747583" y="4394069"/>
            <a:ext cx="203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/>
              <a:t>Orto-pozitrónium</a:t>
            </a:r>
            <a:endParaRPr lang="hu-HU" sz="2000" dirty="0"/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5FDF221D-FDD4-4650-98F8-19EE533BB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1" r="60525"/>
          <a:stretch/>
        </p:blipFill>
        <p:spPr>
          <a:xfrm>
            <a:off x="11028242" y="2805344"/>
            <a:ext cx="1159447" cy="1717721"/>
          </a:xfrm>
          <a:prstGeom prst="rect">
            <a:avLst/>
          </a:prstGeom>
        </p:spPr>
      </p:pic>
      <p:sp>
        <p:nvSpPr>
          <p:cNvPr id="19" name="Nyíl: lefelé mutató 18">
            <a:extLst>
              <a:ext uri="{FF2B5EF4-FFF2-40B4-BE49-F238E27FC236}">
                <a16:creationId xmlns:a16="http://schemas.microsoft.com/office/drawing/2014/main" id="{D9781829-0F8B-4D41-A179-91F7082F81D3}"/>
              </a:ext>
            </a:extLst>
          </p:cNvPr>
          <p:cNvSpPr/>
          <p:nvPr/>
        </p:nvSpPr>
        <p:spPr>
          <a:xfrm rot="10800000">
            <a:off x="11871022" y="3234135"/>
            <a:ext cx="159798" cy="36398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C8C6D8AA-51BF-43A4-AB6B-8EA7BEA014F3}"/>
              </a:ext>
            </a:extLst>
          </p:cNvPr>
          <p:cNvSpPr txBox="1"/>
          <p:nvPr/>
        </p:nvSpPr>
        <p:spPr>
          <a:xfrm>
            <a:off x="5979111" y="4827594"/>
            <a:ext cx="1518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100 ps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813CC1C6-D239-4583-A312-CE52C3BAE38B}"/>
              </a:ext>
            </a:extLst>
          </p:cNvPr>
          <p:cNvSpPr txBox="1"/>
          <p:nvPr/>
        </p:nvSpPr>
        <p:spPr>
          <a:xfrm>
            <a:off x="8878359" y="4868152"/>
            <a:ext cx="1518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100 </a:t>
            </a:r>
            <a:r>
              <a:rPr lang="hu-HU" sz="2000" dirty="0" err="1"/>
              <a:t>ns</a:t>
            </a:r>
            <a:endParaRPr lang="hu-HU" sz="2000" dirty="0"/>
          </a:p>
        </p:txBody>
      </p:sp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id="{D66651F0-0AA2-48BE-B493-30A6926A36C7}"/>
              </a:ext>
            </a:extLst>
          </p:cNvPr>
          <p:cNvCxnSpPr/>
          <p:nvPr/>
        </p:nvCxnSpPr>
        <p:spPr>
          <a:xfrm>
            <a:off x="6445188" y="3416127"/>
            <a:ext cx="54153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733C7374-D0AB-4D16-832B-CCDDDF6D7BBF}"/>
              </a:ext>
            </a:extLst>
          </p:cNvPr>
          <p:cNvCxnSpPr>
            <a:cxnSpLocks/>
          </p:cNvCxnSpPr>
          <p:nvPr/>
        </p:nvCxnSpPr>
        <p:spPr>
          <a:xfrm>
            <a:off x="10834560" y="3418916"/>
            <a:ext cx="5101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Kép 27">
            <a:extLst>
              <a:ext uri="{FF2B5EF4-FFF2-40B4-BE49-F238E27FC236}">
                <a16:creationId xmlns:a16="http://schemas.microsoft.com/office/drawing/2014/main" id="{5172B033-48FF-49AD-B58F-0D9B5D954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03" y="5268262"/>
            <a:ext cx="4099430" cy="974357"/>
          </a:xfrm>
          <a:prstGeom prst="rect">
            <a:avLst/>
          </a:prstGeom>
        </p:spPr>
      </p:pic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3CF8D2C7-3EF7-475D-8C6A-6962441ECE8D}"/>
              </a:ext>
            </a:extLst>
          </p:cNvPr>
          <p:cNvCxnSpPr/>
          <p:nvPr/>
        </p:nvCxnSpPr>
        <p:spPr>
          <a:xfrm>
            <a:off x="9358920" y="3416127"/>
            <a:ext cx="54153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8E49BA5F-D16E-4A0F-8304-4A83B88A18F4}"/>
              </a:ext>
            </a:extLst>
          </p:cNvPr>
          <p:cNvSpPr txBox="1"/>
          <p:nvPr/>
        </p:nvSpPr>
        <p:spPr>
          <a:xfrm>
            <a:off x="10587214" y="4863679"/>
            <a:ext cx="103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1 </a:t>
            </a:r>
            <a:r>
              <a:rPr lang="hu-HU" sz="2000" dirty="0" err="1"/>
              <a:t>ns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19591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9" grpId="0" animBg="1"/>
      <p:bldP spid="21" grpId="0"/>
      <p:bldP spid="22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503CC2EA-8C27-4117-AEDC-DCC8DB1E5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00" y="3429000"/>
            <a:ext cx="3302762" cy="117647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502A689-11F7-4F67-BBE3-80C19B5B4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pozitron annihilációs élettartam spektroszkópia (PALS)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D77156-B34F-4FE6-9614-A9BCBA29C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Pozitronok és </a:t>
            </a:r>
            <a:r>
              <a:rPr lang="hu-HU" sz="2400" dirty="0" err="1"/>
              <a:t>pozitróniumok</a:t>
            </a:r>
            <a:r>
              <a:rPr lang="hu-HU" sz="2400" dirty="0"/>
              <a:t> élettartamát követi nyomon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Mérés elve: </a:t>
            </a: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hu-HU" sz="2400" dirty="0">
                <a:ea typeface="Cambria Math" panose="02040503050406030204" pitchFamily="18" charset="0"/>
              </a:rPr>
              <a:t>-fotonok detektálása</a:t>
            </a:r>
            <a:endParaRPr lang="hu-HU" sz="2400" dirty="0"/>
          </a:p>
          <a:p>
            <a:pPr>
              <a:buFont typeface="Arial" panose="020B0604020202020204" pitchFamily="34" charset="0"/>
              <a:buChar char="•"/>
            </a:pPr>
            <a:endParaRPr lang="hu-HU" sz="24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83A0CCF-4287-4DAF-BEB2-DE0708A7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4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17CD1CE-4576-41C3-9165-31A36A95D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2762580"/>
            <a:ext cx="3986430" cy="983797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7519E61E-C92A-4D2B-B1B7-2C33213EF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72" y="4779231"/>
            <a:ext cx="3302762" cy="1049253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00F7366C-A036-43FE-B6E8-67F90EB72A41}"/>
              </a:ext>
            </a:extLst>
          </p:cNvPr>
          <p:cNvSpPr txBox="1"/>
          <p:nvPr/>
        </p:nvSpPr>
        <p:spPr>
          <a:xfrm>
            <a:off x="4306557" y="4474593"/>
            <a:ext cx="1392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1280 </a:t>
            </a:r>
            <a:r>
              <a:rPr lang="hu-HU" sz="2400" dirty="0" err="1"/>
              <a:t>keV</a:t>
            </a:r>
            <a:endParaRPr lang="hu-HU" sz="2400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612F28B-DC9B-4264-A395-AF50614BC858}"/>
              </a:ext>
            </a:extLst>
          </p:cNvPr>
          <p:cNvSpPr txBox="1"/>
          <p:nvPr/>
        </p:nvSpPr>
        <p:spPr>
          <a:xfrm>
            <a:off x="3982918" y="5651860"/>
            <a:ext cx="181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511 </a:t>
            </a:r>
            <a:r>
              <a:rPr lang="hu-HU" sz="2400" dirty="0" err="1"/>
              <a:t>keV</a:t>
            </a:r>
            <a:endParaRPr lang="hu-HU" sz="2400" dirty="0"/>
          </a:p>
        </p:txBody>
      </p:sp>
      <p:cxnSp>
        <p:nvCxnSpPr>
          <p:cNvPr id="14" name="Összekötő: görbe 13">
            <a:extLst>
              <a:ext uri="{FF2B5EF4-FFF2-40B4-BE49-F238E27FC236}">
                <a16:creationId xmlns:a16="http://schemas.microsoft.com/office/drawing/2014/main" id="{5F8D517E-B6E4-4A16-8B42-592D15D89ACA}"/>
              </a:ext>
            </a:extLst>
          </p:cNvPr>
          <p:cNvCxnSpPr>
            <a:cxnSpLocks/>
          </p:cNvCxnSpPr>
          <p:nvPr/>
        </p:nvCxnSpPr>
        <p:spPr>
          <a:xfrm>
            <a:off x="4350056" y="4052419"/>
            <a:ext cx="542824" cy="41732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Összekötő: görbe 15">
            <a:extLst>
              <a:ext uri="{FF2B5EF4-FFF2-40B4-BE49-F238E27FC236}">
                <a16:creationId xmlns:a16="http://schemas.microsoft.com/office/drawing/2014/main" id="{A65E12C7-9457-418D-A287-637DF79B363C}"/>
              </a:ext>
            </a:extLst>
          </p:cNvPr>
          <p:cNvCxnSpPr>
            <a:cxnSpLocks/>
          </p:cNvCxnSpPr>
          <p:nvPr/>
        </p:nvCxnSpPr>
        <p:spPr>
          <a:xfrm>
            <a:off x="3969510" y="5285529"/>
            <a:ext cx="542824" cy="41732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Kép 17">
            <a:extLst>
              <a:ext uri="{FF2B5EF4-FFF2-40B4-BE49-F238E27FC236}">
                <a16:creationId xmlns:a16="http://schemas.microsoft.com/office/drawing/2014/main" id="{2A3A7B24-B166-4AE5-85E6-E43CFF4949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32" y="2267613"/>
            <a:ext cx="5097459" cy="400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0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28AC3B-99CE-4AA2-B04E-F156C95F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PALS-spektrum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8A4F42-EB0B-43D3-9159-3653150D2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Élettartam-beütésszám függvény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Exponenciális lecsengés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Több függvény összege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2400" dirty="0"/>
          </a:p>
          <a:p>
            <a:pPr>
              <a:buFont typeface="Arial" panose="020B0604020202020204" pitchFamily="34" charset="0"/>
              <a:buChar char="•"/>
            </a:pPr>
            <a:endParaRPr lang="hu-HU" sz="2400" dirty="0"/>
          </a:p>
          <a:p>
            <a:pPr>
              <a:buFont typeface="Arial" panose="020B0604020202020204" pitchFamily="34" charset="0"/>
              <a:buChar char="•"/>
            </a:pPr>
            <a:endParaRPr lang="hu-H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Doppler-effektus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Kötési állapotok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Másodlagos kölcsönhatások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A559506-1F3C-43C9-86F5-5FE897C0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5</a:t>
            </a:fld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00C773EF-8CB2-4749-87AE-A57681B6D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42" y="2831977"/>
            <a:ext cx="7441747" cy="3455398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5ACE37EC-B564-461D-904F-DB92E714FD7C}"/>
              </a:ext>
            </a:extLst>
          </p:cNvPr>
          <p:cNvSpPr txBox="1"/>
          <p:nvPr/>
        </p:nvSpPr>
        <p:spPr>
          <a:xfrm>
            <a:off x="1384916" y="3841540"/>
            <a:ext cx="3400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Élettartam-eloszlás</a:t>
            </a:r>
          </a:p>
        </p:txBody>
      </p:sp>
      <p:sp>
        <p:nvSpPr>
          <p:cNvPr id="12" name="Nyíl: lefelé mutató 11">
            <a:extLst>
              <a:ext uri="{FF2B5EF4-FFF2-40B4-BE49-F238E27FC236}">
                <a16:creationId xmlns:a16="http://schemas.microsoft.com/office/drawing/2014/main" id="{BD371844-D1B9-420F-98DF-5FB3F281A6D3}"/>
              </a:ext>
            </a:extLst>
          </p:cNvPr>
          <p:cNvSpPr/>
          <p:nvPr/>
        </p:nvSpPr>
        <p:spPr>
          <a:xfrm>
            <a:off x="2459115" y="3258105"/>
            <a:ext cx="346229" cy="58343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736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933C38-FE45-472B-A174-DEB693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Pozitron-</a:t>
            </a:r>
            <a:r>
              <a:rPr lang="hu-HU" dirty="0" err="1"/>
              <a:t>porozimetria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F1AB13-F095-4C7E-AFA5-0740B9167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40426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Az </a:t>
            </a:r>
            <a:r>
              <a:rPr lang="hu-HU" sz="2400" dirty="0" err="1"/>
              <a:t>orto-pozitrónium</a:t>
            </a:r>
            <a:r>
              <a:rPr lang="hu-HU" sz="2400" dirty="0"/>
              <a:t> élettartamát figyelik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Egyesülés vagy elektronbefogás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Az élettartam arányos lesz a </a:t>
            </a:r>
            <a:r>
              <a:rPr lang="hu-HU" sz="2400" dirty="0" err="1"/>
              <a:t>pozitrónium</a:t>
            </a:r>
            <a:r>
              <a:rPr lang="hu-HU" sz="2400" dirty="0"/>
              <a:t> „szabad úthosszával”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A pórus olyan, mintha vákuum lenne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Az élettartam-eloszlásból számítható a pórusméret-eloszlás a Tao-</a:t>
            </a:r>
            <a:r>
              <a:rPr lang="hu-HU" sz="2400" dirty="0" err="1"/>
              <a:t>Eldrup</a:t>
            </a:r>
            <a:r>
              <a:rPr lang="hu-HU" sz="2400" dirty="0"/>
              <a:t>-modell segítségével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5D58DB5-4E6E-42B4-A4B2-3587C0F10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6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1794444-0DC4-4818-BF28-D3D5CC37D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48" y="1845734"/>
            <a:ext cx="5572084" cy="436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7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6398AA-34A5-4678-87B4-62031E96A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Nitrogénadszorpció és PP</a:t>
            </a:r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F490DDE1-6B18-4122-A85C-EB667E7305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294977"/>
              </p:ext>
            </p:extLst>
          </p:nvPr>
        </p:nvGraphicFramePr>
        <p:xfrm>
          <a:off x="1096963" y="1944209"/>
          <a:ext cx="10058400" cy="3920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105">
                  <a:extLst>
                    <a:ext uri="{9D8B030D-6E8A-4147-A177-3AD203B41FA5}">
                      <a16:colId xmlns:a16="http://schemas.microsoft.com/office/drawing/2014/main" val="1068326073"/>
                    </a:ext>
                  </a:extLst>
                </a:gridCol>
                <a:gridCol w="3994951">
                  <a:extLst>
                    <a:ext uri="{9D8B030D-6E8A-4147-A177-3AD203B41FA5}">
                      <a16:colId xmlns:a16="http://schemas.microsoft.com/office/drawing/2014/main" val="3207403226"/>
                    </a:ext>
                  </a:extLst>
                </a:gridCol>
                <a:gridCol w="3609344">
                  <a:extLst>
                    <a:ext uri="{9D8B030D-6E8A-4147-A177-3AD203B41FA5}">
                      <a16:colId xmlns:a16="http://schemas.microsoft.com/office/drawing/2014/main" val="3148306638"/>
                    </a:ext>
                  </a:extLst>
                </a:gridCol>
              </a:tblGrid>
              <a:tr h="631794"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Szempont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Nitrogénadszorpciós módszerek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Pozitron </a:t>
                      </a:r>
                      <a:r>
                        <a:rPr lang="hu-HU" sz="2200" dirty="0" err="1"/>
                        <a:t>porozimetria</a:t>
                      </a:r>
                      <a:endParaRPr lang="hu-HU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477611"/>
                  </a:ext>
                </a:extLst>
              </a:tr>
              <a:tr h="631794"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Vizsgálati hőmérséklet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-196 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Szobahőmérséklet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5842234"/>
                  </a:ext>
                </a:extLst>
              </a:tr>
              <a:tr h="631794"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Mérhető pórusok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Nyitott, elég nagy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Nyitott és zárt, bármilyen kicsi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3588861"/>
                  </a:ext>
                </a:extLst>
              </a:tr>
              <a:tr h="631794"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Mérési idő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Órák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Percek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26400"/>
                  </a:ext>
                </a:extLst>
              </a:tr>
              <a:tr h="631794"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In situ mérések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Nem lehetséges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/>
                        <a:t>Lehetséges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74771"/>
                  </a:ext>
                </a:extLst>
              </a:tr>
              <a:tr h="631794"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Mérhető anyagok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Bármilyen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Csak nem vezető!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97646"/>
                  </a:ext>
                </a:extLst>
              </a:tr>
            </a:tbl>
          </a:graphicData>
        </a:graphic>
      </p:graphicFrame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E2CC7C4-8121-4585-A491-809F993E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8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C7C4DC-C306-4A5B-ABA1-039171EAD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2B5C3F1-2F43-4B6F-81A7-66909B4AA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A01116D-C232-404D-A1D3-E26D881C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338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2D7E3F-8E97-4B81-9487-E8421818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Kérdések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E303E6-5EC5-494D-8EA5-9BC611419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Milyen viszony van a pozitron és az elektron között? Mik a hasonlóságok, különbségek?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Mi az a </a:t>
            </a:r>
            <a:r>
              <a:rPr lang="hu-HU" sz="2400" dirty="0" err="1"/>
              <a:t>pozitrónium</a:t>
            </a:r>
            <a:r>
              <a:rPr lang="hu-HU" sz="2400" dirty="0"/>
              <a:t> és milyen két típusa van?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Mit detektálunk a PALS-mérés során?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Miért következtethetünk a </a:t>
            </a:r>
            <a:r>
              <a:rPr lang="hu-HU" sz="2400" dirty="0" err="1"/>
              <a:t>pozitróniumok</a:t>
            </a:r>
            <a:r>
              <a:rPr lang="hu-HU" sz="2400" dirty="0"/>
              <a:t> élettartamáról a pórusok méreteloszlására?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Sorolja fel a pozitron-</a:t>
            </a:r>
            <a:r>
              <a:rPr lang="hu-HU" sz="2400" dirty="0" err="1"/>
              <a:t>porozimetria</a:t>
            </a:r>
            <a:r>
              <a:rPr lang="hu-HU" sz="2400" dirty="0"/>
              <a:t> 3 előnyét a hagyományos gázadszorpciós eljárásokkal szemben!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E49A671-BBF0-40D5-97BF-E541BBEB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FA72-1497-4330-BD73-8D3F234B8BB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61967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Kék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371</TotalTime>
  <Words>286</Words>
  <Application>Microsoft Office PowerPoint</Application>
  <PresentationFormat>Szélesvásznú</PresentationFormat>
  <Paragraphs>81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Retrospektív</vt:lpstr>
      <vt:lpstr>A pozitron-annilhiláció jelensége és alkalmazási lehetőségei pórusos anyagok vizsgálatára</vt:lpstr>
      <vt:lpstr>A pozitron</vt:lpstr>
      <vt:lpstr>A pozitron-annihilácó</vt:lpstr>
      <vt:lpstr>A pozitron annihilációs élettartam spektroszkópia (PALS)</vt:lpstr>
      <vt:lpstr>Egy PALS-spektrum</vt:lpstr>
      <vt:lpstr>A Pozitron-porozimetria</vt:lpstr>
      <vt:lpstr>Nitrogénadszorpció és PP</vt:lpstr>
      <vt:lpstr>Köszönöm a figyelmet!</vt:lpstr>
      <vt:lpstr>Kérdések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pozitron-annilhiláció jelensége és alkalmazási lehetőségei pórusos anyagok vizsgálatára</dc:title>
  <dc:creator>Peti</dc:creator>
  <cp:lastModifiedBy>Peti</cp:lastModifiedBy>
  <cp:revision>25</cp:revision>
  <dcterms:created xsi:type="dcterms:W3CDTF">2019-11-28T11:53:10Z</dcterms:created>
  <dcterms:modified xsi:type="dcterms:W3CDTF">2019-12-02T16:39:04Z</dcterms:modified>
</cp:coreProperties>
</file>