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7" r:id="rId9"/>
    <p:sldId id="261" r:id="rId10"/>
    <p:sldId id="271" r:id="rId11"/>
    <p:sldId id="269" r:id="rId12"/>
    <p:sldId id="270" r:id="rId13"/>
    <p:sldId id="27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óri" initials="D" lastIdx="1" clrIdx="0">
    <p:extLst>
      <p:ext uri="{19B8F6BF-5375-455C-9EA6-DF929625EA0E}">
        <p15:presenceInfo xmlns:p15="http://schemas.microsoft.com/office/powerpoint/2012/main" userId="Dó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B86C9-13B9-4F21-9949-BF01A1371308}" type="datetimeFigureOut">
              <a:rPr lang="hu-HU" smtClean="0"/>
              <a:t>2019.12.01.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4F344-D503-407E-A542-F3455D5F5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88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4F344-D503-407E-A542-F3455D5F58B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17B-F1A4-4023-9434-46EF01CC92C8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FB0-82A3-441C-9530-E56D06017EAD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F503-8A05-40DF-BE95-AB7D4BA289FF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A047-8C6E-451C-9F7E-D828F9B62519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34F8-0842-47E8-9F9D-98982000D1CB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DE26-F648-4DC4-B65B-371F7D04177F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AD9E-F16E-45A9-A731-4BADCD0DB9D4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02F9-75F1-4BE5-9304-285D8BC24785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6B3C-49EF-4FC0-BC2C-D443EFD02975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CBB-4FD8-4880-8090-9890E8E7732D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B1A-4FB6-452C-B94E-65E94C4ED0B5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09F-5205-4E10-A434-12A490296F61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E55E-3C14-40DC-971C-EE8B6A01ABBF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003-BD19-4296-A5E8-AB14F2DB2A5C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C97-815D-4F4F-8EFC-D4064121DB04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278B-E82D-41EE-A575-2F66A040B9D9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C16F-5648-4CBB-8E33-7E048BB6417E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1CEE28-FE82-4126-954E-C2826F3CA0BD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012" y="2224212"/>
            <a:ext cx="8689976" cy="976182"/>
          </a:xfrm>
        </p:spPr>
        <p:txBody>
          <a:bodyPr/>
          <a:lstStyle/>
          <a:p>
            <a:r>
              <a:rPr lang="hu-HU" dirty="0" smtClean="0"/>
              <a:t>Fémhabok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Kohári dóra</a:t>
            </a:r>
          </a:p>
          <a:p>
            <a:r>
              <a:rPr lang="hu-HU" dirty="0" smtClean="0"/>
              <a:t>2019.12.02.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4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8914"/>
            <a:ext cx="10364451" cy="1596177"/>
          </a:xfrm>
        </p:spPr>
        <p:txBody>
          <a:bodyPr/>
          <a:lstStyle/>
          <a:p>
            <a:r>
              <a:rPr lang="hu-HU" dirty="0" smtClean="0"/>
              <a:t>Jellemzési módszerek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821206"/>
            <a:ext cx="10363826" cy="3969993"/>
          </a:xfrm>
        </p:spPr>
        <p:txBody>
          <a:bodyPr/>
          <a:lstStyle/>
          <a:p>
            <a:r>
              <a:rPr lang="hu-HU" cap="none" dirty="0" smtClean="0"/>
              <a:t>Sűrűség meghatározása</a:t>
            </a:r>
            <a:endParaRPr lang="hu-HU" cap="none" dirty="0"/>
          </a:p>
          <a:p>
            <a:r>
              <a:rPr lang="hu-HU" cap="none" dirty="0" smtClean="0"/>
              <a:t>CT vizsgálat</a:t>
            </a:r>
          </a:p>
          <a:p>
            <a:r>
              <a:rPr lang="hu-HU" cap="none" dirty="0" err="1" smtClean="0"/>
              <a:t>Higanyporozimetria</a:t>
            </a:r>
            <a:r>
              <a:rPr lang="hu-HU" cap="none" dirty="0" smtClean="0"/>
              <a:t>, </a:t>
            </a:r>
            <a:r>
              <a:rPr lang="hu-HU" cap="none" dirty="0" err="1" smtClean="0"/>
              <a:t>gázadszorpció</a:t>
            </a:r>
            <a:endParaRPr lang="hu-HU" cap="none" dirty="0" smtClean="0"/>
          </a:p>
          <a:p>
            <a:r>
              <a:rPr lang="hu-HU" cap="none" dirty="0" smtClean="0"/>
              <a:t>Mechanikai vizsgálatok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95" y="1813612"/>
            <a:ext cx="2533650" cy="190023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46" y="1605091"/>
            <a:ext cx="2499154" cy="242706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74" y="3867150"/>
            <a:ext cx="3476625" cy="2381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389" y="4187824"/>
            <a:ext cx="2171743" cy="19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8911"/>
            <a:ext cx="10364451" cy="1596177"/>
          </a:xfrm>
        </p:spPr>
        <p:txBody>
          <a:bodyPr/>
          <a:lstStyle/>
          <a:p>
            <a:r>
              <a:rPr lang="hu-HU" dirty="0" smtClean="0"/>
              <a:t>Szerkezeti Alkalmazás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993557"/>
            <a:ext cx="10363826" cy="4254843"/>
          </a:xfrm>
        </p:spPr>
        <p:txBody>
          <a:bodyPr>
            <a:normAutofit lnSpcReduction="10000"/>
          </a:bodyPr>
          <a:lstStyle/>
          <a:p>
            <a:r>
              <a:rPr lang="hu-HU" cap="none" dirty="0" smtClean="0"/>
              <a:t>Járműipar</a:t>
            </a:r>
          </a:p>
          <a:p>
            <a:pPr>
              <a:buFont typeface="Tw Cen MT" panose="020B0602020104020603" pitchFamily="34" charset="-18"/>
              <a:buChar char="–"/>
            </a:pPr>
            <a:r>
              <a:rPr lang="hu-HU" cap="none" dirty="0" err="1" smtClean="0"/>
              <a:t>ütközésienergiaelnyelés</a:t>
            </a:r>
            <a:r>
              <a:rPr lang="hu-HU" cap="none" dirty="0" smtClean="0"/>
              <a:t>: „</a:t>
            </a:r>
            <a:r>
              <a:rPr lang="hu-HU" cap="none" dirty="0" err="1" smtClean="0"/>
              <a:t>crush</a:t>
            </a:r>
            <a:r>
              <a:rPr lang="hu-HU" cap="none" dirty="0" smtClean="0"/>
              <a:t> </a:t>
            </a:r>
            <a:r>
              <a:rPr lang="hu-HU" cap="none" dirty="0" err="1" smtClean="0"/>
              <a:t>box</a:t>
            </a:r>
            <a:r>
              <a:rPr lang="hu-HU" cap="none" dirty="0" smtClean="0"/>
              <a:t>”</a:t>
            </a:r>
          </a:p>
          <a:p>
            <a:pPr>
              <a:buFont typeface="Tw Cen MT" panose="020B0602020104020603" pitchFamily="34" charset="-18"/>
              <a:buChar char="–"/>
            </a:pPr>
            <a:r>
              <a:rPr lang="hu-HU" cap="none" dirty="0" smtClean="0"/>
              <a:t>tömegcsökkentés</a:t>
            </a:r>
          </a:p>
          <a:p>
            <a:pPr>
              <a:buFont typeface="Tw Cen MT" panose="020B0602020104020603" pitchFamily="34" charset="-18"/>
              <a:buChar char="–"/>
            </a:pPr>
            <a:r>
              <a:rPr lang="hu-HU" cap="none" dirty="0" smtClean="0"/>
              <a:t>hangszigetelés</a:t>
            </a:r>
          </a:p>
          <a:p>
            <a:r>
              <a:rPr lang="hu-HU" cap="none" dirty="0" smtClean="0"/>
              <a:t>Építőipar</a:t>
            </a:r>
          </a:p>
          <a:p>
            <a:pPr>
              <a:buFont typeface="Tw Cen MT" panose="020B0602020104020603" pitchFamily="34" charset="-18"/>
              <a:buChar char="–"/>
            </a:pPr>
            <a:r>
              <a:rPr lang="hu-HU" cap="none" dirty="0" smtClean="0"/>
              <a:t>tömegcsökkentés</a:t>
            </a:r>
          </a:p>
          <a:p>
            <a:pPr>
              <a:buFont typeface="Tw Cen MT" panose="020B0602020104020603" pitchFamily="34" charset="-18"/>
              <a:buChar char="–"/>
            </a:pPr>
            <a:r>
              <a:rPr lang="hu-HU" cap="none" dirty="0" smtClean="0"/>
              <a:t>hangszigetelés</a:t>
            </a:r>
          </a:p>
          <a:p>
            <a:pPr>
              <a:buFont typeface="Tw Cen MT" panose="020B0602020104020603" pitchFamily="34" charset="-18"/>
              <a:buChar char="–"/>
            </a:pPr>
            <a:r>
              <a:rPr lang="hu-HU" cap="none" dirty="0" smtClean="0"/>
              <a:t>homlokzati panelek</a:t>
            </a:r>
          </a:p>
          <a:p>
            <a:pPr>
              <a:buFont typeface="Tw Cen MT" panose="020B0602020104020603" pitchFamily="34" charset="-18"/>
              <a:buChar char="–"/>
            </a:pPr>
            <a:r>
              <a:rPr lang="hu-HU" cap="none" dirty="0" err="1"/>
              <a:t>t</a:t>
            </a:r>
            <a:r>
              <a:rPr lang="hu-HU" cap="none" dirty="0" err="1" smtClean="0"/>
              <a:t>űzgátló</a:t>
            </a:r>
            <a:r>
              <a:rPr lang="hu-HU" cap="none" dirty="0" smtClean="0"/>
              <a:t> ajtók (szendvics szerkezet)</a:t>
            </a:r>
          </a:p>
          <a:p>
            <a:endParaRPr lang="hu-HU" cap="non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27" y="1326292"/>
            <a:ext cx="4449475" cy="31464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64" y="3556837"/>
            <a:ext cx="22479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1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8914"/>
            <a:ext cx="10364451" cy="1596177"/>
          </a:xfrm>
        </p:spPr>
        <p:txBody>
          <a:bodyPr/>
          <a:lstStyle/>
          <a:p>
            <a:r>
              <a:rPr lang="hu-HU" dirty="0" smtClean="0"/>
              <a:t>Funkcionális alkalmazás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705232"/>
            <a:ext cx="10363826" cy="4085967"/>
          </a:xfrm>
        </p:spPr>
        <p:txBody>
          <a:bodyPr/>
          <a:lstStyle/>
          <a:p>
            <a:r>
              <a:rPr lang="hu-HU" cap="none" dirty="0" smtClean="0"/>
              <a:t>Hőcserélők</a:t>
            </a:r>
          </a:p>
          <a:p>
            <a:endParaRPr lang="hu-HU" cap="none" dirty="0" smtClean="0"/>
          </a:p>
          <a:p>
            <a:endParaRPr lang="hu-HU" cap="none" dirty="0" smtClean="0"/>
          </a:p>
          <a:p>
            <a:endParaRPr lang="hu-HU" cap="none" dirty="0"/>
          </a:p>
          <a:p>
            <a:r>
              <a:rPr lang="hu-HU" cap="none" dirty="0" err="1" smtClean="0"/>
              <a:t>Tűzgátlók</a:t>
            </a:r>
            <a:endParaRPr lang="hu-HU" cap="none" dirty="0"/>
          </a:p>
          <a:p>
            <a:endParaRPr lang="hu-HU" cap="none" dirty="0" smtClean="0"/>
          </a:p>
          <a:p>
            <a:endParaRPr lang="hu-HU" cap="none" dirty="0" smtClean="0"/>
          </a:p>
          <a:p>
            <a:r>
              <a:rPr lang="hu-HU" cap="none" dirty="0" smtClean="0"/>
              <a:t>Szűrés</a:t>
            </a:r>
            <a:endParaRPr lang="hu-HU" cap="non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39" y="1705232"/>
            <a:ext cx="4168347" cy="239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66" y="1285103"/>
            <a:ext cx="3791134" cy="379352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96" y="4442253"/>
            <a:ext cx="2924432" cy="2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6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13775" y="2850974"/>
            <a:ext cx="10364451" cy="1596177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6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Feldolgozást segítő 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cap="none" dirty="0" smtClean="0"/>
              <a:t>Mik a fémhabok fő tulajdonságai?</a:t>
            </a:r>
          </a:p>
          <a:p>
            <a:r>
              <a:rPr lang="hu-HU" cap="none" dirty="0" smtClean="0"/>
              <a:t>Ismertessen egy fémhab előállítási módszert!</a:t>
            </a:r>
          </a:p>
          <a:p>
            <a:r>
              <a:rPr lang="hu-HU" cap="none" dirty="0"/>
              <a:t>Ismertessen egy </a:t>
            </a:r>
            <a:r>
              <a:rPr lang="hu-HU" cap="none" dirty="0" smtClean="0"/>
              <a:t>pórusos fém </a:t>
            </a:r>
            <a:r>
              <a:rPr lang="hu-HU" cap="none" dirty="0"/>
              <a:t>előállítási módszert</a:t>
            </a:r>
            <a:r>
              <a:rPr lang="hu-HU" cap="none" dirty="0" smtClean="0"/>
              <a:t>!</a:t>
            </a:r>
          </a:p>
          <a:p>
            <a:r>
              <a:rPr lang="hu-HU" cap="none" dirty="0" smtClean="0"/>
              <a:t>Milyen szerkezeti alkalmazásokat ismer?</a:t>
            </a:r>
          </a:p>
          <a:p>
            <a:r>
              <a:rPr lang="hu-HU" cap="none" dirty="0" smtClean="0"/>
              <a:t>Milyen funkcionális alkalmazásokat </a:t>
            </a:r>
            <a:r>
              <a:rPr lang="hu-HU" cap="none" dirty="0" smtClean="0"/>
              <a:t>ismer</a:t>
            </a:r>
            <a:r>
              <a:rPr lang="hu-HU" cap="none" dirty="0" smtClean="0"/>
              <a:t>?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7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hu-HU" smtClean="0"/>
              <a:t>Fémhabok tulajdonságai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3"/>
          </p:nvPr>
        </p:nvSpPr>
        <p:spPr>
          <a:xfrm>
            <a:off x="913774" y="2161142"/>
            <a:ext cx="10363826" cy="3424107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Fémváz és gázzal telt pórusok (levegő)</a:t>
            </a:r>
          </a:p>
          <a:p>
            <a:r>
              <a:rPr lang="hu-HU" cap="none" dirty="0" smtClean="0"/>
              <a:t>Nyitott cellás / Zárt cellás</a:t>
            </a:r>
          </a:p>
          <a:p>
            <a:r>
              <a:rPr lang="hu-HU" cap="none" dirty="0" smtClean="0"/>
              <a:t>Relatív sűrűség: 0,1%-50%</a:t>
            </a:r>
          </a:p>
          <a:p>
            <a:r>
              <a:rPr lang="hu-HU" cap="none" dirty="0" smtClean="0"/>
              <a:t>Kis fajsúly</a:t>
            </a:r>
          </a:p>
          <a:p>
            <a:r>
              <a:rPr lang="hu-HU" cap="none" dirty="0"/>
              <a:t>Nagy </a:t>
            </a:r>
            <a:r>
              <a:rPr lang="hu-HU" cap="none" dirty="0" smtClean="0"/>
              <a:t>merevség</a:t>
            </a:r>
          </a:p>
          <a:p>
            <a:r>
              <a:rPr lang="hu-HU" cap="none" dirty="0" smtClean="0"/>
              <a:t>Nagy nyomószilárdság</a:t>
            </a:r>
          </a:p>
          <a:p>
            <a:r>
              <a:rPr lang="hu-HU" cap="none" dirty="0" smtClean="0"/>
              <a:t>Jó energiaelnyelő képesség</a:t>
            </a:r>
          </a:p>
          <a:p>
            <a:pPr marL="0" indent="0">
              <a:buNone/>
            </a:pPr>
            <a:endParaRPr lang="hu-HU" cap="none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80" y="2298984"/>
            <a:ext cx="3660120" cy="1515908"/>
          </a:xfrm>
          <a:prstGeom prst="rect">
            <a:avLst/>
          </a:prstGeom>
        </p:spPr>
      </p:pic>
      <p:pic>
        <p:nvPicPr>
          <p:cNvPr id="1026" name="Picture 2" descr="Képtalálat a következőre: „metal foam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02" y="4235025"/>
            <a:ext cx="3512032" cy="18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8912"/>
            <a:ext cx="10364451" cy="1596177"/>
          </a:xfrm>
        </p:spPr>
        <p:txBody>
          <a:bodyPr/>
          <a:lstStyle/>
          <a:p>
            <a:r>
              <a:rPr lang="hu-HU" dirty="0" smtClean="0"/>
              <a:t>Előállítás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cap="none" dirty="0" smtClean="0"/>
              <a:t>Pórusos fémek </a:t>
            </a:r>
            <a:r>
              <a:rPr lang="hu-HU" b="1" cap="none" dirty="0" smtClean="0"/>
              <a:t>/ Fémhabok</a:t>
            </a:r>
            <a:endParaRPr lang="hu-HU" cap="none" dirty="0" smtClean="0"/>
          </a:p>
          <a:p>
            <a:r>
              <a:rPr lang="hu-HU" cap="none" dirty="0" smtClean="0"/>
              <a:t>Kiindulási anyag: fémolvadék / fémpor</a:t>
            </a:r>
          </a:p>
          <a:p>
            <a:r>
              <a:rPr lang="hu-HU" cap="none" dirty="0" smtClean="0"/>
              <a:t>Pórusok kialakítása mindig olvadék állapotban</a:t>
            </a:r>
          </a:p>
          <a:p>
            <a:r>
              <a:rPr lang="hu-HU" cap="none" dirty="0" smtClean="0"/>
              <a:t>Porozitást kialakító gáz forrása</a:t>
            </a:r>
          </a:p>
          <a:p>
            <a:r>
              <a:rPr lang="hu-HU" cap="none" dirty="0" smtClean="0"/>
              <a:t>Hab képződésének folyamata</a:t>
            </a:r>
          </a:p>
          <a:p>
            <a:r>
              <a:rPr lang="hu-HU" cap="none" dirty="0" err="1" smtClean="0"/>
              <a:t>Olvadékviszkozitás</a:t>
            </a:r>
            <a:r>
              <a:rPr lang="hu-HU" cap="none" dirty="0" smtClean="0"/>
              <a:t> növelésének módja</a:t>
            </a:r>
          </a:p>
          <a:p>
            <a:endParaRPr lang="hu-HU" cap="none" dirty="0" smtClean="0"/>
          </a:p>
          <a:p>
            <a:endParaRPr lang="hu-HU" cap="non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5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8911"/>
            <a:ext cx="10364451" cy="1596177"/>
          </a:xfrm>
        </p:spPr>
        <p:txBody>
          <a:bodyPr/>
          <a:lstStyle/>
          <a:p>
            <a:r>
              <a:rPr lang="hu-HU" dirty="0" smtClean="0"/>
              <a:t>Előállítás direkt gázbevezetéssel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2276474"/>
            <a:ext cx="10363826" cy="3424107"/>
          </a:xfrm>
        </p:spPr>
        <p:txBody>
          <a:bodyPr/>
          <a:lstStyle/>
          <a:p>
            <a:r>
              <a:rPr lang="hu-HU" cap="none" dirty="0" smtClean="0"/>
              <a:t>Olvadék előállítása</a:t>
            </a:r>
          </a:p>
          <a:p>
            <a:r>
              <a:rPr lang="hu-HU" cap="none" dirty="0" smtClean="0"/>
              <a:t>Viszkozitás növelése: </a:t>
            </a:r>
            <a:r>
              <a:rPr lang="hu-HU" cap="none" dirty="0" err="1" smtClean="0"/>
              <a:t>SiC</a:t>
            </a:r>
            <a:r>
              <a:rPr lang="hu-HU" cap="none" dirty="0" smtClean="0"/>
              <a:t>, Al</a:t>
            </a:r>
            <a:r>
              <a:rPr lang="hu-HU" cap="none" baseline="-25000" dirty="0" smtClean="0"/>
              <a:t>2</a:t>
            </a:r>
            <a:r>
              <a:rPr lang="hu-HU" cap="none" dirty="0" smtClean="0"/>
              <a:t>O</a:t>
            </a:r>
            <a:r>
              <a:rPr lang="hu-HU" cap="none" baseline="-25000" dirty="0" smtClean="0"/>
              <a:t>3</a:t>
            </a:r>
            <a:r>
              <a:rPr lang="hu-HU" cap="none" dirty="0" smtClean="0"/>
              <a:t>, </a:t>
            </a:r>
            <a:r>
              <a:rPr lang="hu-HU" cap="none" dirty="0" err="1" smtClean="0"/>
              <a:t>MgO</a:t>
            </a:r>
            <a:endParaRPr lang="hu-HU" cap="none" dirty="0" smtClean="0"/>
          </a:p>
          <a:p>
            <a:r>
              <a:rPr lang="hu-HU" cap="none" dirty="0" smtClean="0"/>
              <a:t>Gáz bevezetése: levegő, N</a:t>
            </a:r>
            <a:r>
              <a:rPr lang="hu-HU" cap="none" baseline="-25000" dirty="0" smtClean="0"/>
              <a:t>2</a:t>
            </a:r>
            <a:r>
              <a:rPr lang="hu-HU" cap="none" dirty="0" smtClean="0"/>
              <a:t>, </a:t>
            </a:r>
            <a:r>
              <a:rPr lang="hu-HU" cap="none" dirty="0" err="1" smtClean="0"/>
              <a:t>Ar</a:t>
            </a:r>
            <a:endParaRPr lang="hu-HU" cap="none" dirty="0" smtClean="0"/>
          </a:p>
          <a:p>
            <a:r>
              <a:rPr lang="hu-HU" cap="none" dirty="0" smtClean="0"/>
              <a:t>Fémhab megszilárdulása</a:t>
            </a:r>
          </a:p>
          <a:p>
            <a:r>
              <a:rPr lang="hu-HU" cap="none" dirty="0" smtClean="0"/>
              <a:t>Porozitás: 80-89% (</a:t>
            </a:r>
            <a:r>
              <a:rPr lang="hu-HU" cap="none" dirty="0" err="1" smtClean="0"/>
              <a:t>Al</a:t>
            </a:r>
            <a:r>
              <a:rPr lang="hu-HU" cap="none" dirty="0" smtClean="0"/>
              <a:t>)</a:t>
            </a:r>
          </a:p>
          <a:p>
            <a:r>
              <a:rPr lang="hu-HU" cap="none" dirty="0" smtClean="0"/>
              <a:t>Sűrűség: 0,069-0,54 g/cm</a:t>
            </a:r>
            <a:r>
              <a:rPr lang="hu-HU" cap="none" baseline="30000" dirty="0" smtClean="0"/>
              <a:t>3</a:t>
            </a:r>
            <a:r>
              <a:rPr lang="hu-HU" cap="none" baseline="-25000" dirty="0" smtClean="0"/>
              <a:t> </a:t>
            </a:r>
            <a:r>
              <a:rPr lang="hu-HU" cap="none" dirty="0" smtClean="0"/>
              <a:t>(</a:t>
            </a:r>
            <a:r>
              <a:rPr lang="hu-HU" cap="none" dirty="0" err="1" smtClean="0"/>
              <a:t>Al</a:t>
            </a:r>
            <a:r>
              <a:rPr lang="hu-HU" cap="none" dirty="0" smtClean="0"/>
              <a:t>) (</a:t>
            </a:r>
            <a:r>
              <a:rPr lang="hu-HU" cap="none" dirty="0" err="1" smtClean="0"/>
              <a:t>Al</a:t>
            </a:r>
            <a:r>
              <a:rPr lang="hu-HU" cap="none" dirty="0"/>
              <a:t>: 2,7 </a:t>
            </a:r>
            <a:r>
              <a:rPr lang="hu-HU" cap="none" dirty="0" smtClean="0"/>
              <a:t>g/cm</a:t>
            </a:r>
            <a:r>
              <a:rPr lang="hu-HU" cap="none" baseline="30000" dirty="0" smtClean="0"/>
              <a:t>3</a:t>
            </a:r>
            <a:r>
              <a:rPr lang="hu-HU" cap="none" dirty="0" smtClean="0"/>
              <a:t>)</a:t>
            </a:r>
          </a:p>
          <a:p>
            <a:r>
              <a:rPr lang="hu-HU" cap="none" dirty="0" smtClean="0"/>
              <a:t>Pórusméret: 3-25 mm (</a:t>
            </a:r>
            <a:r>
              <a:rPr lang="hu-HU" cap="none" dirty="0" err="1" smtClean="0"/>
              <a:t>Al</a:t>
            </a:r>
            <a:r>
              <a:rPr lang="hu-HU" cap="none" dirty="0" smtClean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20" y="2276474"/>
            <a:ext cx="4944968" cy="34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6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8908"/>
            <a:ext cx="10364451" cy="1596177"/>
          </a:xfrm>
        </p:spPr>
        <p:txBody>
          <a:bodyPr/>
          <a:lstStyle/>
          <a:p>
            <a:r>
              <a:rPr lang="hu-HU" dirty="0" smtClean="0"/>
              <a:t>Előállítás </a:t>
            </a:r>
            <a:r>
              <a:rPr lang="hu-HU" dirty="0" err="1" smtClean="0"/>
              <a:t>habosítószerrel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905770"/>
            <a:ext cx="10363826" cy="3424107"/>
          </a:xfrm>
        </p:spPr>
        <p:txBody>
          <a:bodyPr/>
          <a:lstStyle/>
          <a:p>
            <a:r>
              <a:rPr lang="hu-HU" cap="none" dirty="0" smtClean="0"/>
              <a:t>Olvadék előállítása</a:t>
            </a:r>
          </a:p>
          <a:p>
            <a:r>
              <a:rPr lang="hu-HU" cap="none" dirty="0" smtClean="0"/>
              <a:t>Viszkozitás növelése: </a:t>
            </a:r>
            <a:r>
              <a:rPr lang="hu-HU" cap="none" dirty="0" err="1" smtClean="0"/>
              <a:t>Ca</a:t>
            </a:r>
            <a:endParaRPr lang="hu-HU" cap="none" dirty="0" smtClean="0"/>
          </a:p>
          <a:p>
            <a:r>
              <a:rPr lang="hu-HU" cap="none" dirty="0" err="1" smtClean="0"/>
              <a:t>Habosítószer</a:t>
            </a:r>
            <a:r>
              <a:rPr lang="hu-HU" cap="none" dirty="0" smtClean="0"/>
              <a:t> adagolása: TiH</a:t>
            </a:r>
            <a:r>
              <a:rPr lang="hu-HU" cap="none" baseline="-25000" dirty="0"/>
              <a:t>2</a:t>
            </a:r>
            <a:r>
              <a:rPr lang="hu-HU" cap="none" dirty="0" smtClean="0"/>
              <a:t> </a:t>
            </a:r>
            <a:r>
              <a:rPr lang="hu-HU" cap="none" dirty="0" smtClean="0">
                <a:latin typeface="Cambria" panose="02040503050406030204" pitchFamily="18" charset="0"/>
              </a:rPr>
              <a:t>⇨</a:t>
            </a:r>
            <a:r>
              <a:rPr lang="hu-HU" cap="none" dirty="0" smtClean="0"/>
              <a:t> Hő hatására gázfejlődés közben bomlik</a:t>
            </a:r>
          </a:p>
          <a:p>
            <a:r>
              <a:rPr lang="hu-HU" cap="none" dirty="0" smtClean="0"/>
              <a:t>Homogén hab hűtés hatására megszilárdul</a:t>
            </a:r>
          </a:p>
          <a:p>
            <a:r>
              <a:rPr lang="hu-HU" cap="none" dirty="0" smtClean="0"/>
              <a:t>Szakaszos technológia</a:t>
            </a:r>
          </a:p>
          <a:p>
            <a:endParaRPr lang="hu-HU" cap="none" dirty="0" smtClean="0">
              <a:latin typeface="Tw Cen MT (Szövegtörzs)"/>
            </a:endParaRPr>
          </a:p>
          <a:p>
            <a:endParaRPr lang="hu-HU" cap="non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99" y="4795406"/>
            <a:ext cx="68865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2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8912"/>
            <a:ext cx="10364451" cy="1596177"/>
          </a:xfrm>
        </p:spPr>
        <p:txBody>
          <a:bodyPr/>
          <a:lstStyle/>
          <a:p>
            <a:r>
              <a:rPr lang="hu-HU" dirty="0" smtClean="0"/>
              <a:t>Szilárd-gáz eutektikum megszilárdítása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cap="none" dirty="0" smtClean="0"/>
              <a:t>Olvadék előállítása nagynyomású hidrogénatmoszférában</a:t>
            </a:r>
          </a:p>
          <a:p>
            <a:r>
              <a:rPr lang="hu-HU" cap="none" dirty="0" smtClean="0"/>
              <a:t>Hűtés kontrollált nyomás és hidrogénkoncentráció mellett</a:t>
            </a:r>
          </a:p>
          <a:p>
            <a:r>
              <a:rPr lang="hu-HU" cap="none" dirty="0" smtClean="0"/>
              <a:t>Porozitás: 50-70%</a:t>
            </a:r>
          </a:p>
          <a:p>
            <a:r>
              <a:rPr lang="hu-HU" cap="none" dirty="0" smtClean="0"/>
              <a:t>Pórusátmérő: 10 µm-10 mm</a:t>
            </a:r>
            <a:endParaRPr lang="hu-HU" cap="none" dirty="0"/>
          </a:p>
          <a:p>
            <a:r>
              <a:rPr lang="hu-HU" cap="none" dirty="0" smtClean="0"/>
              <a:t>Pórusok hossza: </a:t>
            </a:r>
            <a:r>
              <a:rPr lang="hu-HU" cap="none" dirty="0"/>
              <a:t>100 </a:t>
            </a:r>
            <a:r>
              <a:rPr lang="hu-HU" cap="none" dirty="0" err="1"/>
              <a:t>µm</a:t>
            </a:r>
            <a:r>
              <a:rPr lang="hu-HU" cap="none" dirty="0"/>
              <a:t>– 300 mm</a:t>
            </a:r>
          </a:p>
          <a:p>
            <a:endParaRPr lang="hu-HU" cap="none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89" y="1697165"/>
            <a:ext cx="4181475" cy="20002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70" y="3994661"/>
            <a:ext cx="3057311" cy="18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7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8912"/>
            <a:ext cx="10364451" cy="1596177"/>
          </a:xfrm>
        </p:spPr>
        <p:txBody>
          <a:bodyPr/>
          <a:lstStyle/>
          <a:p>
            <a:r>
              <a:rPr lang="hu-HU" dirty="0" smtClean="0"/>
              <a:t>Pórusos fémek előállítása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2227046"/>
            <a:ext cx="10363826" cy="3424107"/>
          </a:xfrm>
        </p:spPr>
        <p:txBody>
          <a:bodyPr/>
          <a:lstStyle/>
          <a:p>
            <a:r>
              <a:rPr lang="hu-HU" cap="none" dirty="0" smtClean="0"/>
              <a:t>Kiindulás anyag: fémpor / fémolvadék</a:t>
            </a:r>
          </a:p>
          <a:p>
            <a:r>
              <a:rPr lang="hu-HU" cap="none" dirty="0" smtClean="0"/>
              <a:t>Nincs </a:t>
            </a:r>
            <a:r>
              <a:rPr lang="hu-HU" cap="none" dirty="0" err="1" smtClean="0"/>
              <a:t>habosítási</a:t>
            </a:r>
            <a:r>
              <a:rPr lang="hu-HU" cap="none" dirty="0" smtClean="0"/>
              <a:t> lépés</a:t>
            </a:r>
          </a:p>
          <a:p>
            <a:r>
              <a:rPr lang="hu-HU" cap="none" dirty="0" err="1" smtClean="0"/>
              <a:t>Templátok</a:t>
            </a:r>
            <a:r>
              <a:rPr lang="hu-HU" cap="none" dirty="0" smtClean="0"/>
              <a:t>: </a:t>
            </a:r>
            <a:r>
              <a:rPr lang="hu-HU" cap="none" dirty="0" err="1" smtClean="0"/>
              <a:t>polimerhab</a:t>
            </a:r>
            <a:r>
              <a:rPr lang="hu-HU" cap="none" dirty="0" smtClean="0"/>
              <a:t>, szervetlen és szerves szemcsék, kerámia gömbhéjak</a:t>
            </a:r>
          </a:p>
          <a:p>
            <a:endParaRPr lang="hu-HU" cap="non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066" y="4153285"/>
            <a:ext cx="2737356" cy="21830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30" y="4153284"/>
            <a:ext cx="2953056" cy="2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Precíziós öntés </a:t>
            </a:r>
            <a:r>
              <a:rPr lang="hu-HU" dirty="0" err="1" smtClean="0"/>
              <a:t>polimerhabokkal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42677"/>
          </a:xfrm>
        </p:spPr>
        <p:txBody>
          <a:bodyPr/>
          <a:lstStyle/>
          <a:p>
            <a:r>
              <a:rPr lang="hu-HU" cap="none" dirty="0" smtClean="0"/>
              <a:t>Nyílt cellás </a:t>
            </a:r>
            <a:r>
              <a:rPr lang="hu-HU" cap="none" dirty="0" err="1" smtClean="0"/>
              <a:t>polimerhab</a:t>
            </a:r>
            <a:r>
              <a:rPr lang="hu-HU" cap="none" dirty="0" smtClean="0"/>
              <a:t> (PUR)</a:t>
            </a:r>
          </a:p>
          <a:p>
            <a:r>
              <a:rPr lang="hu-HU" cap="none" dirty="0" smtClean="0"/>
              <a:t>Hab megtöltése hőálló anyag zagyával: mullit+</a:t>
            </a:r>
            <a:r>
              <a:rPr lang="hu-HU" cap="none" dirty="0" err="1" smtClean="0"/>
              <a:t>fenolgyanta</a:t>
            </a:r>
            <a:r>
              <a:rPr lang="hu-HU" cap="none" dirty="0" smtClean="0"/>
              <a:t>+kalcium-karbonát </a:t>
            </a:r>
          </a:p>
          <a:p>
            <a:r>
              <a:rPr lang="hu-HU" cap="none" dirty="0" smtClean="0"/>
              <a:t>Kiégetés </a:t>
            </a:r>
            <a:r>
              <a:rPr lang="hu-HU" cap="none" dirty="0" smtClean="0">
                <a:latin typeface="Cambria" panose="02040503050406030204" pitchFamily="18" charset="0"/>
              </a:rPr>
              <a:t>⇨</a:t>
            </a:r>
            <a:r>
              <a:rPr lang="hu-HU" cap="none" dirty="0" smtClean="0"/>
              <a:t> </a:t>
            </a:r>
            <a:r>
              <a:rPr lang="hu-HU" cap="none" dirty="0" err="1" smtClean="0"/>
              <a:t>templát</a:t>
            </a:r>
            <a:endParaRPr lang="hu-HU" cap="none" dirty="0" smtClean="0"/>
          </a:p>
          <a:p>
            <a:r>
              <a:rPr lang="hu-HU" cap="none" dirty="0" smtClean="0"/>
              <a:t>Forma megtöltése fémolvadékkal, hűtés</a:t>
            </a:r>
          </a:p>
          <a:p>
            <a:r>
              <a:rPr lang="hu-HU" cap="none" dirty="0" smtClean="0"/>
              <a:t>Forma eltávolítása: nagynyomású víz</a:t>
            </a:r>
          </a:p>
          <a:p>
            <a:r>
              <a:rPr lang="hu-HU" cap="none" dirty="0" smtClean="0"/>
              <a:t>Porozitás: 80-97%</a:t>
            </a:r>
          </a:p>
          <a:p>
            <a:endParaRPr lang="hu-HU" cap="none" dirty="0" smtClean="0"/>
          </a:p>
          <a:p>
            <a:endParaRPr lang="hu-HU" cap="none" dirty="0" smtClean="0"/>
          </a:p>
          <a:p>
            <a:endParaRPr lang="hu-HU" cap="none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96" y="3325370"/>
            <a:ext cx="6378927" cy="30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6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10168"/>
              </p:ext>
            </p:extLst>
          </p:nvPr>
        </p:nvGraphicFramePr>
        <p:xfrm>
          <a:off x="3402227" y="72603"/>
          <a:ext cx="4657056" cy="673227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34488"/>
                <a:gridCol w="1234488"/>
                <a:gridCol w="1094040"/>
                <a:gridCol w="1094040"/>
              </a:tblGrid>
              <a:tr h="4098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Kategória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Eljárás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 smtClean="0">
                          <a:effectLst/>
                        </a:rPr>
                        <a:t>Elérhető</a:t>
                      </a:r>
                      <a:r>
                        <a:rPr lang="hu-HU" sz="950" baseline="0" dirty="0" smtClean="0">
                          <a:effectLst/>
                        </a:rPr>
                        <a:t> </a:t>
                      </a:r>
                      <a:r>
                        <a:rPr lang="hu-HU" sz="950" dirty="0" smtClean="0">
                          <a:effectLst/>
                        </a:rPr>
                        <a:t>porozitás </a:t>
                      </a:r>
                      <a:r>
                        <a:rPr lang="hu-HU" sz="950" dirty="0">
                          <a:effectLst/>
                        </a:rPr>
                        <a:t>(%)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Alkalmazható fémek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409852">
                <a:tc rowSpan="7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Folyadék fázisú eljárások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Direkt habosítás gázbevezetéssel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90-97,5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Al, Zn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4098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Direkt habosítás </a:t>
                      </a:r>
                      <a:r>
                        <a:rPr lang="hu-HU" sz="950" dirty="0" err="1">
                          <a:effectLst/>
                        </a:rPr>
                        <a:t>habosítószerrel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91-93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Al, Zn</a:t>
                      </a: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 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6266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Szilár-gáz eutektikum megszilárdulása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5-75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Ni, Cu, Al, Mg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4098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Fémporokból kiinduló habosítás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60-90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Al, Zn, Pb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4098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Precíziós öntés </a:t>
                      </a:r>
                      <a:r>
                        <a:rPr lang="hu-HU" sz="950" dirty="0" err="1">
                          <a:effectLst/>
                        </a:rPr>
                        <a:t>polimerhabokkal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80-97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Al, Zn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4098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Öntés granulátumokkal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&lt;65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 err="1">
                          <a:effectLst/>
                        </a:rPr>
                        <a:t>Al</a:t>
                      </a:r>
                      <a:r>
                        <a:rPr lang="hu-HU" sz="950" dirty="0">
                          <a:effectLst/>
                        </a:rPr>
                        <a:t>, </a:t>
                      </a:r>
                      <a:r>
                        <a:rPr lang="hu-HU" sz="950" dirty="0" err="1">
                          <a:effectLst/>
                        </a:rPr>
                        <a:t>Zn</a:t>
                      </a:r>
                      <a:r>
                        <a:rPr lang="hu-HU" sz="950" dirty="0">
                          <a:effectLst/>
                        </a:rPr>
                        <a:t>, Pb, </a:t>
                      </a:r>
                      <a:r>
                        <a:rPr lang="hu-HU" sz="950" dirty="0" err="1">
                          <a:effectLst/>
                        </a:rPr>
                        <a:t>Cu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21320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Szórásos formázás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&lt;60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 err="1">
                          <a:effectLst/>
                        </a:rPr>
                        <a:t>Cu</a:t>
                      </a:r>
                      <a:r>
                        <a:rPr lang="hu-HU" sz="950" dirty="0">
                          <a:effectLst/>
                        </a:rPr>
                        <a:t>, acél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409852">
                <a:tc rowSpan="7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Szilárd fázisú eljárások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Porok és szálak </a:t>
                      </a:r>
                      <a:r>
                        <a:rPr lang="hu-HU" sz="950" dirty="0" err="1">
                          <a:effectLst/>
                        </a:rPr>
                        <a:t>szinterelése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20-80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bronz, acél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1930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Gáz csapdázása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&lt;45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Ti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4098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Szuszpenziók habosítása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&lt;93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 err="1">
                          <a:effectLst/>
                        </a:rPr>
                        <a:t>Al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4098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Porsajtolás granulátumokkal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&lt;70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Ti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4098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Üreges gömbszerkezetek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&lt;80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acél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4098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Por/kötőanyag technika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-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 err="1">
                          <a:effectLst/>
                        </a:rPr>
                        <a:t>Fe</a:t>
                      </a:r>
                      <a:r>
                        <a:rPr lang="hu-HU" sz="950" dirty="0">
                          <a:effectLst/>
                        </a:rPr>
                        <a:t>, </a:t>
                      </a:r>
                      <a:r>
                        <a:rPr lang="hu-HU" sz="950" dirty="0" err="1">
                          <a:effectLst/>
                        </a:rPr>
                        <a:t>Cu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21320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Reaktív </a:t>
                      </a:r>
                      <a:r>
                        <a:rPr lang="hu-HU" sz="950" dirty="0" err="1">
                          <a:effectLst/>
                        </a:rPr>
                        <a:t>szinterelés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&lt;50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 err="1">
                          <a:effectLst/>
                        </a:rPr>
                        <a:t>TiAl</a:t>
                      </a:r>
                      <a:r>
                        <a:rPr lang="hu-HU" sz="950" dirty="0">
                          <a:effectLst/>
                        </a:rPr>
                        <a:t>, </a:t>
                      </a:r>
                      <a:r>
                        <a:rPr lang="hu-HU" sz="950" dirty="0" err="1">
                          <a:effectLst/>
                        </a:rPr>
                        <a:t>FeAl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4098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 smtClean="0">
                          <a:effectLst/>
                        </a:rPr>
                        <a:t>Elektrokémiai</a:t>
                      </a:r>
                      <a:r>
                        <a:rPr lang="hu-HU" sz="950" baseline="0" dirty="0" smtClean="0">
                          <a:effectLst/>
                        </a:rPr>
                        <a:t> </a:t>
                      </a:r>
                      <a:r>
                        <a:rPr lang="hu-HU" sz="950" dirty="0" smtClean="0">
                          <a:effectLst/>
                        </a:rPr>
                        <a:t>párologtatás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Elektrokémiai párologtatás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92-95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Ni, </a:t>
                      </a:r>
                      <a:r>
                        <a:rPr lang="hu-HU" sz="950" dirty="0" err="1">
                          <a:effectLst/>
                        </a:rPr>
                        <a:t>Cu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  <a:tr h="19301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Gőzlerakódás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Gőzlerakódás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>
                          <a:effectLst/>
                        </a:rPr>
                        <a:t>93-97,5</a:t>
                      </a:r>
                      <a:endParaRPr lang="hu-HU" sz="9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50" dirty="0">
                          <a:effectLst/>
                        </a:rPr>
                        <a:t>Ni, </a:t>
                      </a:r>
                      <a:r>
                        <a:rPr lang="hu-HU" sz="950" dirty="0" err="1">
                          <a:effectLst/>
                        </a:rPr>
                        <a:t>Ni-Cr</a:t>
                      </a:r>
                      <a:r>
                        <a:rPr lang="hu-HU" sz="950" dirty="0">
                          <a:effectLst/>
                        </a:rPr>
                        <a:t>, </a:t>
                      </a:r>
                      <a:r>
                        <a:rPr lang="hu-HU" sz="950" dirty="0" err="1">
                          <a:effectLst/>
                        </a:rPr>
                        <a:t>Cu</a:t>
                      </a:r>
                      <a:endParaRPr lang="hu-HU" sz="9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65" marR="293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13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649</TotalTime>
  <Words>443</Words>
  <Application>Microsoft Office PowerPoint</Application>
  <PresentationFormat>Szélesvásznú</PresentationFormat>
  <Paragraphs>154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Tw Cen MT</vt:lpstr>
      <vt:lpstr>Tw Cen MT (Szövegtörzs)</vt:lpstr>
      <vt:lpstr>Cseppecske</vt:lpstr>
      <vt:lpstr>Fémhabok</vt:lpstr>
      <vt:lpstr>Fémhabok tulajdonságai</vt:lpstr>
      <vt:lpstr>Előállítás</vt:lpstr>
      <vt:lpstr>Előállítás direkt gázbevezetéssel</vt:lpstr>
      <vt:lpstr>Előállítás habosítószerrel</vt:lpstr>
      <vt:lpstr>Szilárd-gáz eutektikum megszilárdítása</vt:lpstr>
      <vt:lpstr>Pórusos fémek előállítása</vt:lpstr>
      <vt:lpstr>Precíziós öntés polimerhabokkal</vt:lpstr>
      <vt:lpstr>PowerPoint bemutató</vt:lpstr>
      <vt:lpstr>Jellemzési módszerek</vt:lpstr>
      <vt:lpstr>Szerkezeti Alkalmazás</vt:lpstr>
      <vt:lpstr>Funkcionális alkalmazás</vt:lpstr>
      <vt:lpstr>Köszönöm a figyelmet!</vt:lpstr>
      <vt:lpstr>Feldolgozást segítő kérdések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Fémhabok</dc:title>
  <dc:creator>Dóri</dc:creator>
  <cp:lastModifiedBy>Dóri</cp:lastModifiedBy>
  <cp:revision>44</cp:revision>
  <dcterms:created xsi:type="dcterms:W3CDTF">2019-11-28T15:24:41Z</dcterms:created>
  <dcterms:modified xsi:type="dcterms:W3CDTF">2019-12-01T22:36:39Z</dcterms:modified>
</cp:coreProperties>
</file>