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274252A-8176-47AA-BA7E-8165B0243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5400" dirty="0"/>
              <a:t>Analitikai enzimek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1966CEB-8BA3-4C40-B556-CDB1638F3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745" y="3131323"/>
            <a:ext cx="5663846" cy="3117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1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Enzimológia</a:t>
            </a:r>
            <a:r>
              <a:rPr lang="hu-HU" sz="21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előadás</a:t>
            </a:r>
          </a:p>
          <a:p>
            <a:pPr marL="0" indent="0">
              <a:buNone/>
            </a:pPr>
            <a:endParaRPr lang="hu-HU" dirty="0"/>
          </a:p>
          <a:p>
            <a:pPr marL="1257300" lvl="3" indent="0">
              <a:buNone/>
            </a:pPr>
            <a:r>
              <a:rPr lang="hu-HU" sz="1600" dirty="0"/>
              <a:t>Készítette:</a:t>
            </a:r>
          </a:p>
          <a:p>
            <a:pPr lvl="4"/>
            <a:r>
              <a:rPr lang="hu-HU" sz="1600" dirty="0"/>
              <a:t>Balogh Ervin</a:t>
            </a:r>
          </a:p>
          <a:p>
            <a:pPr lvl="4"/>
            <a:r>
              <a:rPr lang="hu-HU" sz="1600" dirty="0"/>
              <a:t>Kovács Sándor Dávid</a:t>
            </a:r>
          </a:p>
          <a:p>
            <a:pPr lvl="4"/>
            <a:r>
              <a:rPr lang="hu-HU" sz="1600" dirty="0" err="1"/>
              <a:t>Przewozniak</a:t>
            </a:r>
            <a:r>
              <a:rPr lang="hu-HU" sz="1600" dirty="0"/>
              <a:t> Eliza</a:t>
            </a:r>
          </a:p>
          <a:p>
            <a:pPr lvl="4"/>
            <a:r>
              <a:rPr lang="hu-HU" sz="1600" dirty="0"/>
              <a:t>Víg Márk</a:t>
            </a:r>
          </a:p>
        </p:txBody>
      </p:sp>
    </p:spTree>
    <p:extLst>
      <p:ext uri="{BB962C8B-B14F-4D97-AF65-F5344CB8AC3E}">
        <p14:creationId xmlns:p14="http://schemas.microsoft.com/office/powerpoint/2010/main" val="1852494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Autoanalizátorok</a:t>
            </a:r>
            <a:r>
              <a:rPr lang="hu-HU" dirty="0"/>
              <a:t> – vizsgálati feltételek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Vegyes pH-optimumú enzimek, fontos hogy semleges pH-n is legyen elegendő aktivitása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Stabilitási-profil jelentősége: semleges pH-n nélkülözhetetlen a stabilitás (gyakori a vérszérum vizsgálat)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Legalább 24 órán át teljesen stabil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Fejlesztések: stabilitás növelése töltéssel rendelkező polimerekkel</a:t>
            </a: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r>
              <a:rPr lang="sv-SE" dirty="0"/>
              <a:t>magas specifitású és stabilitású enzimek </a:t>
            </a:r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23247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Autoanalizátorok</a:t>
            </a:r>
            <a:r>
              <a:rPr lang="hu-HU" dirty="0"/>
              <a:t> - </a:t>
            </a:r>
            <a:r>
              <a:rPr lang="hu-HU" dirty="0" err="1"/>
              <a:t>analitek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Meghatározás: enzimek segítségével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Lehetnek kismolekulájú anyagok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pl. szén-dioxid, glükóz, húgysav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Lehetnek enzimek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Savas-</a:t>
            </a:r>
            <a:r>
              <a:rPr lang="hu-HU" dirty="0" err="1"/>
              <a:t>foszfatázok</a:t>
            </a:r>
            <a:r>
              <a:rPr lang="hu-HU" dirty="0"/>
              <a:t>, amilázok, aszpartát-</a:t>
            </a:r>
            <a:r>
              <a:rPr lang="hu-HU" dirty="0" err="1"/>
              <a:t>aminotranszferázok</a:t>
            </a:r>
            <a:r>
              <a:rPr lang="hu-HU" dirty="0"/>
              <a:t>, kreatin-</a:t>
            </a:r>
            <a:r>
              <a:rPr lang="hu-HU" dirty="0" err="1"/>
              <a:t>kinázok</a:t>
            </a:r>
            <a:r>
              <a:rPr lang="hu-HU" dirty="0"/>
              <a:t> és </a:t>
            </a:r>
            <a:r>
              <a:rPr lang="hu-HU" dirty="0" err="1"/>
              <a:t>laktáz</a:t>
            </a:r>
            <a:r>
              <a:rPr lang="hu-HU" dirty="0"/>
              <a:t> </a:t>
            </a:r>
            <a:r>
              <a:rPr lang="hu-HU" dirty="0" err="1"/>
              <a:t>dehidrogenázok</a:t>
            </a:r>
            <a:endParaRPr lang="hu-HU" dirty="0"/>
          </a:p>
          <a:p>
            <a:pPr marL="457200" lvl="1" indent="0">
              <a:buNone/>
            </a:pPr>
            <a:endParaRPr lang="hu-HU" dirty="0"/>
          </a:p>
          <a:p>
            <a:pPr marL="457200" lvl="1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646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170934"/>
              </p:ext>
            </p:extLst>
          </p:nvPr>
        </p:nvGraphicFramePr>
        <p:xfrm>
          <a:off x="2299062" y="1120501"/>
          <a:ext cx="5852160" cy="44050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3829">
                  <a:extLst>
                    <a:ext uri="{9D8B030D-6E8A-4147-A177-3AD203B41FA5}">
                      <a16:colId xmlns:a16="http://schemas.microsoft.com/office/drawing/2014/main" val="192863779"/>
                    </a:ext>
                  </a:extLst>
                </a:gridCol>
                <a:gridCol w="2978331">
                  <a:extLst>
                    <a:ext uri="{9D8B030D-6E8A-4147-A177-3AD203B41FA5}">
                      <a16:colId xmlns:a16="http://schemas.microsoft.com/office/drawing/2014/main" val="4173179656"/>
                    </a:ext>
                  </a:extLst>
                </a:gridCol>
              </a:tblGrid>
              <a:tr h="362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 cap="small" dirty="0" err="1">
                          <a:effectLst/>
                        </a:rPr>
                        <a:t>Analit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 cap="small" dirty="0">
                          <a:effectLst/>
                        </a:rPr>
                        <a:t>Alkalmazott enzim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1186308"/>
                  </a:ext>
                </a:extLst>
              </a:tr>
              <a:tr h="362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alkohol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alkohol-dehidrogenáz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6317957"/>
                  </a:ext>
                </a:extLst>
              </a:tr>
              <a:tr h="751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ammónia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L-glutamát-dehidrogenáz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1641874"/>
                  </a:ext>
                </a:extLst>
              </a:tr>
              <a:tr h="362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szén-dioxid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foszfoenol-piruvát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9626934"/>
                  </a:ext>
                </a:extLst>
              </a:tr>
              <a:tr h="751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koleszterol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koleszterol-észteráz/oxidáz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8389753"/>
                  </a:ext>
                </a:extLst>
              </a:tr>
              <a:tr h="362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glükóz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glükóz-oxidáz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1836111"/>
                  </a:ext>
                </a:extLst>
              </a:tr>
              <a:tr h="362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oxalát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oxalát-oxidáz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5511195"/>
                  </a:ext>
                </a:extLst>
              </a:tr>
              <a:tr h="362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trigliceridek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lipáz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9235201"/>
                  </a:ext>
                </a:extLst>
              </a:tr>
              <a:tr h="362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urea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ureáz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6847456"/>
                  </a:ext>
                </a:extLst>
              </a:tr>
              <a:tr h="362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>
                          <a:effectLst/>
                        </a:rPr>
                        <a:t>húgysav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tabLst>
                          <a:tab pos="1200150" algn="l"/>
                        </a:tabLst>
                      </a:pPr>
                      <a:r>
                        <a:rPr lang="hu-HU" sz="1200" dirty="0" err="1">
                          <a:effectLst/>
                        </a:rPr>
                        <a:t>urikáz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5823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224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D68890C-C2D6-47F3-BF1E-7A98AAF6C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ELISA és antitestes technológiák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4DED8B6-BC9A-4139-8D38-611A0DB03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Antitestek: </a:t>
            </a:r>
            <a:r>
              <a:rPr lang="hu-HU" dirty="0" err="1"/>
              <a:t>poliklonális</a:t>
            </a:r>
            <a:r>
              <a:rPr lang="hu-HU" dirty="0"/>
              <a:t> és </a:t>
            </a:r>
            <a:r>
              <a:rPr lang="hu-HU" dirty="0" err="1"/>
              <a:t>monoklonális</a:t>
            </a:r>
            <a:endParaRPr lang="hu-HU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Antitest+ Ellenanyag+ Markerek =különböző színreakciók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Két fő enzim a alkalikus </a:t>
            </a:r>
            <a:r>
              <a:rPr lang="hu-HU" dirty="0" err="1"/>
              <a:t>foszfátázok</a:t>
            </a:r>
            <a:r>
              <a:rPr lang="hu-HU" dirty="0"/>
              <a:t> és </a:t>
            </a:r>
            <a:r>
              <a:rPr lang="hu-HU" dirty="0" err="1"/>
              <a:t>peroxidázok</a:t>
            </a:r>
            <a:endParaRPr lang="hu-HU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 err="1"/>
              <a:t>Peroxidázok</a:t>
            </a:r>
            <a:r>
              <a:rPr lang="hu-HU" dirty="0"/>
              <a:t>: érzékenyebb reakciók, különféle </a:t>
            </a:r>
            <a:r>
              <a:rPr lang="hu-HU" dirty="0" err="1"/>
              <a:t>kromogénekhez</a:t>
            </a:r>
            <a:r>
              <a:rPr lang="hu-HU" dirty="0"/>
              <a:t> kapcsolódik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Egyéb enzimek: β-</a:t>
            </a:r>
            <a:r>
              <a:rPr lang="hu-HU" dirty="0" err="1"/>
              <a:t>galaktozidáz</a:t>
            </a:r>
            <a:r>
              <a:rPr lang="hu-HU" dirty="0"/>
              <a:t>, </a:t>
            </a:r>
            <a:r>
              <a:rPr lang="hu-HU" dirty="0" err="1"/>
              <a:t>ureáz</a:t>
            </a:r>
            <a:r>
              <a:rPr lang="hu-HU" dirty="0"/>
              <a:t>, </a:t>
            </a:r>
            <a:r>
              <a:rPr lang="hu-HU" dirty="0" err="1"/>
              <a:t>luciferáz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25475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7CE280-07CB-4654-A8E9-C38BEDAAC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Tesztcsík vizsgálat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2C8606D-647B-448E-B3CB-370204A8A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Glükóz és a vér vizsgálata dominál (cukorbetegség)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Koleszterin és </a:t>
            </a:r>
            <a:r>
              <a:rPr lang="hu-HU" dirty="0" err="1"/>
              <a:t>teofillincsíkok</a:t>
            </a:r>
            <a:r>
              <a:rPr lang="hu-HU" dirty="0"/>
              <a:t> is léteznek, de kevésbe alkalmazzák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Glükóz tesztcsík: glükóz-</a:t>
            </a:r>
            <a:r>
              <a:rPr lang="hu-HU" dirty="0" err="1"/>
              <a:t>oxidáz</a:t>
            </a:r>
            <a:r>
              <a:rPr lang="hu-HU" dirty="0"/>
              <a:t> és </a:t>
            </a:r>
            <a:r>
              <a:rPr lang="hu-HU" dirty="0" err="1"/>
              <a:t>peroxidáz</a:t>
            </a:r>
            <a:r>
              <a:rPr lang="hu-HU" dirty="0"/>
              <a:t> enzimkeverék, </a:t>
            </a:r>
            <a:r>
              <a:rPr lang="hu-HU" dirty="0" err="1"/>
              <a:t>félkvantítatív</a:t>
            </a:r>
            <a:r>
              <a:rPr lang="hu-HU" dirty="0"/>
              <a:t> vizuális értékelés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Alternatívák: </a:t>
            </a:r>
            <a:r>
              <a:rPr lang="hu-HU" dirty="0" err="1"/>
              <a:t>Bioszenzorok</a:t>
            </a:r>
            <a:r>
              <a:rPr lang="hu-HU" dirty="0"/>
              <a:t>: </a:t>
            </a:r>
            <a:r>
              <a:rPr lang="hu-HU" dirty="0" err="1"/>
              <a:t>Medisine</a:t>
            </a:r>
            <a:r>
              <a:rPr lang="hu-HU" dirty="0"/>
              <a:t> glükóz toll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43118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E81ED8-C1ED-443D-A14C-F9D2B0BFA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Enzimes -és kémiai analízis összehasonlítása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89DB0BD-777A-494B-BCE5-126A9E41E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Enzimek sokkal specifikusabbak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Hátrány: drága, nem pontos ismeretei a reakcióknak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Legfőbb enzimes módszer: kreatinin vizsgálat a vesében (</a:t>
            </a:r>
            <a:r>
              <a:rPr lang="hu-HU" dirty="0" err="1"/>
              <a:t>Jaffe</a:t>
            </a:r>
            <a:r>
              <a:rPr lang="hu-HU" dirty="0"/>
              <a:t>-reakció)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 err="1"/>
              <a:t>Jaffe</a:t>
            </a:r>
            <a:r>
              <a:rPr lang="hu-HU" dirty="0"/>
              <a:t>-reakció: Kreatinin és alkalikus </a:t>
            </a:r>
            <a:r>
              <a:rPr lang="hu-HU" dirty="0" err="1"/>
              <a:t>pitrát</a:t>
            </a:r>
            <a:r>
              <a:rPr lang="hu-HU" dirty="0"/>
              <a:t> narancssárga színreakciót ad Probléma a nem-specifikus származékokkal adott reakciók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Folyamatos módosítások: kreatinin-PAP , más színreakciók alkalmazása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85034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C53B7D8-5A62-4AAB-83AA-D2A992696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Emésztési rendellenességek diagnosztizálása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BE09263-93FD-4B88-8B48-A9FD64084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Diagnózis fontossága, nehézségei</a:t>
            </a:r>
          </a:p>
          <a:p>
            <a:r>
              <a:rPr lang="hu-HU" dirty="0"/>
              <a:t>Emésztési probléma esetén cukrok máshogy szívódnak föl</a:t>
            </a:r>
          </a:p>
          <a:p>
            <a:r>
              <a:rPr lang="hu-HU" dirty="0"/>
              <a:t>Vizsgálat </a:t>
            </a:r>
            <a:r>
              <a:rPr lang="hu-HU" dirty="0" err="1"/>
              <a:t>mannitol</a:t>
            </a:r>
            <a:r>
              <a:rPr lang="hu-HU" dirty="0"/>
              <a:t> és </a:t>
            </a:r>
            <a:r>
              <a:rPr lang="hu-HU" dirty="0" err="1"/>
              <a:t>cellobióz</a:t>
            </a:r>
            <a:r>
              <a:rPr lang="hu-HU" dirty="0"/>
              <a:t> (vagy </a:t>
            </a:r>
            <a:r>
              <a:rPr lang="hu-HU" dirty="0" err="1"/>
              <a:t>laktulóz</a:t>
            </a:r>
            <a:r>
              <a:rPr lang="hu-HU" dirty="0"/>
              <a:t>) tartalmú oldattal</a:t>
            </a:r>
          </a:p>
          <a:p>
            <a:r>
              <a:rPr lang="hu-HU" dirty="0" err="1"/>
              <a:t>Ezekenek</a:t>
            </a:r>
            <a:r>
              <a:rPr lang="hu-HU" dirty="0"/>
              <a:t> a cukroknak a </a:t>
            </a:r>
            <a:r>
              <a:rPr lang="hu-HU" dirty="0" err="1"/>
              <a:t>kimuatása</a:t>
            </a:r>
            <a:r>
              <a:rPr lang="hu-HU" dirty="0"/>
              <a:t> vizeletből </a:t>
            </a:r>
            <a:r>
              <a:rPr lang="hu-HU" dirty="0" err="1"/>
              <a:t>mannitol-dehidrogenáz</a:t>
            </a:r>
            <a:r>
              <a:rPr lang="hu-HU" dirty="0"/>
              <a:t>, </a:t>
            </a:r>
            <a:r>
              <a:rPr lang="hu-HU" dirty="0" err="1"/>
              <a:t>cellobiáz</a:t>
            </a:r>
            <a:r>
              <a:rPr lang="hu-HU" dirty="0"/>
              <a:t> és </a:t>
            </a:r>
            <a:r>
              <a:rPr lang="hu-HU" dirty="0" err="1"/>
              <a:t>laktáz</a:t>
            </a:r>
            <a:r>
              <a:rPr lang="hu-HU" dirty="0"/>
              <a:t>–β–</a:t>
            </a:r>
            <a:r>
              <a:rPr lang="hu-HU" dirty="0" err="1"/>
              <a:t>galaktozidázzal</a:t>
            </a:r>
            <a:endParaRPr lang="hu-HU" dirty="0"/>
          </a:p>
          <a:p>
            <a:r>
              <a:rPr lang="hu-HU" dirty="0" err="1"/>
              <a:t>Mannitol</a:t>
            </a:r>
            <a:r>
              <a:rPr lang="hu-HU" dirty="0"/>
              <a:t> mennyiségi meghatározása </a:t>
            </a:r>
            <a:r>
              <a:rPr lang="hu-HU" dirty="0" err="1"/>
              <a:t>mannitol</a:t>
            </a:r>
            <a:r>
              <a:rPr lang="hu-HU" dirty="0"/>
              <a:t> </a:t>
            </a:r>
            <a:r>
              <a:rPr lang="hu-HU" dirty="0" err="1"/>
              <a:t>dehidrogenázzal</a:t>
            </a:r>
            <a:br>
              <a:rPr lang="hu-HU" dirty="0"/>
            </a:br>
            <a:r>
              <a:rPr lang="hu-HU" dirty="0"/>
              <a:t>D – </a:t>
            </a:r>
            <a:r>
              <a:rPr lang="hu-HU" dirty="0" err="1"/>
              <a:t>mannitol</a:t>
            </a:r>
            <a:r>
              <a:rPr lang="hu-HU" dirty="0"/>
              <a:t> + NAD</a:t>
            </a:r>
            <a:r>
              <a:rPr lang="hu-HU" baseline="30000" dirty="0"/>
              <a:t>+</a:t>
            </a:r>
            <a:r>
              <a:rPr lang="hu-HU" dirty="0"/>
              <a:t> → Fruktóz + NADH + H</a:t>
            </a:r>
            <a:r>
              <a:rPr lang="hu-HU" baseline="30000" dirty="0"/>
              <a:t>+</a:t>
            </a:r>
            <a:r>
              <a:rPr lang="hu-HU" dirty="0"/>
              <a:t> </a:t>
            </a:r>
          </a:p>
          <a:p>
            <a:r>
              <a:rPr lang="hu-HU" dirty="0"/>
              <a:t>NADH fotometriás mérése 339 nm –</a:t>
            </a:r>
            <a:r>
              <a:rPr lang="hu-HU" dirty="0" err="1"/>
              <a:t>en</a:t>
            </a:r>
            <a:r>
              <a:rPr lang="hu-HU" dirty="0"/>
              <a:t> vagy </a:t>
            </a:r>
          </a:p>
          <a:p>
            <a:r>
              <a:rPr lang="hu-HU" dirty="0"/>
              <a:t>INT –vel reagáltatva piros termék színintenzitásának mérése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90700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262CD2-9C65-46C8-B71F-CC435D95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Genetikai rendellenességek szűrése újszülötteknél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ACE6193-096E-49C6-9112-33521724B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 err="1"/>
              <a:t>Fenilketonúria</a:t>
            </a:r>
            <a:r>
              <a:rPr lang="hu-HU" dirty="0"/>
              <a:t>, </a:t>
            </a:r>
            <a:r>
              <a:rPr lang="hu-HU" dirty="0" err="1"/>
              <a:t>galaktozémia</a:t>
            </a:r>
            <a:endParaRPr lang="hu-HU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Mikrobiológiai </a:t>
            </a:r>
            <a:r>
              <a:rPr lang="hu-HU" dirty="0" err="1"/>
              <a:t>Guthrie</a:t>
            </a:r>
            <a:r>
              <a:rPr lang="hu-HU" dirty="0"/>
              <a:t> módszer, </a:t>
            </a:r>
            <a:r>
              <a:rPr lang="hu-HU" dirty="0" err="1"/>
              <a:t>fluorometriás</a:t>
            </a:r>
            <a:r>
              <a:rPr lang="hu-HU" dirty="0"/>
              <a:t> mérések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Diagnosztika </a:t>
            </a:r>
            <a:r>
              <a:rPr lang="hu-HU" dirty="0" err="1"/>
              <a:t>fenilalanin-dehidrogenázzal</a:t>
            </a:r>
            <a:endParaRPr lang="hu-HU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Mérés elve hasonló az </a:t>
            </a:r>
            <a:r>
              <a:rPr lang="hu-HU" dirty="0" err="1"/>
              <a:t>előzőekhez</a:t>
            </a:r>
            <a:endParaRPr lang="hu-HU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Az új módszer a </a:t>
            </a:r>
            <a:r>
              <a:rPr lang="hu-HU" dirty="0" err="1"/>
              <a:t>régiekhez</a:t>
            </a:r>
            <a:r>
              <a:rPr lang="hu-HU" dirty="0"/>
              <a:t> képest gyors, egyszerű, kvantitatív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76738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6BC8F74-E399-48EF-BFF2-7A70A2B84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Egyéb felhasználási területek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392C375-1EB8-4882-877D-385784F50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Elektrolitok mérése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hu-HU" dirty="0"/>
              <a:t>Sok enzim aktivitása függ valamely ionok koncentrációjától (</a:t>
            </a:r>
            <a:r>
              <a:rPr lang="hu-HU" dirty="0" err="1"/>
              <a:t>kofaktor</a:t>
            </a:r>
            <a:r>
              <a:rPr lang="hu-HU" dirty="0"/>
              <a:t>, inhibitor)</a:t>
            </a:r>
          </a:p>
          <a:p>
            <a:pPr lvl="2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hu-HU" dirty="0" err="1"/>
              <a:t>Dyhidroperidin-reduktáz</a:t>
            </a:r>
            <a:r>
              <a:rPr lang="hu-HU" dirty="0"/>
              <a:t> inhibitora az alumínium</a:t>
            </a:r>
          </a:p>
          <a:p>
            <a:pPr lvl="2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hu-HU" dirty="0" err="1"/>
              <a:t>Glükokináz</a:t>
            </a:r>
            <a:r>
              <a:rPr lang="hu-HU" dirty="0"/>
              <a:t> </a:t>
            </a:r>
            <a:r>
              <a:rPr lang="hu-HU" dirty="0" err="1"/>
              <a:t>kofaktora</a:t>
            </a:r>
            <a:r>
              <a:rPr lang="hu-HU" dirty="0"/>
              <a:t> a magnézium</a:t>
            </a:r>
          </a:p>
          <a:p>
            <a:pPr lvl="2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hu-HU" dirty="0" err="1"/>
              <a:t>Piruvát</a:t>
            </a:r>
            <a:r>
              <a:rPr lang="hu-HU" dirty="0"/>
              <a:t> </a:t>
            </a:r>
            <a:r>
              <a:rPr lang="hu-HU" dirty="0" err="1"/>
              <a:t>kináz</a:t>
            </a:r>
            <a:r>
              <a:rPr lang="hu-HU" dirty="0"/>
              <a:t> segítségével a káliumszint mérhető</a:t>
            </a:r>
          </a:p>
          <a:p>
            <a:pPr lvl="2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hu-HU" dirty="0"/>
              <a:t>β – </a:t>
            </a:r>
            <a:r>
              <a:rPr lang="hu-HU" dirty="0" err="1"/>
              <a:t>galaktozidázzal</a:t>
            </a:r>
            <a:r>
              <a:rPr lang="hu-HU" dirty="0"/>
              <a:t> pedig a nátriumszint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9199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8E62FD3-2706-43D6-A2E4-53419545E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2416"/>
            <a:ext cx="8596668" cy="388077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 err="1"/>
              <a:t>Lipoproteinek</a:t>
            </a:r>
            <a:r>
              <a:rPr lang="hu-HU" dirty="0"/>
              <a:t> (koleszterin mérése </a:t>
            </a:r>
            <a:r>
              <a:rPr lang="hu-HU" dirty="0" err="1"/>
              <a:t>lipoproteinre</a:t>
            </a:r>
            <a:r>
              <a:rPr lang="hu-HU" dirty="0"/>
              <a:t> specifikus </a:t>
            </a:r>
            <a:r>
              <a:rPr lang="hu-HU" dirty="0" err="1"/>
              <a:t>foszfolipázokkal</a:t>
            </a:r>
            <a:r>
              <a:rPr lang="hu-HU" dirty="0"/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Szteroidok (kis koncentráció miatt immunanalitikai módszerek)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Mikrobák kimutatása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hu-HU" dirty="0"/>
              <a:t>Sterilitás vizsgálatára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hu-HU" dirty="0" err="1"/>
              <a:t>Luciferáz</a:t>
            </a:r>
            <a:r>
              <a:rPr lang="hu-HU" dirty="0"/>
              <a:t> enzimmel</a:t>
            </a:r>
            <a:br>
              <a:rPr lang="hu-HU" dirty="0"/>
            </a:br>
            <a:r>
              <a:rPr lang="hu-HU" dirty="0"/>
              <a:t>Luciferin + ATP → </a:t>
            </a:r>
            <a:r>
              <a:rPr lang="hu-HU" dirty="0" err="1"/>
              <a:t>PPi</a:t>
            </a:r>
            <a:r>
              <a:rPr lang="hu-HU" dirty="0"/>
              <a:t> + </a:t>
            </a:r>
            <a:r>
              <a:rPr lang="hu-HU" dirty="0" err="1"/>
              <a:t>luminesszenciásan</a:t>
            </a:r>
            <a:r>
              <a:rPr lang="hu-HU" dirty="0"/>
              <a:t> mérhető fény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3929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9DCDEC8-72B0-40D2-A3C8-8A4C4F1F9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Enzimanalitika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8D971F3-8109-49B5-9D49-5AE99301B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Enzim mint az analízis tárgya</a:t>
            </a: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Enzimhiány, kórós enzimek detektálása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Enzim mint az analízis eszköze</a:t>
            </a:r>
          </a:p>
          <a:p>
            <a:pPr marL="457200" lvl="1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hu-HU" dirty="0"/>
              <a:t>1 Karbamid + 1 Víz + </a:t>
            </a:r>
            <a:r>
              <a:rPr lang="hu-HU" dirty="0" err="1"/>
              <a:t>Ureáz</a:t>
            </a:r>
            <a:r>
              <a:rPr lang="hu-HU" dirty="0"/>
              <a:t> (katalitikus mennyiség) -&gt; </a:t>
            </a:r>
            <a:r>
              <a:rPr lang="hu-HU" dirty="0">
                <a:solidFill>
                  <a:srgbClr val="FF0000"/>
                </a:solidFill>
              </a:rPr>
              <a:t>2 Ammónia</a:t>
            </a:r>
            <a:r>
              <a:rPr lang="hu-HU" dirty="0"/>
              <a:t> + 1 Széndioxid</a:t>
            </a:r>
          </a:p>
          <a:p>
            <a:pPr marL="457200" lvl="1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hu-HU" dirty="0"/>
              <a:t>Etanol + </a:t>
            </a:r>
            <a:r>
              <a:rPr lang="hu-HU" dirty="0" err="1"/>
              <a:t>Alkoholdehidrogenáz</a:t>
            </a:r>
            <a:r>
              <a:rPr lang="hu-HU" dirty="0"/>
              <a:t> (katalitikus mennyiség) -&gt; Acetaldehid + </a:t>
            </a:r>
            <a:r>
              <a:rPr lang="hu-HU" dirty="0">
                <a:solidFill>
                  <a:srgbClr val="FF0000"/>
                </a:solidFill>
              </a:rPr>
              <a:t>NADH</a:t>
            </a:r>
          </a:p>
        </p:txBody>
      </p:sp>
    </p:spTree>
    <p:extLst>
      <p:ext uri="{BB962C8B-B14F-4D97-AF65-F5344CB8AC3E}">
        <p14:creationId xmlns:p14="http://schemas.microsoft.com/office/powerpoint/2010/main" val="2744616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53832C-1EC3-4724-8795-E47956FD4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666" y="1624667"/>
            <a:ext cx="9448178" cy="4885189"/>
          </a:xfrm>
        </p:spPr>
        <p:txBody>
          <a:bodyPr>
            <a:normAutofit/>
          </a:bodyPr>
          <a:lstStyle/>
          <a:p>
            <a:pPr algn="ctr"/>
            <a:r>
              <a:rPr lang="hu-HU" sz="7000" dirty="0"/>
              <a:t>Köszönjük </a:t>
            </a:r>
            <a:br>
              <a:rPr lang="hu-HU" sz="7000" dirty="0"/>
            </a:br>
            <a:r>
              <a:rPr lang="hu-HU" sz="7000" dirty="0"/>
              <a:t>a </a:t>
            </a:r>
            <a:br>
              <a:rPr lang="hu-HU" sz="7000" dirty="0"/>
            </a:br>
            <a:r>
              <a:rPr lang="hu-HU" sz="7000" dirty="0"/>
              <a:t>figyelmet</a:t>
            </a:r>
          </a:p>
        </p:txBody>
      </p:sp>
    </p:spTree>
    <p:extLst>
      <p:ext uri="{BB962C8B-B14F-4D97-AF65-F5344CB8AC3E}">
        <p14:creationId xmlns:p14="http://schemas.microsoft.com/office/powerpoint/2010/main" val="384594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5CADA05-E627-4B3A-A666-78BC0EC93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468" y="452582"/>
            <a:ext cx="8596668" cy="1320800"/>
          </a:xfrm>
        </p:spPr>
        <p:txBody>
          <a:bodyPr/>
          <a:lstStyle/>
          <a:p>
            <a:r>
              <a:rPr lang="hu-HU" dirty="0"/>
              <a:t>Enzimpiac állása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27B63D99-B6EC-4C1B-8259-50719031E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468" y="1112982"/>
            <a:ext cx="6459234" cy="2858160"/>
          </a:xfrm>
          <a:prstGeom prst="rect">
            <a:avLst/>
          </a:prstGeom>
        </p:spPr>
      </p:pic>
      <p:graphicFrame>
        <p:nvGraphicFramePr>
          <p:cNvPr id="20" name="Táblázat 19">
            <a:extLst>
              <a:ext uri="{FF2B5EF4-FFF2-40B4-BE49-F238E27FC236}">
                <a16:creationId xmlns:a16="http://schemas.microsoft.com/office/drawing/2014/main" id="{483EEF25-44C8-4B1C-B237-3F12AC21E5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035588"/>
              </p:ext>
            </p:extLst>
          </p:nvPr>
        </p:nvGraphicFramePr>
        <p:xfrm>
          <a:off x="931468" y="4632361"/>
          <a:ext cx="6327862" cy="21264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5151">
                  <a:extLst>
                    <a:ext uri="{9D8B030D-6E8A-4147-A177-3AD203B41FA5}">
                      <a16:colId xmlns:a16="http://schemas.microsoft.com/office/drawing/2014/main" val="685514245"/>
                    </a:ext>
                  </a:extLst>
                </a:gridCol>
                <a:gridCol w="3542711">
                  <a:extLst>
                    <a:ext uri="{9D8B030D-6E8A-4147-A177-3AD203B41FA5}">
                      <a16:colId xmlns:a16="http://schemas.microsoft.com/office/drawing/2014/main" val="638120744"/>
                    </a:ext>
                  </a:extLst>
                </a:gridCol>
              </a:tblGrid>
              <a:tr h="30035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100" u="none" strike="noStrike">
                          <a:effectLst/>
                        </a:rPr>
                        <a:t>Enzim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100" u="none" strike="noStrike">
                          <a:effectLst/>
                        </a:rPr>
                        <a:t>Piaci részesedés [millió USD]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3535"/>
                  </a:ext>
                </a:extLst>
              </a:tr>
              <a:tr h="315370"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u="none" strike="noStrike">
                          <a:effectLst/>
                        </a:rPr>
                        <a:t>Lúgos foszfatázok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u="none" strike="noStrike">
                          <a:effectLst/>
                        </a:rPr>
                        <a:t>15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725433"/>
                  </a:ext>
                </a:extLst>
              </a:tr>
              <a:tr h="315370"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u="none" strike="noStrike">
                          <a:effectLst/>
                        </a:rPr>
                        <a:t>Peroxidázok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u="none" strike="noStrike">
                          <a:effectLst/>
                        </a:rPr>
                        <a:t>15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315095"/>
                  </a:ext>
                </a:extLst>
              </a:tr>
              <a:tr h="315370"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u="none" strike="noStrike">
                          <a:effectLst/>
                        </a:rPr>
                        <a:t>Koleszterin enzimek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u="none" strike="noStrike">
                          <a:effectLst/>
                        </a:rPr>
                        <a:t>8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937860"/>
                  </a:ext>
                </a:extLst>
              </a:tr>
              <a:tr h="88003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u="none" strike="noStrike" dirty="0">
                          <a:effectLst/>
                        </a:rPr>
                        <a:t>Glükóz-foszfát 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 err="1">
                          <a:effectLst/>
                        </a:rPr>
                        <a:t>dehidrogenáz</a:t>
                      </a:r>
                      <a:r>
                        <a:rPr lang="hu-HU" sz="1200" u="none" strike="noStrike" dirty="0">
                          <a:effectLst/>
                        </a:rPr>
                        <a:t>/</a:t>
                      </a:r>
                      <a:r>
                        <a:rPr lang="hu-HU" sz="1200" u="none" strike="noStrike" dirty="0" err="1">
                          <a:effectLst/>
                        </a:rPr>
                        <a:t>hexokináz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u="none" strike="noStrike" dirty="0">
                          <a:effectLst/>
                        </a:rPr>
                        <a:t>7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8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892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20C631-36D9-44A1-A1FE-D2296A657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Felhasználásuk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B9D456-AD65-442E-9192-A1C3E7002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Klinikai diagnosztika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Vér vizsgálat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Vizelet vizsgálat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Élelmiszeripar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ELISA</a:t>
            </a: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Nagymolekulák kimutatása</a:t>
            </a: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Mikroorganizmusok kimutatása</a:t>
            </a:r>
          </a:p>
        </p:txBody>
      </p:sp>
    </p:spTree>
    <p:extLst>
      <p:ext uri="{BB962C8B-B14F-4D97-AF65-F5344CB8AC3E}">
        <p14:creationId xmlns:p14="http://schemas.microsoft.com/office/powerpoint/2010/main" val="1073307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D4B99B-F7D5-4730-BBDE-1577A96D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Előállítás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D0D27C5-454F-4E81-8A73-604A19487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Vállalatok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Japán (diagnosztikai enzimek)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Európa (ipari enzimek)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endParaRPr lang="hu-HU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Különbség az ipari és diagnosztikai enzimek előállítása közt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dirty="0" err="1"/>
              <a:t>Upstream</a:t>
            </a:r>
            <a:r>
              <a:rPr lang="hu-HU" dirty="0"/>
              <a:t> hasonló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dirty="0" err="1"/>
              <a:t>Downstream</a:t>
            </a:r>
            <a:r>
              <a:rPr lang="hu-HU" dirty="0"/>
              <a:t> esetén tisztítási folyamatok különböző</a:t>
            </a:r>
          </a:p>
        </p:txBody>
      </p:sp>
    </p:spTree>
    <p:extLst>
      <p:ext uri="{BB962C8B-B14F-4D97-AF65-F5344CB8AC3E}">
        <p14:creationId xmlns:p14="http://schemas.microsoft.com/office/powerpoint/2010/main" val="1130678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Diagnosztikai enzimek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Technológiák</a:t>
            </a:r>
          </a:p>
        </p:txBody>
      </p:sp>
    </p:spTree>
    <p:extLst>
      <p:ext uri="{BB962C8B-B14F-4D97-AF65-F5344CB8AC3E}">
        <p14:creationId xmlns:p14="http://schemas.microsoft.com/office/powerpoint/2010/main" val="3218787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Bevezető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hu-HU" dirty="0"/>
              <a:t>4 fő technológia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 err="1"/>
              <a:t>Autoanalizátorok</a:t>
            </a:r>
            <a:endParaRPr lang="hu-HU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Immunológiai módszerek (ELISA)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Tesztcsíkok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 err="1"/>
              <a:t>Bioszenzorok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7903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Bevezető</a:t>
            </a:r>
          </a:p>
        </p:txBody>
      </p:sp>
      <p:pic>
        <p:nvPicPr>
          <p:cNvPr id="9" name="Tartalom helye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39" y="4326414"/>
            <a:ext cx="3797379" cy="2531586"/>
          </a:xfr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30" y="1005642"/>
            <a:ext cx="7175627" cy="297061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757" y="1815737"/>
            <a:ext cx="2093500" cy="2830412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3613593"/>
            <a:ext cx="2868023" cy="2868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102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Autoanalizátorok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Egy műszer legalább 30 féle anyag kimutatására alkalmas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Enzimreagensek alkalmazása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Változó költségek – gazdaságosság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hu-HU" dirty="0"/>
              <a:t>	meghatározó tényező, fontosabb, mint a </a:t>
            </a:r>
            <a:r>
              <a:rPr lang="hu-HU" dirty="0" err="1"/>
              <a:t>specifitás</a:t>
            </a:r>
            <a:r>
              <a:rPr lang="hu-HU" dirty="0"/>
              <a:t>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224280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</TotalTime>
  <Words>515</Words>
  <Application>Microsoft Office PowerPoint</Application>
  <PresentationFormat>Szélesvásznú</PresentationFormat>
  <Paragraphs>134</Paragraphs>
  <Slides>20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</vt:lpstr>
      <vt:lpstr>Wingdings 3</vt:lpstr>
      <vt:lpstr>Fazetta</vt:lpstr>
      <vt:lpstr>Analitikai enzimek</vt:lpstr>
      <vt:lpstr>Enzimanalitika</vt:lpstr>
      <vt:lpstr>Enzimpiac állása</vt:lpstr>
      <vt:lpstr>Felhasználásuk</vt:lpstr>
      <vt:lpstr>Előállítás</vt:lpstr>
      <vt:lpstr>Diagnosztikai enzimek</vt:lpstr>
      <vt:lpstr>Bevezető</vt:lpstr>
      <vt:lpstr>Bevezető</vt:lpstr>
      <vt:lpstr>Autoanalizátorok</vt:lpstr>
      <vt:lpstr>Autoanalizátorok – vizsgálati feltételek</vt:lpstr>
      <vt:lpstr>Autoanalizátorok - analitek</vt:lpstr>
      <vt:lpstr>PowerPoint-bemutató</vt:lpstr>
      <vt:lpstr>ELISA és antitestes technológiák</vt:lpstr>
      <vt:lpstr>Tesztcsík vizsgálat</vt:lpstr>
      <vt:lpstr>Enzimes -és kémiai analízis összehasonlítása</vt:lpstr>
      <vt:lpstr>Emésztési rendellenességek diagnosztizálása</vt:lpstr>
      <vt:lpstr>Genetikai rendellenességek szűrése újszülötteknél</vt:lpstr>
      <vt:lpstr>Egyéb felhasználási területek</vt:lpstr>
      <vt:lpstr>PowerPoint-bemutató</vt:lpstr>
      <vt:lpstr>Köszönjük  a  figyelmet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Diagnosztikai enzimek</dc:title>
  <dc:creator>Otthon</dc:creator>
  <cp:lastModifiedBy>EDU_FWYF_2892@sulid.hu</cp:lastModifiedBy>
  <cp:revision>18</cp:revision>
  <dcterms:created xsi:type="dcterms:W3CDTF">2019-11-12T20:43:13Z</dcterms:created>
  <dcterms:modified xsi:type="dcterms:W3CDTF">2019-11-12T23:57:30Z</dcterms:modified>
</cp:coreProperties>
</file>