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9" r:id="rId2"/>
    <p:sldId id="283" r:id="rId3"/>
    <p:sldId id="282" r:id="rId4"/>
    <p:sldId id="281" r:id="rId5"/>
    <p:sldId id="280" r:id="rId6"/>
    <p:sldId id="278" r:id="rId7"/>
    <p:sldId id="279" r:id="rId8"/>
    <p:sldId id="284" r:id="rId9"/>
    <p:sldId id="285" r:id="rId10"/>
    <p:sldId id="286" r:id="rId11"/>
    <p:sldId id="291" r:id="rId12"/>
    <p:sldId id="290" r:id="rId13"/>
    <p:sldId id="289" r:id="rId14"/>
    <p:sldId id="288" r:id="rId15"/>
    <p:sldId id="292" r:id="rId16"/>
    <p:sldId id="298" r:id="rId17"/>
    <p:sldId id="295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57" r:id="rId27"/>
    <p:sldId id="258" r:id="rId28"/>
    <p:sldId id="264" r:id="rId29"/>
    <p:sldId id="265" r:id="rId30"/>
    <p:sldId id="259" r:id="rId31"/>
    <p:sldId id="262" r:id="rId32"/>
    <p:sldId id="260" r:id="rId33"/>
    <p:sldId id="266" r:id="rId34"/>
    <p:sldId id="261" r:id="rId35"/>
    <p:sldId id="268" r:id="rId36"/>
    <p:sldId id="267" r:id="rId3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CE4FC-71F6-44A2-A500-3FCBEFC3A727}" v="12" dt="2018-11-20T14:42:57.776"/>
    <p1510:client id="{C3384887-EDE7-4281-9A6C-CA9F5194E3AB}" v="539" dt="2018-11-20T16:43:02.226"/>
    <p1510:client id="{2B4F7DE7-86DA-475F-B407-00027C404B15}" v="14" dt="2018-11-20T16:22:37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7" autoAdjust="0"/>
    <p:restoredTop sz="94374" autoAdjust="0"/>
  </p:normalViewPr>
  <p:slideViewPr>
    <p:cSldViewPr snapToGrid="0">
      <p:cViewPr varScale="1">
        <p:scale>
          <a:sx n="81" d="100"/>
          <a:sy n="81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aba Csécsy" userId="ea59dbeb266d1a9d" providerId="LiveId" clId="{C3384887-EDE7-4281-9A6C-CA9F5194E3AB}"/>
    <pc:docChg chg="undo redo custSel mod delSld modSld">
      <pc:chgData name="Csaba Csécsy" userId="ea59dbeb266d1a9d" providerId="LiveId" clId="{C3384887-EDE7-4281-9A6C-CA9F5194E3AB}" dt="2018-11-20T22:44:56.384" v="612" actId="255"/>
      <pc:docMkLst>
        <pc:docMk/>
      </pc:docMkLst>
      <pc:sldChg chg="modSp">
        <pc:chgData name="Csaba Csécsy" userId="ea59dbeb266d1a9d" providerId="LiveId" clId="{C3384887-EDE7-4281-9A6C-CA9F5194E3AB}" dt="2018-11-20T16:43:02.227" v="576" actId="20577"/>
        <pc:sldMkLst>
          <pc:docMk/>
          <pc:sldMk cId="1162288690" sldId="284"/>
        </pc:sldMkLst>
        <pc:spChg chg="mod">
          <ac:chgData name="Csaba Csécsy" userId="ea59dbeb266d1a9d" providerId="LiveId" clId="{C3384887-EDE7-4281-9A6C-CA9F5194E3AB}" dt="2018-11-20T16:43:02.227" v="576" actId="20577"/>
          <ac:spMkLst>
            <pc:docMk/>
            <pc:sldMk cId="1162288690" sldId="284"/>
            <ac:spMk id="3" creationId="{7EA724AD-1489-4C83-A01F-64AEF26F981A}"/>
          </ac:spMkLst>
        </pc:spChg>
      </pc:sldChg>
      <pc:sldChg chg="addSp delSp modSp mod setBg setClrOvrMap">
        <pc:chgData name="Csaba Csécsy" userId="ea59dbeb266d1a9d" providerId="LiveId" clId="{C3384887-EDE7-4281-9A6C-CA9F5194E3AB}" dt="2018-11-20T22:43:05.976" v="586" actId="255"/>
        <pc:sldMkLst>
          <pc:docMk/>
          <pc:sldMk cId="3255311097" sldId="286"/>
        </pc:sldMkLst>
        <pc:spChg chg="mod ord">
          <ac:chgData name="Csaba Csécsy" userId="ea59dbeb266d1a9d" providerId="LiveId" clId="{C3384887-EDE7-4281-9A6C-CA9F5194E3AB}" dt="2018-11-20T14:39:52.883" v="93" actId="26606"/>
          <ac:spMkLst>
            <pc:docMk/>
            <pc:sldMk cId="3255311097" sldId="286"/>
            <ac:spMk id="2" creationId="{2D77481D-983B-4E1D-B2E1-E0031387D324}"/>
          </ac:spMkLst>
        </pc:spChg>
        <pc:spChg chg="mod ord">
          <ac:chgData name="Csaba Csécsy" userId="ea59dbeb266d1a9d" providerId="LiveId" clId="{C3384887-EDE7-4281-9A6C-CA9F5194E3AB}" dt="2018-11-20T22:43:05.976" v="586" actId="255"/>
          <ac:spMkLst>
            <pc:docMk/>
            <pc:sldMk cId="3255311097" sldId="286"/>
            <ac:spMk id="3" creationId="{D315B814-5A20-4944-ADB3-84B15B21F58E}"/>
          </ac:spMkLst>
        </pc:spChg>
        <pc:spChg chg="add del">
          <ac:chgData name="Csaba Csécsy" userId="ea59dbeb266d1a9d" providerId="LiveId" clId="{C3384887-EDE7-4281-9A6C-CA9F5194E3AB}" dt="2018-11-20T14:35:07.105" v="4" actId="26606"/>
          <ac:spMkLst>
            <pc:docMk/>
            <pc:sldMk cId="3255311097" sldId="286"/>
            <ac:spMk id="12" creationId="{2989BE6A-C309-418E-8ADD-1616A980570D}"/>
          </ac:spMkLst>
        </pc:spChg>
        <pc:spChg chg="add del">
          <ac:chgData name="Csaba Csécsy" userId="ea59dbeb266d1a9d" providerId="LiveId" clId="{C3384887-EDE7-4281-9A6C-CA9F5194E3AB}" dt="2018-11-20T14:35:07.105" v="4" actId="26606"/>
          <ac:spMkLst>
            <pc:docMk/>
            <pc:sldMk cId="3255311097" sldId="286"/>
            <ac:spMk id="13" creationId="{C607803A-4E99-444E-94F7-8785CDDF5849}"/>
          </ac:spMkLst>
        </pc:spChg>
        <pc:spChg chg="add del">
          <ac:chgData name="Csaba Csécsy" userId="ea59dbeb266d1a9d" providerId="LiveId" clId="{C3384887-EDE7-4281-9A6C-CA9F5194E3AB}" dt="2018-11-20T14:35:08.507" v="6" actId="26606"/>
          <ac:spMkLst>
            <pc:docMk/>
            <pc:sldMk cId="3255311097" sldId="286"/>
            <ac:spMk id="15" creationId="{3CD9DF72-87A3-404E-A828-84CBF11A8303}"/>
          </ac:spMkLst>
        </pc:spChg>
        <pc:spChg chg="add del">
          <ac:chgData name="Csaba Csécsy" userId="ea59dbeb266d1a9d" providerId="LiveId" clId="{C3384887-EDE7-4281-9A6C-CA9F5194E3AB}" dt="2018-11-20T14:36:19.337" v="30" actId="26606"/>
          <ac:spMkLst>
            <pc:docMk/>
            <pc:sldMk cId="3255311097" sldId="286"/>
            <ac:spMk id="19" creationId="{59A309A7-1751-4ABE-A3C1-EEC40366AD89}"/>
          </ac:spMkLst>
        </pc:spChg>
        <pc:spChg chg="add del">
          <ac:chgData name="Csaba Csécsy" userId="ea59dbeb266d1a9d" providerId="LiveId" clId="{C3384887-EDE7-4281-9A6C-CA9F5194E3AB}" dt="2018-11-20T14:36:21.952" v="38" actId="26606"/>
          <ac:spMkLst>
            <pc:docMk/>
            <pc:sldMk cId="3255311097" sldId="286"/>
            <ac:spMk id="20" creationId="{59A309A7-1751-4ABE-A3C1-EEC40366AD89}"/>
          </ac:spMkLst>
        </pc:spChg>
        <pc:spChg chg="add del">
          <ac:chgData name="Csaba Csécsy" userId="ea59dbeb266d1a9d" providerId="LiveId" clId="{C3384887-EDE7-4281-9A6C-CA9F5194E3AB}" dt="2018-11-20T14:36:21.952" v="38" actId="26606"/>
          <ac:spMkLst>
            <pc:docMk/>
            <pc:sldMk cId="3255311097" sldId="286"/>
            <ac:spMk id="21" creationId="{967D8EB6-EAE1-4F9C-B398-83321E287204}"/>
          </ac:spMkLst>
        </pc:spChg>
        <pc:spChg chg="add del">
          <ac:chgData name="Csaba Csécsy" userId="ea59dbeb266d1a9d" providerId="LiveId" clId="{C3384887-EDE7-4281-9A6C-CA9F5194E3AB}" dt="2018-11-20T14:36:16.137" v="24" actId="26606"/>
          <ac:spMkLst>
            <pc:docMk/>
            <pc:sldMk cId="3255311097" sldId="286"/>
            <ac:spMk id="22" creationId="{CF62D2A7-8207-488C-9F46-316BA81A16C8}"/>
          </ac:spMkLst>
        </pc:spChg>
        <pc:spChg chg="add del">
          <ac:chgData name="Csaba Csécsy" userId="ea59dbeb266d1a9d" providerId="LiveId" clId="{C3384887-EDE7-4281-9A6C-CA9F5194E3AB}" dt="2018-11-20T14:37:15.119" v="40" actId="26606"/>
          <ac:spMkLst>
            <pc:docMk/>
            <pc:sldMk cId="3255311097" sldId="286"/>
            <ac:spMk id="23" creationId="{4038CB10-1F5C-4D54-9DF7-12586DE5B007}"/>
          </ac:spMkLst>
        </pc:spChg>
        <pc:spChg chg="add del">
          <ac:chgData name="Csaba Csécsy" userId="ea59dbeb266d1a9d" providerId="LiveId" clId="{C3384887-EDE7-4281-9A6C-CA9F5194E3AB}" dt="2018-11-20T14:36:19.337" v="30" actId="26606"/>
          <ac:spMkLst>
            <pc:docMk/>
            <pc:sldMk cId="3255311097" sldId="286"/>
            <ac:spMk id="24" creationId="{967D8EB6-EAE1-4F9C-B398-83321E287204}"/>
          </ac:spMkLst>
        </pc:spChg>
        <pc:spChg chg="add del">
          <ac:chgData name="Csaba Csécsy" userId="ea59dbeb266d1a9d" providerId="LiveId" clId="{C3384887-EDE7-4281-9A6C-CA9F5194E3AB}" dt="2018-11-20T14:37:15.119" v="40" actId="26606"/>
          <ac:spMkLst>
            <pc:docMk/>
            <pc:sldMk cId="3255311097" sldId="286"/>
            <ac:spMk id="25" creationId="{73ED6512-6858-4552-B699-9A97FE9A4EA2}"/>
          </ac:spMkLst>
        </pc:spChg>
        <pc:spChg chg="add del">
          <ac:chgData name="Csaba Csécsy" userId="ea59dbeb266d1a9d" providerId="LiveId" clId="{C3384887-EDE7-4281-9A6C-CA9F5194E3AB}" dt="2018-11-20T14:37:34.250" v="53" actId="26606"/>
          <ac:spMkLst>
            <pc:docMk/>
            <pc:sldMk cId="3255311097" sldId="286"/>
            <ac:spMk id="28" creationId="{3CD9DF72-87A3-404E-A828-84CBF11A8303}"/>
          </ac:spMkLst>
        </pc:spChg>
        <pc:spChg chg="add del">
          <ac:chgData name="Csaba Csécsy" userId="ea59dbeb266d1a9d" providerId="LiveId" clId="{C3384887-EDE7-4281-9A6C-CA9F5194E3AB}" dt="2018-11-20T14:37:38.545" v="57" actId="26606"/>
          <ac:spMkLst>
            <pc:docMk/>
            <pc:sldMk cId="3255311097" sldId="286"/>
            <ac:spMk id="30" creationId="{CF62D2A7-8207-488C-9F46-316BA81A16C8}"/>
          </ac:spMkLst>
        </pc:spChg>
        <pc:spChg chg="add del">
          <ac:chgData name="Csaba Csécsy" userId="ea59dbeb266d1a9d" providerId="LiveId" clId="{C3384887-EDE7-4281-9A6C-CA9F5194E3AB}" dt="2018-11-20T14:37:42.961" v="61" actId="26606"/>
          <ac:spMkLst>
            <pc:docMk/>
            <pc:sldMk cId="3255311097" sldId="286"/>
            <ac:spMk id="32" creationId="{CF62D2A7-8207-488C-9F46-316BA81A16C8}"/>
          </ac:spMkLst>
        </pc:spChg>
        <pc:spChg chg="add del">
          <ac:chgData name="Csaba Csécsy" userId="ea59dbeb266d1a9d" providerId="LiveId" clId="{C3384887-EDE7-4281-9A6C-CA9F5194E3AB}" dt="2018-11-20T14:39:00.762" v="65" actId="26606"/>
          <ac:spMkLst>
            <pc:docMk/>
            <pc:sldMk cId="3255311097" sldId="286"/>
            <ac:spMk id="36" creationId="{CF62D2A7-8207-488C-9F46-316BA81A16C8}"/>
          </ac:spMkLst>
        </pc:spChg>
        <pc:spChg chg="add del">
          <ac:chgData name="Csaba Csécsy" userId="ea59dbeb266d1a9d" providerId="LiveId" clId="{C3384887-EDE7-4281-9A6C-CA9F5194E3AB}" dt="2018-11-20T14:39:52.883" v="93" actId="26606"/>
          <ac:spMkLst>
            <pc:docMk/>
            <pc:sldMk cId="3255311097" sldId="286"/>
            <ac:spMk id="40" creationId="{CF62D2A7-8207-488C-9F46-316BA81A16C8}"/>
          </ac:spMkLst>
        </pc:spChg>
        <pc:spChg chg="add">
          <ac:chgData name="Csaba Csécsy" userId="ea59dbeb266d1a9d" providerId="LiveId" clId="{C3384887-EDE7-4281-9A6C-CA9F5194E3AB}" dt="2018-11-20T14:39:52.883" v="93" actId="26606"/>
          <ac:spMkLst>
            <pc:docMk/>
            <pc:sldMk cId="3255311097" sldId="286"/>
            <ac:spMk id="45" creationId="{4F74D28C-3268-4E35-8EE1-D92CB4A85A7D}"/>
          </ac:spMkLst>
        </pc:spChg>
        <pc:picChg chg="add del mod ord">
          <ac:chgData name="Csaba Csécsy" userId="ea59dbeb266d1a9d" providerId="LiveId" clId="{C3384887-EDE7-4281-9A6C-CA9F5194E3AB}" dt="2018-11-20T14:35:48.276" v="17"/>
          <ac:picMkLst>
            <pc:docMk/>
            <pc:sldMk cId="3255311097" sldId="286"/>
            <ac:picMk id="5" creationId="{BC3DDAF5-10EB-44C5-978F-10F43F03E937}"/>
          </ac:picMkLst>
        </pc:picChg>
        <pc:picChg chg="add del">
          <ac:chgData name="Csaba Csécsy" userId="ea59dbeb266d1a9d" providerId="LiveId" clId="{C3384887-EDE7-4281-9A6C-CA9F5194E3AB}" dt="2018-11-20T14:35:14.276" v="10" actId="26606"/>
          <ac:picMkLst>
            <pc:docMk/>
            <pc:sldMk cId="3255311097" sldId="286"/>
            <ac:picMk id="7" creationId="{54DDEBDD-D8BD-41A6-8A0D-B00E3768B0F9}"/>
          </ac:picMkLst>
        </pc:picChg>
        <pc:picChg chg="add del mod">
          <ac:chgData name="Csaba Csécsy" userId="ea59dbeb266d1a9d" providerId="LiveId" clId="{C3384887-EDE7-4281-9A6C-CA9F5194E3AB}" dt="2018-11-20T14:35:47.126" v="15"/>
          <ac:picMkLst>
            <pc:docMk/>
            <pc:sldMk cId="3255311097" sldId="286"/>
            <ac:picMk id="8" creationId="{79F3DB69-8E7E-4790-94CB-D32FAD674F96}"/>
          </ac:picMkLst>
        </pc:picChg>
        <pc:picChg chg="add del">
          <ac:chgData name="Csaba Csécsy" userId="ea59dbeb266d1a9d" providerId="LiveId" clId="{C3384887-EDE7-4281-9A6C-CA9F5194E3AB}" dt="2018-11-20T14:35:46.553" v="14" actId="26606"/>
          <ac:picMkLst>
            <pc:docMk/>
            <pc:sldMk cId="3255311097" sldId="286"/>
            <ac:picMk id="14" creationId="{22901FED-4FC9-4ED5-8123-C98BCD1616BA}"/>
          </ac:picMkLst>
        </pc:picChg>
        <pc:picChg chg="add del mod">
          <ac:chgData name="Csaba Csécsy" userId="ea59dbeb266d1a9d" providerId="LiveId" clId="{C3384887-EDE7-4281-9A6C-CA9F5194E3AB}" dt="2018-11-20T14:37:20.040" v="44" actId="478"/>
          <ac:picMkLst>
            <pc:docMk/>
            <pc:sldMk cId="3255311097" sldId="286"/>
            <ac:picMk id="17" creationId="{77D74761-EB39-462A-B2FD-B85769388C86}"/>
          </ac:picMkLst>
        </pc:picChg>
        <pc:picChg chg="add mod ord">
          <ac:chgData name="Csaba Csécsy" userId="ea59dbeb266d1a9d" providerId="LiveId" clId="{C3384887-EDE7-4281-9A6C-CA9F5194E3AB}" dt="2018-11-20T14:39:52.883" v="93" actId="26606"/>
          <ac:picMkLst>
            <pc:docMk/>
            <pc:sldMk cId="3255311097" sldId="286"/>
            <ac:picMk id="26" creationId="{000A7560-A6BF-461A-9011-585EFEAB0867}"/>
          </ac:picMkLst>
        </pc:picChg>
        <pc:picChg chg="add del">
          <ac:chgData name="Csaba Csécsy" userId="ea59dbeb266d1a9d" providerId="LiveId" clId="{C3384887-EDE7-4281-9A6C-CA9F5194E3AB}" dt="2018-11-20T14:37:31.459" v="49" actId="26606"/>
          <ac:picMkLst>
            <pc:docMk/>
            <pc:sldMk cId="3255311097" sldId="286"/>
            <ac:picMk id="33" creationId="{54DDEBDD-D8BD-41A6-8A0D-B00E3768B0F9}"/>
          </ac:picMkLst>
        </pc:picChg>
        <pc:cxnChg chg="add del">
          <ac:chgData name="Csaba Csécsy" userId="ea59dbeb266d1a9d" providerId="LiveId" clId="{C3384887-EDE7-4281-9A6C-CA9F5194E3AB}" dt="2018-11-20T14:35:47.572" v="16" actId="26606"/>
          <ac:cxnSpMkLst>
            <pc:docMk/>
            <pc:sldMk cId="3255311097" sldId="286"/>
            <ac:cxnSpMk id="9" creationId="{E4A809D5-3600-46D4-A466-67F2349A54FB}"/>
          </ac:cxnSpMkLst>
        </pc:cxnChg>
        <pc:cxnChg chg="add del">
          <ac:chgData name="Csaba Csécsy" userId="ea59dbeb266d1a9d" providerId="LiveId" clId="{C3384887-EDE7-4281-9A6C-CA9F5194E3AB}" dt="2018-11-20T14:35:05.592" v="2" actId="26606"/>
          <ac:cxnSpMkLst>
            <pc:docMk/>
            <pc:sldMk cId="3255311097" sldId="286"/>
            <ac:cxnSpMk id="10" creationId="{E4A809D5-3600-46D4-A466-67F2349A54FB}"/>
          </ac:cxnSpMkLst>
        </pc:cxnChg>
        <pc:cxnChg chg="add del">
          <ac:chgData name="Csaba Csécsy" userId="ea59dbeb266d1a9d" providerId="LiveId" clId="{C3384887-EDE7-4281-9A6C-CA9F5194E3AB}" dt="2018-11-20T14:35:08.507" v="6" actId="26606"/>
          <ac:cxnSpMkLst>
            <pc:docMk/>
            <pc:sldMk cId="3255311097" sldId="286"/>
            <ac:cxnSpMk id="16" creationId="{20E3A342-4D61-4E3F-AF90-1AB42AEB96CC}"/>
          </ac:cxnSpMkLst>
        </pc:cxnChg>
        <pc:cxnChg chg="add del">
          <ac:chgData name="Csaba Csécsy" userId="ea59dbeb266d1a9d" providerId="LiveId" clId="{C3384887-EDE7-4281-9A6C-CA9F5194E3AB}" dt="2018-11-20T14:37:34.250" v="53" actId="26606"/>
          <ac:cxnSpMkLst>
            <pc:docMk/>
            <pc:sldMk cId="3255311097" sldId="286"/>
            <ac:cxnSpMk id="29" creationId="{20E3A342-4D61-4E3F-AF90-1AB42AEB96CC}"/>
          </ac:cxnSpMkLst>
        </pc:cxnChg>
        <pc:cxnChg chg="add del">
          <ac:chgData name="Csaba Csécsy" userId="ea59dbeb266d1a9d" providerId="LiveId" clId="{C3384887-EDE7-4281-9A6C-CA9F5194E3AB}" dt="2018-11-20T14:37:29.716" v="47" actId="26606"/>
          <ac:cxnSpMkLst>
            <pc:docMk/>
            <pc:sldMk cId="3255311097" sldId="286"/>
            <ac:cxnSpMk id="31" creationId="{E4A809D5-3600-46D4-A466-67F2349A54FB}"/>
          </ac:cxnSpMkLst>
        </pc:cxnChg>
        <pc:cxnChg chg="add del">
          <ac:chgData name="Csaba Csécsy" userId="ea59dbeb266d1a9d" providerId="LiveId" clId="{C3384887-EDE7-4281-9A6C-CA9F5194E3AB}" dt="2018-11-20T14:37:59.220" v="63" actId="26606"/>
          <ac:cxnSpMkLst>
            <pc:docMk/>
            <pc:sldMk cId="3255311097" sldId="286"/>
            <ac:cxnSpMk id="34" creationId="{E4A809D5-3600-46D4-A466-67F2349A54FB}"/>
          </ac:cxnSpMkLst>
        </pc:cxnChg>
        <pc:cxnChg chg="add del">
          <ac:chgData name="Csaba Csécsy" userId="ea59dbeb266d1a9d" providerId="LiveId" clId="{C3384887-EDE7-4281-9A6C-CA9F5194E3AB}" dt="2018-11-20T14:39:03.409" v="67" actId="26606"/>
          <ac:cxnSpMkLst>
            <pc:docMk/>
            <pc:sldMk cId="3255311097" sldId="286"/>
            <ac:cxnSpMk id="38" creationId="{E4A809D5-3600-46D4-A466-67F2349A54FB}"/>
          </ac:cxnSpMkLst>
        </pc:cxnChg>
      </pc:sldChg>
      <pc:sldChg chg="del">
        <pc:chgData name="Csaba Csécsy" userId="ea59dbeb266d1a9d" providerId="LiveId" clId="{C3384887-EDE7-4281-9A6C-CA9F5194E3AB}" dt="2018-11-20T14:40:05.405" v="94" actId="2696"/>
        <pc:sldMkLst>
          <pc:docMk/>
          <pc:sldMk cId="4261804524" sldId="287"/>
        </pc:sldMkLst>
      </pc:sldChg>
      <pc:sldChg chg="addSp delSp modSp mod setBg setClrOvrMap">
        <pc:chgData name="Csaba Csécsy" userId="ea59dbeb266d1a9d" providerId="LiveId" clId="{C3384887-EDE7-4281-9A6C-CA9F5194E3AB}" dt="2018-11-20T22:44:32.912" v="607" actId="27636"/>
        <pc:sldMkLst>
          <pc:docMk/>
          <pc:sldMk cId="69671988" sldId="288"/>
        </pc:sldMkLst>
        <pc:spChg chg="mod">
          <ac:chgData name="Csaba Csécsy" userId="ea59dbeb266d1a9d" providerId="LiveId" clId="{C3384887-EDE7-4281-9A6C-CA9F5194E3AB}" dt="2018-11-20T14:55:45.796" v="206" actId="2711"/>
          <ac:spMkLst>
            <pc:docMk/>
            <pc:sldMk cId="69671988" sldId="288"/>
            <ac:spMk id="2" creationId="{EBE7A09E-34FB-43EE-A1F5-84E4B7FCED3C}"/>
          </ac:spMkLst>
        </pc:spChg>
        <pc:spChg chg="mod">
          <ac:chgData name="Csaba Csécsy" userId="ea59dbeb266d1a9d" providerId="LiveId" clId="{C3384887-EDE7-4281-9A6C-CA9F5194E3AB}" dt="2018-11-20T22:44:32.912" v="607" actId="27636"/>
          <ac:spMkLst>
            <pc:docMk/>
            <pc:sldMk cId="69671988" sldId="288"/>
            <ac:spMk id="3" creationId="{EE81B559-E842-4117-AF9A-6F844E4A206E}"/>
          </ac:spMkLst>
        </pc:spChg>
        <pc:spChg chg="add del">
          <ac:chgData name="Csaba Csécsy" userId="ea59dbeb266d1a9d" providerId="LiveId" clId="{C3384887-EDE7-4281-9A6C-CA9F5194E3AB}" dt="2018-11-20T14:55:01.280" v="195" actId="478"/>
          <ac:spMkLst>
            <pc:docMk/>
            <pc:sldMk cId="69671988" sldId="288"/>
            <ac:spMk id="4" creationId="{DD239041-6968-47FB-8871-0CECEB4EB13A}"/>
          </ac:spMkLst>
        </pc:spChg>
        <pc:spChg chg="add del">
          <ac:chgData name="Csaba Csécsy" userId="ea59dbeb266d1a9d" providerId="LiveId" clId="{C3384887-EDE7-4281-9A6C-CA9F5194E3AB}" dt="2018-11-20T14:55:33.650" v="198" actId="26606"/>
          <ac:spMkLst>
            <pc:docMk/>
            <pc:sldMk cId="69671988" sldId="288"/>
            <ac:spMk id="11" creationId="{4F74D28C-3268-4E35-8EE1-D92CB4A85A7D}"/>
          </ac:spMkLst>
        </pc:spChg>
        <pc:spChg chg="add del">
          <ac:chgData name="Csaba Csécsy" userId="ea59dbeb266d1a9d" providerId="LiveId" clId="{C3384887-EDE7-4281-9A6C-CA9F5194E3AB}" dt="2018-11-20T14:55:34.849" v="200" actId="26606"/>
          <ac:spMkLst>
            <pc:docMk/>
            <pc:sldMk cId="69671988" sldId="288"/>
            <ac:spMk id="13" creationId="{CF62D2A7-8207-488C-9F46-316BA81A16C8}"/>
          </ac:spMkLst>
        </pc:spChg>
        <pc:spChg chg="add del">
          <ac:chgData name="Csaba Csécsy" userId="ea59dbeb266d1a9d" providerId="LiveId" clId="{C3384887-EDE7-4281-9A6C-CA9F5194E3AB}" dt="2018-11-20T14:55:35.737" v="202" actId="26606"/>
          <ac:spMkLst>
            <pc:docMk/>
            <pc:sldMk cId="69671988" sldId="288"/>
            <ac:spMk id="15" creationId="{4F74D28C-3268-4E35-8EE1-D92CB4A85A7D}"/>
          </ac:spMkLst>
        </pc:spChg>
        <pc:spChg chg="add del">
          <ac:chgData name="Csaba Csécsy" userId="ea59dbeb266d1a9d" providerId="LiveId" clId="{C3384887-EDE7-4281-9A6C-CA9F5194E3AB}" dt="2018-11-20T14:55:39.674" v="204" actId="26606"/>
          <ac:spMkLst>
            <pc:docMk/>
            <pc:sldMk cId="69671988" sldId="288"/>
            <ac:spMk id="17" creationId="{CF62D2A7-8207-488C-9F46-316BA81A16C8}"/>
          </ac:spMkLst>
        </pc:spChg>
        <pc:spChg chg="add">
          <ac:chgData name="Csaba Csécsy" userId="ea59dbeb266d1a9d" providerId="LiveId" clId="{C3384887-EDE7-4281-9A6C-CA9F5194E3AB}" dt="2018-11-20T14:55:39.688" v="205" actId="26606"/>
          <ac:spMkLst>
            <pc:docMk/>
            <pc:sldMk cId="69671988" sldId="288"/>
            <ac:spMk id="19" creationId="{4F74D28C-3268-4E35-8EE1-D92CB4A85A7D}"/>
          </ac:spMkLst>
        </pc:spChg>
        <pc:picChg chg="add mod">
          <ac:chgData name="Csaba Csécsy" userId="ea59dbeb266d1a9d" providerId="LiveId" clId="{C3384887-EDE7-4281-9A6C-CA9F5194E3AB}" dt="2018-11-20T14:55:39.688" v="205" actId="26606"/>
          <ac:picMkLst>
            <pc:docMk/>
            <pc:sldMk cId="69671988" sldId="288"/>
            <ac:picMk id="6" creationId="{6267D3EF-D47D-463D-BBD0-C72DD879C1A1}"/>
          </ac:picMkLst>
        </pc:picChg>
      </pc:sldChg>
      <pc:sldChg chg="addSp delSp modSp mod setBg setClrOvrMap">
        <pc:chgData name="Csaba Csécsy" userId="ea59dbeb266d1a9d" providerId="LiveId" clId="{C3384887-EDE7-4281-9A6C-CA9F5194E3AB}" dt="2018-11-20T22:44:22.358" v="603" actId="255"/>
        <pc:sldMkLst>
          <pc:docMk/>
          <pc:sldMk cId="2092110807" sldId="289"/>
        </pc:sldMkLst>
        <pc:spChg chg="mod">
          <ac:chgData name="Csaba Csécsy" userId="ea59dbeb266d1a9d" providerId="LiveId" clId="{C3384887-EDE7-4281-9A6C-CA9F5194E3AB}" dt="2018-11-20T14:44:53.186" v="108" actId="2711"/>
          <ac:spMkLst>
            <pc:docMk/>
            <pc:sldMk cId="2092110807" sldId="289"/>
            <ac:spMk id="2" creationId="{BA019482-BC4A-4CD3-8049-521B680FF8C8}"/>
          </ac:spMkLst>
        </pc:spChg>
        <pc:spChg chg="mod">
          <ac:chgData name="Csaba Csécsy" userId="ea59dbeb266d1a9d" providerId="LiveId" clId="{C3384887-EDE7-4281-9A6C-CA9F5194E3AB}" dt="2018-11-20T22:44:22.358" v="603" actId="255"/>
          <ac:spMkLst>
            <pc:docMk/>
            <pc:sldMk cId="2092110807" sldId="289"/>
            <ac:spMk id="3" creationId="{1A9FFD4D-810D-44C8-8949-5F216762F9B7}"/>
          </ac:spMkLst>
        </pc:spChg>
        <pc:spChg chg="add del">
          <ac:chgData name="Csaba Csécsy" userId="ea59dbeb266d1a9d" providerId="LiveId" clId="{C3384887-EDE7-4281-9A6C-CA9F5194E3AB}" dt="2018-11-20T14:39:29.525" v="75" actId="26606"/>
          <ac:spMkLst>
            <pc:docMk/>
            <pc:sldMk cId="2092110807" sldId="289"/>
            <ac:spMk id="10" creationId="{4F74D28C-3268-4E35-8EE1-D92CB4A85A7D}"/>
          </ac:spMkLst>
        </pc:spChg>
        <pc:spChg chg="add del">
          <ac:chgData name="Csaba Csécsy" userId="ea59dbeb266d1a9d" providerId="LiveId" clId="{C3384887-EDE7-4281-9A6C-CA9F5194E3AB}" dt="2018-11-20T14:39:30.403" v="77" actId="26606"/>
          <ac:spMkLst>
            <pc:docMk/>
            <pc:sldMk cId="2092110807" sldId="289"/>
            <ac:spMk id="12" creationId="{CF62D2A7-8207-488C-9F46-316BA81A16C8}"/>
          </ac:spMkLst>
        </pc:spChg>
        <pc:spChg chg="add del">
          <ac:chgData name="Csaba Csécsy" userId="ea59dbeb266d1a9d" providerId="LiveId" clId="{C3384887-EDE7-4281-9A6C-CA9F5194E3AB}" dt="2018-11-20T14:39:32.563" v="79" actId="26606"/>
          <ac:spMkLst>
            <pc:docMk/>
            <pc:sldMk cId="2092110807" sldId="289"/>
            <ac:spMk id="14" creationId="{4F74D28C-3268-4E35-8EE1-D92CB4A85A7D}"/>
          </ac:spMkLst>
        </pc:spChg>
        <pc:spChg chg="add del">
          <ac:chgData name="Csaba Csécsy" userId="ea59dbeb266d1a9d" providerId="LiveId" clId="{C3384887-EDE7-4281-9A6C-CA9F5194E3AB}" dt="2018-11-20T14:39:33.722" v="81" actId="26606"/>
          <ac:spMkLst>
            <pc:docMk/>
            <pc:sldMk cId="2092110807" sldId="289"/>
            <ac:spMk id="16" creationId="{CF62D2A7-8207-488C-9F46-316BA81A16C8}"/>
          </ac:spMkLst>
        </pc:spChg>
        <pc:spChg chg="add del">
          <ac:chgData name="Csaba Csécsy" userId="ea59dbeb266d1a9d" providerId="LiveId" clId="{C3384887-EDE7-4281-9A6C-CA9F5194E3AB}" dt="2018-11-20T14:39:35.098" v="83" actId="26606"/>
          <ac:spMkLst>
            <pc:docMk/>
            <pc:sldMk cId="2092110807" sldId="289"/>
            <ac:spMk id="18" creationId="{4F74D28C-3268-4E35-8EE1-D92CB4A85A7D}"/>
          </ac:spMkLst>
        </pc:spChg>
        <pc:spChg chg="add del">
          <ac:chgData name="Csaba Csécsy" userId="ea59dbeb266d1a9d" providerId="LiveId" clId="{C3384887-EDE7-4281-9A6C-CA9F5194E3AB}" dt="2018-11-20T14:39:36.250" v="85" actId="26606"/>
          <ac:spMkLst>
            <pc:docMk/>
            <pc:sldMk cId="2092110807" sldId="289"/>
            <ac:spMk id="20" creationId="{CF62D2A7-8207-488C-9F46-316BA81A16C8}"/>
          </ac:spMkLst>
        </pc:spChg>
        <pc:spChg chg="add del">
          <ac:chgData name="Csaba Csécsy" userId="ea59dbeb266d1a9d" providerId="LiveId" clId="{C3384887-EDE7-4281-9A6C-CA9F5194E3AB}" dt="2018-11-20T14:39:37.507" v="87" actId="26606"/>
          <ac:spMkLst>
            <pc:docMk/>
            <pc:sldMk cId="2092110807" sldId="289"/>
            <ac:spMk id="22" creationId="{4F74D28C-3268-4E35-8EE1-D92CB4A85A7D}"/>
          </ac:spMkLst>
        </pc:spChg>
        <pc:spChg chg="add del">
          <ac:chgData name="Csaba Csécsy" userId="ea59dbeb266d1a9d" providerId="LiveId" clId="{C3384887-EDE7-4281-9A6C-CA9F5194E3AB}" dt="2018-11-20T14:39:39.285" v="89" actId="26606"/>
          <ac:spMkLst>
            <pc:docMk/>
            <pc:sldMk cId="2092110807" sldId="289"/>
            <ac:spMk id="24" creationId="{CF62D2A7-8207-488C-9F46-316BA81A16C8}"/>
          </ac:spMkLst>
        </pc:spChg>
        <pc:spChg chg="add">
          <ac:chgData name="Csaba Csécsy" userId="ea59dbeb266d1a9d" providerId="LiveId" clId="{C3384887-EDE7-4281-9A6C-CA9F5194E3AB}" dt="2018-11-20T14:39:39.298" v="90" actId="26606"/>
          <ac:spMkLst>
            <pc:docMk/>
            <pc:sldMk cId="2092110807" sldId="289"/>
            <ac:spMk id="26" creationId="{4F74D28C-3268-4E35-8EE1-D92CB4A85A7D}"/>
          </ac:spMkLst>
        </pc:spChg>
        <pc:picChg chg="add mod">
          <ac:chgData name="Csaba Csécsy" userId="ea59dbeb266d1a9d" providerId="LiveId" clId="{C3384887-EDE7-4281-9A6C-CA9F5194E3AB}" dt="2018-11-20T14:39:39.298" v="90" actId="26606"/>
          <ac:picMkLst>
            <pc:docMk/>
            <pc:sldMk cId="2092110807" sldId="289"/>
            <ac:picMk id="5" creationId="{BF837C92-E137-4DA9-8404-697F38F16CE7}"/>
          </ac:picMkLst>
        </pc:picChg>
      </pc:sldChg>
      <pc:sldChg chg="addSp delSp modSp mod setBg setClrOvrMap">
        <pc:chgData name="Csaba Csécsy" userId="ea59dbeb266d1a9d" providerId="LiveId" clId="{C3384887-EDE7-4281-9A6C-CA9F5194E3AB}" dt="2018-11-20T22:44:09.598" v="601" actId="1076"/>
        <pc:sldMkLst>
          <pc:docMk/>
          <pc:sldMk cId="3211653304" sldId="290"/>
        </pc:sldMkLst>
        <pc:spChg chg="mod">
          <ac:chgData name="Csaba Csécsy" userId="ea59dbeb266d1a9d" providerId="LiveId" clId="{C3384887-EDE7-4281-9A6C-CA9F5194E3AB}" dt="2018-11-20T22:43:47.071" v="594" actId="1076"/>
          <ac:spMkLst>
            <pc:docMk/>
            <pc:sldMk cId="3211653304" sldId="290"/>
            <ac:spMk id="2" creationId="{4C1C8B63-53E9-43D3-8AAC-A96F104EB08C}"/>
          </ac:spMkLst>
        </pc:spChg>
        <pc:spChg chg="mod">
          <ac:chgData name="Csaba Csécsy" userId="ea59dbeb266d1a9d" providerId="LiveId" clId="{C3384887-EDE7-4281-9A6C-CA9F5194E3AB}" dt="2018-11-20T22:44:09.598" v="601" actId="1076"/>
          <ac:spMkLst>
            <pc:docMk/>
            <pc:sldMk cId="3211653304" sldId="290"/>
            <ac:spMk id="3" creationId="{266B65FD-E5CD-456E-8EC9-BCA3CDC0812E}"/>
          </ac:spMkLst>
        </pc:spChg>
        <pc:spChg chg="add del">
          <ac:chgData name="Csaba Csécsy" userId="ea59dbeb266d1a9d" providerId="LiveId" clId="{C3384887-EDE7-4281-9A6C-CA9F5194E3AB}" dt="2018-11-20T14:39:46.337" v="91" actId="26606"/>
          <ac:spMkLst>
            <pc:docMk/>
            <pc:sldMk cId="3211653304" sldId="290"/>
            <ac:spMk id="10" creationId="{CF62D2A7-8207-488C-9F46-316BA81A16C8}"/>
          </ac:spMkLst>
        </pc:spChg>
        <pc:spChg chg="add">
          <ac:chgData name="Csaba Csécsy" userId="ea59dbeb266d1a9d" providerId="LiveId" clId="{C3384887-EDE7-4281-9A6C-CA9F5194E3AB}" dt="2018-11-20T14:39:46.337" v="91" actId="26606"/>
          <ac:spMkLst>
            <pc:docMk/>
            <pc:sldMk cId="3211653304" sldId="290"/>
            <ac:spMk id="15" creationId="{4F74D28C-3268-4E35-8EE1-D92CB4A85A7D}"/>
          </ac:spMkLst>
        </pc:spChg>
        <pc:picChg chg="add mod">
          <ac:chgData name="Csaba Csécsy" userId="ea59dbeb266d1a9d" providerId="LiveId" clId="{C3384887-EDE7-4281-9A6C-CA9F5194E3AB}" dt="2018-11-20T14:39:46.337" v="91" actId="26606"/>
          <ac:picMkLst>
            <pc:docMk/>
            <pc:sldMk cId="3211653304" sldId="290"/>
            <ac:picMk id="5" creationId="{E210EE18-60D0-45E5-B74C-BA2F0A569888}"/>
          </ac:picMkLst>
        </pc:picChg>
      </pc:sldChg>
      <pc:sldChg chg="addSp delSp modSp mod setBg setClrOvrMap">
        <pc:chgData name="Csaba Csécsy" userId="ea59dbeb266d1a9d" providerId="LiveId" clId="{C3384887-EDE7-4281-9A6C-CA9F5194E3AB}" dt="2018-11-20T22:43:39.670" v="593" actId="1076"/>
        <pc:sldMkLst>
          <pc:docMk/>
          <pc:sldMk cId="1649540827" sldId="291"/>
        </pc:sldMkLst>
        <pc:spChg chg="mod">
          <ac:chgData name="Csaba Csécsy" userId="ea59dbeb266d1a9d" providerId="LiveId" clId="{C3384887-EDE7-4281-9A6C-CA9F5194E3AB}" dt="2018-11-20T22:43:31.127" v="591" actId="1076"/>
          <ac:spMkLst>
            <pc:docMk/>
            <pc:sldMk cId="1649540827" sldId="291"/>
            <ac:spMk id="2" creationId="{86466A96-53A8-412B-9B92-2A0891358490}"/>
          </ac:spMkLst>
        </pc:spChg>
        <pc:spChg chg="mod">
          <ac:chgData name="Csaba Csécsy" userId="ea59dbeb266d1a9d" providerId="LiveId" clId="{C3384887-EDE7-4281-9A6C-CA9F5194E3AB}" dt="2018-11-20T22:43:39.670" v="593" actId="1076"/>
          <ac:spMkLst>
            <pc:docMk/>
            <pc:sldMk cId="1649540827" sldId="291"/>
            <ac:spMk id="3" creationId="{B5041AD7-3272-4F9E-B711-E46F8A3A6DE9}"/>
          </ac:spMkLst>
        </pc:spChg>
        <pc:spChg chg="add del">
          <ac:chgData name="Csaba Csécsy" userId="ea59dbeb266d1a9d" providerId="LiveId" clId="{C3384887-EDE7-4281-9A6C-CA9F5194E3AB}" dt="2018-11-20T14:39:49.298" v="92" actId="26606"/>
          <ac:spMkLst>
            <pc:docMk/>
            <pc:sldMk cId="1649540827" sldId="291"/>
            <ac:spMk id="10" creationId="{CF62D2A7-8207-488C-9F46-316BA81A16C8}"/>
          </ac:spMkLst>
        </pc:spChg>
        <pc:spChg chg="add">
          <ac:chgData name="Csaba Csécsy" userId="ea59dbeb266d1a9d" providerId="LiveId" clId="{C3384887-EDE7-4281-9A6C-CA9F5194E3AB}" dt="2018-11-20T14:39:49.298" v="92" actId="26606"/>
          <ac:spMkLst>
            <pc:docMk/>
            <pc:sldMk cId="1649540827" sldId="291"/>
            <ac:spMk id="15" creationId="{4F74D28C-3268-4E35-8EE1-D92CB4A85A7D}"/>
          </ac:spMkLst>
        </pc:spChg>
        <pc:picChg chg="add mod">
          <ac:chgData name="Csaba Csécsy" userId="ea59dbeb266d1a9d" providerId="LiveId" clId="{C3384887-EDE7-4281-9A6C-CA9F5194E3AB}" dt="2018-11-20T14:39:49.298" v="92" actId="26606"/>
          <ac:picMkLst>
            <pc:docMk/>
            <pc:sldMk cId="1649540827" sldId="291"/>
            <ac:picMk id="5" creationId="{C203BBE6-9969-49B5-8C16-111C1BB86870}"/>
          </ac:picMkLst>
        </pc:picChg>
      </pc:sldChg>
      <pc:sldChg chg="modSp">
        <pc:chgData name="Csaba Csécsy" userId="ea59dbeb266d1a9d" providerId="LiveId" clId="{C3384887-EDE7-4281-9A6C-CA9F5194E3AB}" dt="2018-11-20T22:44:41.643" v="608" actId="255"/>
        <pc:sldMkLst>
          <pc:docMk/>
          <pc:sldMk cId="1688390103" sldId="292"/>
        </pc:sldMkLst>
        <pc:spChg chg="mod">
          <ac:chgData name="Csaba Csécsy" userId="ea59dbeb266d1a9d" providerId="LiveId" clId="{C3384887-EDE7-4281-9A6C-CA9F5194E3AB}" dt="2018-11-20T22:44:41.643" v="608" actId="255"/>
          <ac:spMkLst>
            <pc:docMk/>
            <pc:sldMk cId="1688390103" sldId="292"/>
            <ac:spMk id="3" creationId="{27AF8DFA-D666-4101-8FDD-0F1A50F37807}"/>
          </ac:spMkLst>
        </pc:spChg>
      </pc:sldChg>
      <pc:sldChg chg="modSp">
        <pc:chgData name="Csaba Csécsy" userId="ea59dbeb266d1a9d" providerId="LiveId" clId="{C3384887-EDE7-4281-9A6C-CA9F5194E3AB}" dt="2018-11-20T22:44:56.384" v="612" actId="255"/>
        <pc:sldMkLst>
          <pc:docMk/>
          <pc:sldMk cId="1624445163" sldId="295"/>
        </pc:sldMkLst>
        <pc:spChg chg="mod">
          <ac:chgData name="Csaba Csécsy" userId="ea59dbeb266d1a9d" providerId="LiveId" clId="{C3384887-EDE7-4281-9A6C-CA9F5194E3AB}" dt="2018-11-20T22:44:56.384" v="612" actId="255"/>
          <ac:spMkLst>
            <pc:docMk/>
            <pc:sldMk cId="1624445163" sldId="295"/>
            <ac:spMk id="3" creationId="{27AF8DFA-D666-4101-8FDD-0F1A50F37807}"/>
          </ac:spMkLst>
        </pc:spChg>
      </pc:sldChg>
      <pc:sldChg chg="modSp">
        <pc:chgData name="Csaba Csécsy" userId="ea59dbeb266d1a9d" providerId="LiveId" clId="{C3384887-EDE7-4281-9A6C-CA9F5194E3AB}" dt="2018-11-20T22:44:47.082" v="610" actId="27636"/>
        <pc:sldMkLst>
          <pc:docMk/>
          <pc:sldMk cId="45946134" sldId="298"/>
        </pc:sldMkLst>
        <pc:spChg chg="mod">
          <ac:chgData name="Csaba Csécsy" userId="ea59dbeb266d1a9d" providerId="LiveId" clId="{C3384887-EDE7-4281-9A6C-CA9F5194E3AB}" dt="2018-11-20T22:44:47.082" v="610" actId="27636"/>
          <ac:spMkLst>
            <pc:docMk/>
            <pc:sldMk cId="45946134" sldId="298"/>
            <ac:spMk id="3" creationId="{27AF8DFA-D666-4101-8FDD-0F1A50F37807}"/>
          </ac:spMkLst>
        </pc:spChg>
      </pc:sldChg>
    </pc:docChg>
  </pc:docChgLst>
  <pc:docChgLst>
    <pc:chgData name="Flóra Abonyi" userId="d924fcfebe3f92a6" providerId="Windows Live" clId="Web-{2B4F7DE7-86DA-475F-B407-00027C404B15}"/>
    <pc:docChg chg="modSld">
      <pc:chgData name="Flóra Abonyi" userId="d924fcfebe3f92a6" providerId="Windows Live" clId="Web-{2B4F7DE7-86DA-475F-B407-00027C404B15}" dt="2018-11-20T16:22:37.689" v="27" actId="20577"/>
      <pc:docMkLst>
        <pc:docMk/>
      </pc:docMkLst>
      <pc:sldChg chg="modSp">
        <pc:chgData name="Flóra Abonyi" userId="d924fcfebe3f92a6" providerId="Windows Live" clId="Web-{2B4F7DE7-86DA-475F-B407-00027C404B15}" dt="2018-11-20T16:20:36.935" v="2" actId="20577"/>
        <pc:sldMkLst>
          <pc:docMk/>
          <pc:sldMk cId="1806138471" sldId="270"/>
        </pc:sldMkLst>
        <pc:spChg chg="mod">
          <ac:chgData name="Flóra Abonyi" userId="d924fcfebe3f92a6" providerId="Windows Live" clId="Web-{2B4F7DE7-86DA-475F-B407-00027C404B15}" dt="2018-11-20T16:20:36.935" v="2" actId="20577"/>
          <ac:spMkLst>
            <pc:docMk/>
            <pc:sldMk cId="1806138471" sldId="270"/>
            <ac:spMk id="3" creationId="{00000000-0000-0000-0000-000000000000}"/>
          </ac:spMkLst>
        </pc:spChg>
      </pc:sldChg>
      <pc:sldChg chg="modSp">
        <pc:chgData name="Flóra Abonyi" userId="d924fcfebe3f92a6" providerId="Windows Live" clId="Web-{2B4F7DE7-86DA-475F-B407-00027C404B15}" dt="2018-11-20T16:22:37.689" v="26" actId="20577"/>
        <pc:sldMkLst>
          <pc:docMk/>
          <pc:sldMk cId="4135667274" sldId="271"/>
        </pc:sldMkLst>
        <pc:spChg chg="mod">
          <ac:chgData name="Flóra Abonyi" userId="d924fcfebe3f92a6" providerId="Windows Live" clId="Web-{2B4F7DE7-86DA-475F-B407-00027C404B15}" dt="2018-11-20T16:22:37.689" v="26" actId="20577"/>
          <ac:spMkLst>
            <pc:docMk/>
            <pc:sldMk cId="4135667274" sldId="271"/>
            <ac:spMk id="3" creationId="{00000000-0000-0000-0000-000000000000}"/>
          </ac:spMkLst>
        </pc:spChg>
      </pc:sldChg>
      <pc:sldChg chg="modSp">
        <pc:chgData name="Flóra Abonyi" userId="d924fcfebe3f92a6" providerId="Windows Live" clId="Web-{2B4F7DE7-86DA-475F-B407-00027C404B15}" dt="2018-11-20T16:20:52.545" v="6" actId="20577"/>
        <pc:sldMkLst>
          <pc:docMk/>
          <pc:sldMk cId="2833722096" sldId="273"/>
        </pc:sldMkLst>
        <pc:spChg chg="mod">
          <ac:chgData name="Flóra Abonyi" userId="d924fcfebe3f92a6" providerId="Windows Live" clId="Web-{2B4F7DE7-86DA-475F-B407-00027C404B15}" dt="2018-11-20T16:20:52.545" v="6" actId="20577"/>
          <ac:spMkLst>
            <pc:docMk/>
            <pc:sldMk cId="2833722096" sldId="273"/>
            <ac:spMk id="3" creationId="{00000000-0000-0000-0000-000000000000}"/>
          </ac:spMkLst>
        </pc:spChg>
      </pc:sldChg>
      <pc:sldChg chg="modSp">
        <pc:chgData name="Flóra Abonyi" userId="d924fcfebe3f92a6" providerId="Windows Live" clId="Web-{2B4F7DE7-86DA-475F-B407-00027C404B15}" dt="2018-11-20T16:22:09.876" v="23" actId="1076"/>
        <pc:sldMkLst>
          <pc:docMk/>
          <pc:sldMk cId="945923633" sldId="274"/>
        </pc:sldMkLst>
        <pc:spChg chg="mod">
          <ac:chgData name="Flóra Abonyi" userId="d924fcfebe3f92a6" providerId="Windows Live" clId="Web-{2B4F7DE7-86DA-475F-B407-00027C404B15}" dt="2018-11-20T16:22:09.876" v="23" actId="1076"/>
          <ac:spMkLst>
            <pc:docMk/>
            <pc:sldMk cId="945923633" sldId="274"/>
            <ac:spMk id="3" creationId="{00000000-0000-0000-0000-000000000000}"/>
          </ac:spMkLst>
        </pc:spChg>
      </pc:sldChg>
    </pc:docChg>
  </pc:docChgLst>
  <pc:docChgLst>
    <pc:chgData name="Csaba Csécsy" userId="ea59dbeb266d1a9d" providerId="Windows Live" clId="Web-{129CE4FC-71F6-44A2-A500-3FCBEFC3A727}"/>
    <pc:docChg chg="addSld delSld modSld sldOrd">
      <pc:chgData name="Csaba Csécsy" userId="ea59dbeb266d1a9d" providerId="Windows Live" clId="Web-{129CE4FC-71F6-44A2-A500-3FCBEFC3A727}" dt="2018-11-20T14:47:59.930" v="343"/>
      <pc:docMkLst>
        <pc:docMk/>
      </pc:docMkLst>
      <pc:sldChg chg="modSp">
        <pc:chgData name="Csaba Csécsy" userId="ea59dbeb266d1a9d" providerId="Windows Live" clId="Web-{129CE4FC-71F6-44A2-A500-3FCBEFC3A727}" dt="2018-11-20T14:42:47.761" v="336" actId="1076"/>
        <pc:sldMkLst>
          <pc:docMk/>
          <pc:sldMk cId="3255311097" sldId="286"/>
        </pc:sldMkLst>
        <pc:spChg chg="mod">
          <ac:chgData name="Csaba Csécsy" userId="ea59dbeb266d1a9d" providerId="Windows Live" clId="Web-{129CE4FC-71F6-44A2-A500-3FCBEFC3A727}" dt="2018-11-20T14:42:46.526" v="335" actId="1076"/>
          <ac:spMkLst>
            <pc:docMk/>
            <pc:sldMk cId="3255311097" sldId="286"/>
            <ac:spMk id="2" creationId="{2D77481D-983B-4E1D-B2E1-E0031387D324}"/>
          </ac:spMkLst>
        </pc:spChg>
        <pc:spChg chg="mod">
          <ac:chgData name="Csaba Csécsy" userId="ea59dbeb266d1a9d" providerId="Windows Live" clId="Web-{129CE4FC-71F6-44A2-A500-3FCBEFC3A727}" dt="2018-11-20T14:42:47.761" v="336" actId="1076"/>
          <ac:spMkLst>
            <pc:docMk/>
            <pc:sldMk cId="3255311097" sldId="286"/>
            <ac:spMk id="3" creationId="{D315B814-5A20-4944-ADB3-84B15B21F58E}"/>
          </ac:spMkLst>
        </pc:spChg>
      </pc:sldChg>
      <pc:sldChg chg="ord">
        <pc:chgData name="Csaba Csécsy" userId="ea59dbeb266d1a9d" providerId="Windows Live" clId="Web-{129CE4FC-71F6-44A2-A500-3FCBEFC3A727}" dt="2018-11-20T14:47:59.930" v="343"/>
        <pc:sldMkLst>
          <pc:docMk/>
          <pc:sldMk cId="69671988" sldId="288"/>
        </pc:sldMkLst>
      </pc:sldChg>
      <pc:sldChg chg="modSp">
        <pc:chgData name="Csaba Csécsy" userId="ea59dbeb266d1a9d" providerId="Windows Live" clId="Web-{129CE4FC-71F6-44A2-A500-3FCBEFC3A727}" dt="2018-11-20T14:42:57.776" v="337" actId="20577"/>
        <pc:sldMkLst>
          <pc:docMk/>
          <pc:sldMk cId="1649540827" sldId="291"/>
        </pc:sldMkLst>
        <pc:spChg chg="mod">
          <ac:chgData name="Csaba Csécsy" userId="ea59dbeb266d1a9d" providerId="Windows Live" clId="Web-{129CE4FC-71F6-44A2-A500-3FCBEFC3A727}" dt="2018-11-20T14:42:57.776" v="337" actId="20577"/>
          <ac:spMkLst>
            <pc:docMk/>
            <pc:sldMk cId="1649540827" sldId="291"/>
            <ac:spMk id="2" creationId="{86466A96-53A8-412B-9B92-2A0891358490}"/>
          </ac:spMkLst>
        </pc:spChg>
      </pc:sldChg>
      <pc:sldChg chg="modSp ord">
        <pc:chgData name="Csaba Csécsy" userId="ea59dbeb266d1a9d" providerId="Windows Live" clId="Web-{129CE4FC-71F6-44A2-A500-3FCBEFC3A727}" dt="2018-11-20T14:47:30.117" v="340"/>
        <pc:sldMkLst>
          <pc:docMk/>
          <pc:sldMk cId="1688390103" sldId="292"/>
        </pc:sldMkLst>
        <pc:spChg chg="mod">
          <ac:chgData name="Csaba Csécsy" userId="ea59dbeb266d1a9d" providerId="Windows Live" clId="Web-{129CE4FC-71F6-44A2-A500-3FCBEFC3A727}" dt="2018-11-20T14:27:13.531" v="85" actId="20577"/>
          <ac:spMkLst>
            <pc:docMk/>
            <pc:sldMk cId="1688390103" sldId="292"/>
            <ac:spMk id="2" creationId="{8D8630AB-93AB-4C06-B356-D3A845DFFFED}"/>
          </ac:spMkLst>
        </pc:spChg>
      </pc:sldChg>
      <pc:sldChg chg="modSp ord">
        <pc:chgData name="Csaba Csécsy" userId="ea59dbeb266d1a9d" providerId="Windows Live" clId="Web-{129CE4FC-71F6-44A2-A500-3FCBEFC3A727}" dt="2018-11-20T14:47:47.869" v="342"/>
        <pc:sldMkLst>
          <pc:docMk/>
          <pc:sldMk cId="1624445163" sldId="295"/>
        </pc:sldMkLst>
        <pc:spChg chg="mod">
          <ac:chgData name="Csaba Csécsy" userId="ea59dbeb266d1a9d" providerId="Windows Live" clId="Web-{129CE4FC-71F6-44A2-A500-3FCBEFC3A727}" dt="2018-11-20T14:26:59.640" v="76" actId="20577"/>
          <ac:spMkLst>
            <pc:docMk/>
            <pc:sldMk cId="1624445163" sldId="295"/>
            <ac:spMk id="2" creationId="{8D8630AB-93AB-4C06-B356-D3A845DFFFED}"/>
          </ac:spMkLst>
        </pc:spChg>
        <pc:spChg chg="mod">
          <ac:chgData name="Csaba Csécsy" userId="ea59dbeb266d1a9d" providerId="Windows Live" clId="Web-{129CE4FC-71F6-44A2-A500-3FCBEFC3A727}" dt="2018-11-20T14:38:22.358" v="320" actId="20577"/>
          <ac:spMkLst>
            <pc:docMk/>
            <pc:sldMk cId="1624445163" sldId="295"/>
            <ac:spMk id="3" creationId="{27AF8DFA-D666-4101-8FDD-0F1A50F37807}"/>
          </ac:spMkLst>
        </pc:spChg>
      </pc:sldChg>
      <pc:sldChg chg="addSp delSp modSp add del replId">
        <pc:chgData name="Csaba Csécsy" userId="ea59dbeb266d1a9d" providerId="Windows Live" clId="Web-{129CE4FC-71F6-44A2-A500-3FCBEFC3A727}" dt="2018-11-20T14:21:59.736" v="39"/>
        <pc:sldMkLst>
          <pc:docMk/>
          <pc:sldMk cId="493984211" sldId="296"/>
        </pc:sldMkLst>
        <pc:spChg chg="del mod">
          <ac:chgData name="Csaba Csécsy" userId="ea59dbeb266d1a9d" providerId="Windows Live" clId="Web-{129CE4FC-71F6-44A2-A500-3FCBEFC3A727}" dt="2018-11-20T14:20:45.232" v="10"/>
          <ac:spMkLst>
            <pc:docMk/>
            <pc:sldMk cId="493984211" sldId="296"/>
            <ac:spMk id="3" creationId="{27AF8DFA-D666-4101-8FDD-0F1A50F37807}"/>
          </ac:spMkLst>
        </pc:spChg>
        <pc:spChg chg="add del mod">
          <ac:chgData name="Csaba Csécsy" userId="ea59dbeb266d1a9d" providerId="Windows Live" clId="Web-{129CE4FC-71F6-44A2-A500-3FCBEFC3A727}" dt="2018-11-20T14:20:57.030" v="12"/>
          <ac:spMkLst>
            <pc:docMk/>
            <pc:sldMk cId="493984211" sldId="296"/>
            <ac:spMk id="8" creationId="{45112185-974F-4F93-9EF9-B7C9D19385AE}"/>
          </ac:spMkLst>
        </pc:spChg>
        <pc:spChg chg="add del mod">
          <ac:chgData name="Csaba Csécsy" userId="ea59dbeb266d1a9d" providerId="Windows Live" clId="Web-{129CE4FC-71F6-44A2-A500-3FCBEFC3A727}" dt="2018-11-20T14:21:05.514" v="14"/>
          <ac:spMkLst>
            <pc:docMk/>
            <pc:sldMk cId="493984211" sldId="296"/>
            <ac:spMk id="14" creationId="{710CE695-40ED-4935-8A23-8CE924098431}"/>
          </ac:spMkLst>
        </pc:spChg>
        <pc:picChg chg="add del mod ord">
          <ac:chgData name="Csaba Csécsy" userId="ea59dbeb266d1a9d" providerId="Windows Live" clId="Web-{129CE4FC-71F6-44A2-A500-3FCBEFC3A727}" dt="2018-11-20T14:20:47.654" v="11"/>
          <ac:picMkLst>
            <pc:docMk/>
            <pc:sldMk cId="493984211" sldId="296"/>
            <ac:picMk id="4" creationId="{360F45FC-7DC6-4131-96B1-BCB69A8C5F3C}"/>
          </ac:picMkLst>
        </pc:picChg>
        <pc:picChg chg="add del mod ord">
          <ac:chgData name="Csaba Csécsy" userId="ea59dbeb266d1a9d" providerId="Windows Live" clId="Web-{129CE4FC-71F6-44A2-A500-3FCBEFC3A727}" dt="2018-11-20T14:21:01.327" v="13"/>
          <ac:picMkLst>
            <pc:docMk/>
            <pc:sldMk cId="493984211" sldId="296"/>
            <ac:picMk id="9" creationId="{CB31EF49-94F8-4371-9231-3A2F9F213FA3}"/>
          </ac:picMkLst>
        </pc:picChg>
        <pc:picChg chg="add del mod">
          <ac:chgData name="Csaba Csécsy" userId="ea59dbeb266d1a9d" providerId="Windows Live" clId="Web-{129CE4FC-71F6-44A2-A500-3FCBEFC3A727}" dt="2018-11-20T14:21:17.437" v="18"/>
          <ac:picMkLst>
            <pc:docMk/>
            <pc:sldMk cId="493984211" sldId="296"/>
            <ac:picMk id="15" creationId="{1DBD1F17-205C-4236-97A5-401DF9640BE6}"/>
          </ac:picMkLst>
        </pc:picChg>
      </pc:sldChg>
      <pc:sldChg chg="add del replId">
        <pc:chgData name="Csaba Csécsy" userId="ea59dbeb266d1a9d" providerId="Windows Live" clId="Web-{129CE4FC-71F6-44A2-A500-3FCBEFC3A727}" dt="2018-11-20T14:22:34.784" v="46"/>
        <pc:sldMkLst>
          <pc:docMk/>
          <pc:sldMk cId="1509059463" sldId="297"/>
        </pc:sldMkLst>
      </pc:sldChg>
      <pc:sldChg chg="modSp add ord replId">
        <pc:chgData name="Csaba Csécsy" userId="ea59dbeb266d1a9d" providerId="Windows Live" clId="Web-{129CE4FC-71F6-44A2-A500-3FCBEFC3A727}" dt="2018-11-20T14:47:39.727" v="341"/>
        <pc:sldMkLst>
          <pc:docMk/>
          <pc:sldMk cId="45946134" sldId="298"/>
        </pc:sldMkLst>
        <pc:spChg chg="mod">
          <ac:chgData name="Csaba Csécsy" userId="ea59dbeb266d1a9d" providerId="Windows Live" clId="Web-{129CE4FC-71F6-44A2-A500-3FCBEFC3A727}" dt="2018-11-20T14:27:09.375" v="81" actId="20577"/>
          <ac:spMkLst>
            <pc:docMk/>
            <pc:sldMk cId="45946134" sldId="298"/>
            <ac:spMk id="2" creationId="{8D8630AB-93AB-4C06-B356-D3A845DFFFED}"/>
          </ac:spMkLst>
        </pc:spChg>
        <pc:spChg chg="mod">
          <ac:chgData name="Csaba Csécsy" userId="ea59dbeb266d1a9d" providerId="Windows Live" clId="Web-{129CE4FC-71F6-44A2-A500-3FCBEFC3A727}" dt="2018-11-20T14:22:13.346" v="42" actId="20577"/>
          <ac:spMkLst>
            <pc:docMk/>
            <pc:sldMk cId="45946134" sldId="298"/>
            <ac:spMk id="3" creationId="{27AF8DFA-D666-4101-8FDD-0F1A50F378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89B13-A244-4D38-A4D3-073F4891B2BE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3A8B0-760B-4094-A6E6-5AC736DF72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230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3A8B0-760B-4094-A6E6-5AC736DF729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38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29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00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49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17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6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33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28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20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52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87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96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9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81C1C-6F77-4497-985F-8E62CC6E2B23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1988-4AAC-478F-903F-97317BDB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287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Oxid%C3%A1ci%C3%B3" TargetMode="External"/><Relationship Id="rId2" Type="http://schemas.openxmlformats.org/officeDocument/2006/relationships/hyperlink" Target="https://hu.wikipedia.org/wiki/Aldehi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01928" y="1508223"/>
            <a:ext cx="8200571" cy="767277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bg1"/>
                </a:solidFill>
                <a:ea typeface="Calibri" panose="020F0502020204030204" pitchFamily="34" charset="0"/>
              </a:rPr>
              <a:t>Budapesti Műszaki és Gazdaságtudományi Egyetem</a:t>
            </a:r>
            <a:br>
              <a:rPr lang="hu-HU" sz="2400" b="1" dirty="0">
                <a:solidFill>
                  <a:schemeClr val="bg1"/>
                </a:solidFill>
                <a:ea typeface="Calibri" panose="020F0502020204030204" pitchFamily="34" charset="0"/>
              </a:rPr>
            </a:br>
            <a:r>
              <a:rPr lang="hu-HU" sz="2400" b="1" dirty="0">
                <a:solidFill>
                  <a:schemeClr val="bg1"/>
                </a:solidFill>
                <a:ea typeface="Calibri" panose="020F0502020204030204" pitchFamily="34" charset="0"/>
              </a:rPr>
              <a:t>Alkalmazott Biotechnológia és Élelmiszertudományi Tanszék</a:t>
            </a:r>
            <a:endParaRPr lang="hu-H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02979" y="2275499"/>
            <a:ext cx="9186041" cy="4025289"/>
          </a:xfrm>
        </p:spPr>
        <p:txBody>
          <a:bodyPr>
            <a:normAutofit fontScale="92500" lnSpcReduction="10000"/>
          </a:bodyPr>
          <a:lstStyle/>
          <a:p>
            <a:br>
              <a:rPr lang="hu-HU" dirty="0">
                <a:solidFill>
                  <a:schemeClr val="bg1"/>
                </a:solidFill>
                <a:ea typeface="Calibri" panose="020F0502020204030204" pitchFamily="34" charset="0"/>
              </a:rPr>
            </a:br>
            <a:r>
              <a:rPr lang="hu-HU" sz="8600" i="1" dirty="0">
                <a:solidFill>
                  <a:schemeClr val="bg1"/>
                </a:solidFill>
                <a:ea typeface="Calibri" panose="020F0502020204030204" pitchFamily="34" charset="0"/>
              </a:rPr>
              <a:t>A BOR</a:t>
            </a:r>
          </a:p>
          <a:p>
            <a:endParaRPr lang="hu-HU" sz="4800" b="1" i="1" dirty="0">
              <a:solidFill>
                <a:schemeClr val="bg1"/>
              </a:solidFill>
            </a:endParaRPr>
          </a:p>
          <a:p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Abonyi Flóra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Csécsy</a:t>
            </a:r>
            <a:r>
              <a:rPr lang="hu-HU" b="1" dirty="0">
                <a:solidFill>
                  <a:schemeClr val="bg1"/>
                </a:solidFill>
              </a:rPr>
              <a:t> Csaba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Gorbay-Nagy</a:t>
            </a:r>
            <a:r>
              <a:rPr lang="hu-HU" b="1" dirty="0">
                <a:solidFill>
                  <a:schemeClr val="bg1"/>
                </a:solidFill>
              </a:rPr>
              <a:t> Lilla</a:t>
            </a:r>
          </a:p>
          <a:p>
            <a:r>
              <a:rPr lang="hu-HU" b="1" dirty="0">
                <a:solidFill>
                  <a:schemeClr val="bg1"/>
                </a:solidFill>
              </a:rPr>
              <a:t>Molnár Péter</a:t>
            </a:r>
          </a:p>
        </p:txBody>
      </p:sp>
      <p:pic>
        <p:nvPicPr>
          <p:cNvPr id="4" name="Kép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94" y="90957"/>
            <a:ext cx="4931410" cy="1417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8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77481D-983B-4E1D-B2E1-E0031387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GB" err="1">
                <a:latin typeface="Georgia"/>
              </a:rPr>
              <a:t>Fehérbor</a:t>
            </a:r>
            <a:endParaRPr lang="hu-HU">
              <a:latin typeface="Georgia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15B814-5A20-4944-ADB3-84B15B21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585830" cy="34628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300" u="sng" dirty="0">
                <a:latin typeface="Georgia"/>
              </a:rPr>
              <a:t>Magas </a:t>
            </a:r>
            <a:r>
              <a:rPr lang="en-GB" sz="2300" u="sng" dirty="0" err="1">
                <a:latin typeface="Georgia"/>
              </a:rPr>
              <a:t>pektintartalom</a:t>
            </a:r>
            <a:endParaRPr lang="en-GB" sz="2300" u="sng" dirty="0">
              <a:latin typeface="Georgia"/>
            </a:endParaRPr>
          </a:p>
          <a:p>
            <a:pPr lvl="1"/>
            <a:r>
              <a:rPr lang="en-GB" sz="2300" dirty="0" err="1">
                <a:latin typeface="Georgia"/>
              </a:rPr>
              <a:t>Nehéz</a:t>
            </a:r>
            <a:r>
              <a:rPr lang="en-GB" sz="2300" dirty="0">
                <a:latin typeface="Georgia"/>
              </a:rPr>
              <a:t> </a:t>
            </a:r>
            <a:r>
              <a:rPr lang="en-GB" sz="2300" dirty="0" err="1">
                <a:latin typeface="Georgia"/>
              </a:rPr>
              <a:t>préselni</a:t>
            </a:r>
            <a:endParaRPr lang="en-GB" sz="2300" dirty="0">
              <a:latin typeface="Georgia"/>
            </a:endParaRPr>
          </a:p>
          <a:p>
            <a:pPr lvl="1"/>
            <a:r>
              <a:rPr lang="en-GB" sz="2300" dirty="0">
                <a:latin typeface="Georgia"/>
              </a:rPr>
              <a:t>Magas </a:t>
            </a:r>
            <a:r>
              <a:rPr lang="en-GB" sz="2300" dirty="0" err="1">
                <a:latin typeface="Georgia"/>
              </a:rPr>
              <a:t>nyomást</a:t>
            </a:r>
            <a:r>
              <a:rPr lang="en-GB" sz="2300" dirty="0">
                <a:latin typeface="Georgia"/>
              </a:rPr>
              <a:t> </a:t>
            </a:r>
            <a:r>
              <a:rPr lang="en-GB" sz="2300" dirty="0" err="1">
                <a:latin typeface="Georgia"/>
              </a:rPr>
              <a:t>igényel</a:t>
            </a:r>
            <a:endParaRPr lang="en-GB" sz="2300" dirty="0">
              <a:latin typeface="Georgia"/>
            </a:endParaRPr>
          </a:p>
          <a:p>
            <a:pPr lvl="1"/>
            <a:r>
              <a:rPr lang="en-GB" sz="2300" dirty="0" err="1">
                <a:latin typeface="Georgia"/>
              </a:rPr>
              <a:t>Alacsony</a:t>
            </a:r>
            <a:r>
              <a:rPr lang="en-GB" sz="2300" dirty="0">
                <a:latin typeface="Georgia"/>
              </a:rPr>
              <a:t> </a:t>
            </a:r>
            <a:r>
              <a:rPr lang="en-GB" sz="2300" dirty="0" err="1">
                <a:latin typeface="Georgia"/>
              </a:rPr>
              <a:t>hozam</a:t>
            </a:r>
            <a:endParaRPr lang="en-GB" sz="2300" dirty="0">
              <a:latin typeface="Georgia"/>
            </a:endParaRPr>
          </a:p>
          <a:p>
            <a:pPr lvl="1"/>
            <a:r>
              <a:rPr lang="en-GB" sz="2300" dirty="0" err="1">
                <a:latin typeface="Georgia"/>
              </a:rPr>
              <a:t>Nehezen</a:t>
            </a:r>
            <a:r>
              <a:rPr lang="en-GB" sz="2300" dirty="0">
                <a:latin typeface="Georgia"/>
              </a:rPr>
              <a:t> </a:t>
            </a:r>
            <a:r>
              <a:rPr lang="en-GB" sz="2300" dirty="0" err="1">
                <a:latin typeface="Georgia"/>
              </a:rPr>
              <a:t>kinyerhető</a:t>
            </a:r>
            <a:r>
              <a:rPr lang="en-GB" sz="2300" dirty="0">
                <a:latin typeface="Georgia"/>
              </a:rPr>
              <a:t> </a:t>
            </a:r>
            <a:r>
              <a:rPr lang="en-GB" sz="2300" dirty="0" err="1">
                <a:latin typeface="Georgia"/>
              </a:rPr>
              <a:t>értékes</a:t>
            </a:r>
            <a:r>
              <a:rPr lang="en-GB" sz="2300" dirty="0">
                <a:latin typeface="Georgia"/>
              </a:rPr>
              <a:t> </a:t>
            </a:r>
            <a:r>
              <a:rPr lang="en-GB" sz="2300" dirty="0" err="1">
                <a:latin typeface="Georgia"/>
              </a:rPr>
              <a:t>komponensek</a:t>
            </a:r>
            <a:r>
              <a:rPr lang="en-GB" sz="2300" dirty="0">
                <a:latin typeface="Georgia"/>
              </a:rPr>
              <a:t>: </a:t>
            </a:r>
          </a:p>
          <a:p>
            <a:pPr marL="457200" lvl="1" indent="0">
              <a:buNone/>
            </a:pPr>
            <a:r>
              <a:rPr lang="en-GB" sz="2300" dirty="0" err="1">
                <a:latin typeface="Georgia"/>
              </a:rPr>
              <a:t>fermentálható</a:t>
            </a:r>
            <a:r>
              <a:rPr lang="en-GB" sz="2300" dirty="0">
                <a:latin typeface="Georgia"/>
              </a:rPr>
              <a:t> </a:t>
            </a:r>
            <a:r>
              <a:rPr lang="en-GB" sz="2300" dirty="0" err="1">
                <a:latin typeface="Georgia"/>
              </a:rPr>
              <a:t>cukrok</a:t>
            </a:r>
            <a:r>
              <a:rPr lang="en-GB" sz="2300" dirty="0">
                <a:latin typeface="Georgia"/>
              </a:rPr>
              <a:t>, </a:t>
            </a:r>
            <a:r>
              <a:rPr lang="en-GB" sz="2300" dirty="0" err="1">
                <a:latin typeface="Georgia"/>
              </a:rPr>
              <a:t>csersavak</a:t>
            </a:r>
            <a:r>
              <a:rPr lang="en-GB" sz="2300" dirty="0">
                <a:latin typeface="Georgia"/>
              </a:rPr>
              <a:t>, </a:t>
            </a:r>
            <a:r>
              <a:rPr lang="en-GB" sz="2300" dirty="0" err="1">
                <a:latin typeface="Georgia"/>
              </a:rPr>
              <a:t>antocianinok</a:t>
            </a:r>
            <a:r>
              <a:rPr lang="en-GB" sz="2300" dirty="0">
                <a:latin typeface="Georgia"/>
              </a:rPr>
              <a:t>, </a:t>
            </a:r>
            <a:r>
              <a:rPr lang="en-GB" sz="2300" dirty="0" err="1">
                <a:latin typeface="Georgia"/>
              </a:rPr>
              <a:t>fehérjék</a:t>
            </a:r>
            <a:r>
              <a:rPr lang="en-GB" sz="2300" dirty="0">
                <a:latin typeface="Georgia"/>
              </a:rPr>
              <a:t>, </a:t>
            </a:r>
            <a:r>
              <a:rPr lang="en-GB" sz="2300" dirty="0" err="1">
                <a:latin typeface="Georgia"/>
              </a:rPr>
              <a:t>poliszacharidok</a:t>
            </a:r>
            <a:r>
              <a:rPr lang="en-GB" sz="2300" dirty="0">
                <a:latin typeface="Georgia"/>
              </a:rPr>
              <a:t>, </a:t>
            </a:r>
            <a:r>
              <a:rPr lang="en-GB" sz="2300" dirty="0" err="1">
                <a:latin typeface="Georgia"/>
              </a:rPr>
              <a:t>szerves</a:t>
            </a:r>
            <a:r>
              <a:rPr lang="en-GB" sz="2300" dirty="0">
                <a:latin typeface="Georgia"/>
              </a:rPr>
              <a:t> </a:t>
            </a:r>
            <a:r>
              <a:rPr lang="en-GB" sz="2300" dirty="0" err="1">
                <a:latin typeface="Georgia"/>
              </a:rPr>
              <a:t>savak</a:t>
            </a:r>
            <a:r>
              <a:rPr lang="en-GB" sz="2300" dirty="0">
                <a:latin typeface="Georgia"/>
              </a:rPr>
              <a:t>, </a:t>
            </a:r>
            <a:r>
              <a:rPr lang="en-GB" sz="2300" dirty="0" err="1">
                <a:latin typeface="Georgia"/>
              </a:rPr>
              <a:t>ásványi</a:t>
            </a:r>
            <a:r>
              <a:rPr lang="en-GB" sz="2300" dirty="0">
                <a:latin typeface="Georgia"/>
              </a:rPr>
              <a:t> </a:t>
            </a:r>
            <a:r>
              <a:rPr lang="en-GB" sz="2300" dirty="0" err="1">
                <a:latin typeface="Georgia"/>
              </a:rPr>
              <a:t>sók</a:t>
            </a:r>
            <a:endParaRPr lang="en-GB" sz="2300" dirty="0">
              <a:latin typeface="Georgia"/>
            </a:endParaRPr>
          </a:p>
          <a:p>
            <a:pPr lvl="1"/>
            <a:endParaRPr lang="en-GB" sz="18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000A7560-A6BF-461A-9011-585EFEAB0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40440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5311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466A96-53A8-412B-9B92-2A089135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48" y="554795"/>
            <a:ext cx="5006336" cy="1325563"/>
          </a:xfrm>
        </p:spPr>
        <p:txBody>
          <a:bodyPr>
            <a:normAutofit/>
          </a:bodyPr>
          <a:lstStyle/>
          <a:p>
            <a:r>
              <a:rPr lang="en-GB" dirty="0" err="1">
                <a:latin typeface="Georgia"/>
              </a:rPr>
              <a:t>Fehérbor</a:t>
            </a:r>
            <a:endParaRPr lang="hu-HU" dirty="0">
              <a:latin typeface="Georgia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041AD7-3272-4F9E-B711-E46F8A3A6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65" y="1735291"/>
            <a:ext cx="6311695" cy="338741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300" u="sng" dirty="0" err="1">
                <a:latin typeface="Georgia" panose="02040502050405020303" pitchFamily="18" charset="0"/>
              </a:rPr>
              <a:t>Enzimek</a:t>
            </a:r>
            <a:r>
              <a:rPr lang="en-GB" sz="2300" u="sng" dirty="0">
                <a:latin typeface="Georgia" panose="02040502050405020303" pitchFamily="18" charset="0"/>
              </a:rPr>
              <a:t> </a:t>
            </a:r>
            <a:r>
              <a:rPr lang="en-GB" sz="2300" u="sng" dirty="0" err="1">
                <a:latin typeface="Georgia" panose="02040502050405020303" pitchFamily="18" charset="0"/>
              </a:rPr>
              <a:t>bevitele</a:t>
            </a:r>
            <a:endParaRPr lang="en-GB" sz="2300" u="sng" dirty="0">
              <a:latin typeface="Georgia" panose="02040502050405020303" pitchFamily="18" charset="0"/>
            </a:endParaRPr>
          </a:p>
          <a:p>
            <a:pPr lvl="1"/>
            <a:r>
              <a:rPr lang="en-GB" sz="2300" dirty="0" err="1">
                <a:latin typeface="Georgia" panose="02040502050405020303" pitchFamily="18" charset="0"/>
              </a:rPr>
              <a:t>Száraz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élesztő</a:t>
            </a:r>
            <a:r>
              <a:rPr lang="en-GB" sz="2300" dirty="0">
                <a:latin typeface="Georgia" panose="02040502050405020303" pitchFamily="18" charset="0"/>
              </a:rPr>
              <a:t> (</a:t>
            </a:r>
            <a:r>
              <a:rPr lang="en-GB" sz="2300" dirty="0" err="1">
                <a:latin typeface="Georgia" panose="02040502050405020303" pitchFamily="18" charset="0"/>
              </a:rPr>
              <a:t>lehet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génmanipulált</a:t>
            </a:r>
            <a:r>
              <a:rPr lang="en-GB" sz="2300" dirty="0">
                <a:latin typeface="Georgia" panose="02040502050405020303" pitchFamily="18" charset="0"/>
              </a:rPr>
              <a:t>)</a:t>
            </a:r>
          </a:p>
          <a:p>
            <a:pPr lvl="2"/>
            <a:r>
              <a:rPr lang="en-GB" sz="2300" dirty="0" err="1">
                <a:latin typeface="Georgia" panose="02040502050405020303" pitchFamily="18" charset="0"/>
              </a:rPr>
              <a:t>Pektinázok</a:t>
            </a:r>
            <a:r>
              <a:rPr lang="en-GB" sz="2300" dirty="0">
                <a:latin typeface="Georgia" panose="02040502050405020303" pitchFamily="18" charset="0"/>
              </a:rPr>
              <a:t>	</a:t>
            </a:r>
          </a:p>
          <a:p>
            <a:pPr lvl="2"/>
            <a:r>
              <a:rPr lang="en-GB" sz="2300" dirty="0" err="1">
                <a:latin typeface="Georgia" panose="02040502050405020303" pitchFamily="18" charset="0"/>
              </a:rPr>
              <a:t>Almasavas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fermentáció</a:t>
            </a:r>
            <a:endParaRPr lang="en-GB" sz="2300" dirty="0">
              <a:latin typeface="Georgia" panose="02040502050405020303" pitchFamily="18" charset="0"/>
            </a:endParaRPr>
          </a:p>
          <a:p>
            <a:pPr lvl="3"/>
            <a:r>
              <a:rPr lang="en-GB" sz="2300" dirty="0" err="1">
                <a:latin typeface="Georgia" panose="02040502050405020303" pitchFamily="18" charset="0"/>
              </a:rPr>
              <a:t>Heterológ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klónozással</a:t>
            </a:r>
            <a:endParaRPr lang="en-GB" sz="2300" dirty="0">
              <a:latin typeface="Georgia" panose="02040502050405020303" pitchFamily="18" charset="0"/>
            </a:endParaRPr>
          </a:p>
          <a:p>
            <a:pPr lvl="3"/>
            <a:r>
              <a:rPr lang="en-GB" sz="2300" dirty="0" err="1">
                <a:latin typeface="Georgia" panose="02040502050405020303" pitchFamily="18" charset="0"/>
              </a:rPr>
              <a:t>Almasav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csökkenésével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nő</a:t>
            </a:r>
            <a:r>
              <a:rPr lang="en-GB" sz="2300" dirty="0">
                <a:latin typeface="Georgia" panose="02040502050405020303" pitchFamily="18" charset="0"/>
              </a:rPr>
              <a:t> a pH, </a:t>
            </a:r>
            <a:r>
              <a:rPr lang="en-GB" sz="2300" dirty="0" err="1">
                <a:latin typeface="Georgia" panose="02040502050405020303" pitchFamily="18" charset="0"/>
              </a:rPr>
              <a:t>bor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lágyabb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karakter</a:t>
            </a:r>
            <a:r>
              <a:rPr lang="hu-HU" sz="2300" dirty="0">
                <a:latin typeface="Georgia" panose="02040502050405020303" pitchFamily="18" charset="0"/>
              </a:rPr>
              <a:t>ű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lesz</a:t>
            </a:r>
            <a:endParaRPr lang="en-GB" sz="2300" dirty="0">
              <a:latin typeface="Georgia" panose="02040502050405020303" pitchFamily="18" charset="0"/>
            </a:endParaRPr>
          </a:p>
          <a:p>
            <a:pPr lvl="3"/>
            <a:endParaRPr lang="en-GB" sz="2300" dirty="0">
              <a:latin typeface="Georgia" panose="02040502050405020303" pitchFamily="18" charset="0"/>
            </a:endParaRPr>
          </a:p>
          <a:p>
            <a:pPr lvl="1"/>
            <a:r>
              <a:rPr lang="en-GB" sz="2300" dirty="0" err="1">
                <a:latin typeface="Georgia" panose="02040502050405020303" pitchFamily="18" charset="0"/>
              </a:rPr>
              <a:t>Rapidase</a:t>
            </a:r>
            <a:r>
              <a:rPr lang="en-GB" sz="2300" dirty="0">
                <a:latin typeface="Georgia" panose="02040502050405020303" pitchFamily="18" charset="0"/>
              </a:rPr>
              <a:t> AR2000 </a:t>
            </a:r>
            <a:r>
              <a:rPr lang="en-GB" sz="2300" dirty="0" err="1">
                <a:latin typeface="Georgia" panose="02040502050405020303" pitchFamily="18" charset="0"/>
              </a:rPr>
              <a:t>enzimkoktél</a:t>
            </a:r>
            <a:r>
              <a:rPr lang="en-GB" sz="2300" dirty="0">
                <a:latin typeface="Georgia" panose="02040502050405020303" pitchFamily="18" charset="0"/>
              </a:rPr>
              <a:t>: </a:t>
            </a:r>
          </a:p>
          <a:p>
            <a:pPr lvl="2"/>
            <a:r>
              <a:rPr lang="en-GB" sz="2300" dirty="0" err="1">
                <a:latin typeface="Georgia" panose="02040502050405020303" pitchFamily="18" charset="0"/>
              </a:rPr>
              <a:t>Pektinázok</a:t>
            </a:r>
            <a:endParaRPr lang="en-GB" sz="2300" dirty="0">
              <a:latin typeface="Georgia" panose="02040502050405020303" pitchFamily="18" charset="0"/>
            </a:endParaRPr>
          </a:p>
          <a:p>
            <a:pPr lvl="2"/>
            <a:r>
              <a:rPr lang="en-GB" sz="2300" dirty="0" err="1">
                <a:latin typeface="Georgia" panose="02040502050405020303" pitchFamily="18" charset="0"/>
              </a:rPr>
              <a:t>Glikozidázok</a:t>
            </a:r>
            <a:r>
              <a:rPr lang="en-GB" sz="2300" dirty="0">
                <a:latin typeface="Georgia" panose="02040502050405020303" pitchFamily="18" charset="0"/>
              </a:rPr>
              <a:t>: </a:t>
            </a:r>
            <a:r>
              <a:rPr lang="en-GB" sz="2300" dirty="0" err="1">
                <a:latin typeface="Georgia" panose="02040502050405020303" pitchFamily="18" charset="0"/>
              </a:rPr>
              <a:t>aromás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terpenol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vegyületek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prekurzorai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</a:p>
          <a:p>
            <a:pPr marL="914400" lvl="2" indent="0">
              <a:buNone/>
            </a:pPr>
            <a:r>
              <a:rPr lang="en-GB" sz="2300" dirty="0" err="1">
                <a:latin typeface="Georgia" panose="02040502050405020303" pitchFamily="18" charset="0"/>
              </a:rPr>
              <a:t>glikoziláltak</a:t>
            </a:r>
            <a:endParaRPr lang="en-GB" sz="2300" dirty="0">
              <a:latin typeface="Georgia" panose="02040502050405020303" pitchFamily="18" charset="0"/>
            </a:endParaRPr>
          </a:p>
          <a:p>
            <a:endParaRPr lang="hu-HU" sz="23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203BBE6-9969-49B5-8C16-111C1BB86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40440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9540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1C8B63-53E9-43D3-8AAC-A96F104E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378194"/>
            <a:ext cx="5006336" cy="1325563"/>
          </a:xfrm>
        </p:spPr>
        <p:txBody>
          <a:bodyPr>
            <a:normAutofit/>
          </a:bodyPr>
          <a:lstStyle/>
          <a:p>
            <a:r>
              <a:rPr lang="en-GB" dirty="0" err="1">
                <a:latin typeface="Georgia" panose="02040502050405020303" pitchFamily="18" charset="0"/>
              </a:rPr>
              <a:t>Fehérbor</a:t>
            </a:r>
            <a:r>
              <a:rPr lang="en-GB" dirty="0">
                <a:latin typeface="Georgia" panose="02040502050405020303" pitchFamily="18" charset="0"/>
              </a:rPr>
              <a:t>	</a:t>
            </a:r>
            <a:endParaRPr lang="hu-HU" dirty="0">
              <a:latin typeface="Georgia" panose="020405020504050203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6B65FD-E5CD-456E-8EC9-BCA3CDC0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15" y="2108410"/>
            <a:ext cx="5895790" cy="4499780"/>
          </a:xfrm>
        </p:spPr>
        <p:txBody>
          <a:bodyPr anchor="t">
            <a:normAutofit fontScale="92500" lnSpcReduction="10000"/>
          </a:bodyPr>
          <a:lstStyle/>
          <a:p>
            <a:r>
              <a:rPr lang="hu-HU" sz="2500" dirty="0" err="1">
                <a:latin typeface="Georgia" panose="02040502050405020303" pitchFamily="18" charset="0"/>
              </a:rPr>
              <a:t>Pektinázok</a:t>
            </a:r>
            <a:r>
              <a:rPr lang="hu-HU" sz="2500" dirty="0">
                <a:latin typeface="Georgia" panose="02040502050405020303" pitchFamily="18" charset="0"/>
              </a:rPr>
              <a:t>, </a:t>
            </a:r>
            <a:r>
              <a:rPr lang="hu-HU" sz="2500" dirty="0" err="1">
                <a:latin typeface="Georgia" panose="02040502050405020303" pitchFamily="18" charset="0"/>
              </a:rPr>
              <a:t>cellulázok</a:t>
            </a:r>
            <a:r>
              <a:rPr lang="hu-HU" sz="2500" dirty="0">
                <a:latin typeface="Georgia" panose="02040502050405020303" pitchFamily="18" charset="0"/>
              </a:rPr>
              <a:t>, </a:t>
            </a:r>
            <a:r>
              <a:rPr lang="hu-HU" sz="2500" dirty="0" err="1">
                <a:latin typeface="Georgia" panose="02040502050405020303" pitchFamily="18" charset="0"/>
              </a:rPr>
              <a:t>hemicellulázok</a:t>
            </a:r>
            <a:r>
              <a:rPr lang="hu-HU" sz="2500" dirty="0">
                <a:latin typeface="Georgia" panose="02040502050405020303" pitchFamily="18" charset="0"/>
              </a:rPr>
              <a:t> használatával a héj 80%-a</a:t>
            </a:r>
            <a:r>
              <a:rPr lang="en-GB" sz="2500" dirty="0">
                <a:latin typeface="Georgia" panose="02040502050405020303" pitchFamily="18" charset="0"/>
              </a:rPr>
              <a:t> e</a:t>
            </a:r>
            <a:r>
              <a:rPr lang="hu-HU" sz="2500" dirty="0" err="1">
                <a:latin typeface="Georgia" panose="02040502050405020303" pitchFamily="18" charset="0"/>
              </a:rPr>
              <a:t>mészthető</a:t>
            </a:r>
            <a:r>
              <a:rPr lang="hu-HU" sz="2500" dirty="0">
                <a:latin typeface="Georgia" panose="02040502050405020303" pitchFamily="18" charset="0"/>
              </a:rPr>
              <a:t>. </a:t>
            </a:r>
            <a:endParaRPr lang="en-GB" sz="25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500" dirty="0" err="1">
                <a:latin typeface="Georgia" panose="02040502050405020303" pitchFamily="18" charset="0"/>
              </a:rPr>
              <a:t>Kevesebb</a:t>
            </a:r>
            <a:r>
              <a:rPr lang="en-GB" sz="2500" dirty="0">
                <a:latin typeface="Georgia" panose="02040502050405020303" pitchFamily="18" charset="0"/>
              </a:rPr>
              <a:t> </a:t>
            </a:r>
            <a:r>
              <a:rPr lang="en-GB" sz="2500" dirty="0" err="1">
                <a:latin typeface="Georgia" panose="02040502050405020303" pitchFamily="18" charset="0"/>
              </a:rPr>
              <a:t>üledék</a:t>
            </a:r>
            <a:endParaRPr lang="hu-HU" sz="2500" dirty="0">
              <a:latin typeface="Georgia" panose="02040502050405020303" pitchFamily="18" charset="0"/>
            </a:endParaRPr>
          </a:p>
          <a:p>
            <a:r>
              <a:rPr lang="hu-HU" sz="2500" dirty="0">
                <a:latin typeface="Georgia" panose="02040502050405020303" pitchFamily="18" charset="0"/>
              </a:rPr>
              <a:t>Héj értékes komponensei: </a:t>
            </a:r>
            <a:r>
              <a:rPr lang="hu-HU" sz="2500" dirty="0" err="1">
                <a:latin typeface="Georgia" panose="02040502050405020303" pitchFamily="18" charset="0"/>
              </a:rPr>
              <a:t>polifenolok</a:t>
            </a:r>
            <a:r>
              <a:rPr lang="hu-HU" sz="2500" dirty="0">
                <a:latin typeface="Georgia" panose="02040502050405020303" pitchFamily="18" charset="0"/>
              </a:rPr>
              <a:t>, aromák, és azok</a:t>
            </a:r>
            <a:r>
              <a:rPr lang="en-GB" sz="2500" dirty="0">
                <a:latin typeface="Georgia" panose="02040502050405020303" pitchFamily="18" charset="0"/>
              </a:rPr>
              <a:t> </a:t>
            </a:r>
            <a:r>
              <a:rPr lang="en-GB" sz="2500" dirty="0" err="1">
                <a:latin typeface="Georgia" panose="02040502050405020303" pitchFamily="18" charset="0"/>
              </a:rPr>
              <a:t>prekurzorai</a:t>
            </a:r>
            <a:r>
              <a:rPr lang="hu-HU" sz="2500" dirty="0">
                <a:latin typeface="Georgia" panose="02040502050405020303" pitchFamily="18" charset="0"/>
              </a:rPr>
              <a:t> </a:t>
            </a:r>
            <a:endParaRPr lang="en-GB" sz="25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u-HU" sz="2500" dirty="0" err="1">
                <a:latin typeface="Georgia" panose="02040502050405020303" pitchFamily="18" charset="0"/>
              </a:rPr>
              <a:t>prekurzorai</a:t>
            </a:r>
            <a:endParaRPr lang="hu-HU" sz="2500" dirty="0">
              <a:latin typeface="Georgia" panose="02040502050405020303" pitchFamily="18" charset="0"/>
            </a:endParaRPr>
          </a:p>
          <a:p>
            <a:r>
              <a:rPr lang="hu-HU" sz="2500" dirty="0">
                <a:latin typeface="Georgia" panose="02040502050405020303" pitchFamily="18" charset="0"/>
              </a:rPr>
              <a:t>Javul a </a:t>
            </a:r>
            <a:r>
              <a:rPr lang="hu-HU" sz="2500" dirty="0" err="1">
                <a:latin typeface="Georgia" panose="02040502050405020303" pitchFamily="18" charset="0"/>
              </a:rPr>
              <a:t>préselhetőség</a:t>
            </a:r>
            <a:r>
              <a:rPr lang="en-GB" sz="2500" dirty="0">
                <a:latin typeface="Georgia" panose="02040502050405020303" pitchFamily="18" charset="0"/>
              </a:rPr>
              <a:t> </a:t>
            </a:r>
            <a:r>
              <a:rPr lang="hu-HU" sz="2500" dirty="0">
                <a:latin typeface="Georgia" panose="02040502050405020303" pitchFamily="18" charset="0"/>
              </a:rPr>
              <a:t>:</a:t>
            </a:r>
          </a:p>
          <a:p>
            <a:pPr lvl="1"/>
            <a:r>
              <a:rPr lang="hu-HU" sz="2500" dirty="0">
                <a:latin typeface="Georgia" panose="02040502050405020303" pitchFamily="18" charset="0"/>
              </a:rPr>
              <a:t>Kisebb nyomás</a:t>
            </a:r>
            <a:r>
              <a:rPr lang="en-GB" sz="2500" dirty="0">
                <a:latin typeface="Georgia" panose="02040502050405020303" pitchFamily="18" charset="0"/>
              </a:rPr>
              <a:t> </a:t>
            </a:r>
            <a:r>
              <a:rPr lang="en-GB" sz="2500" dirty="0" err="1">
                <a:latin typeface="Georgia" panose="02040502050405020303" pitchFamily="18" charset="0"/>
              </a:rPr>
              <a:t>szükséges</a:t>
            </a:r>
            <a:endParaRPr lang="en-GB" sz="2500" dirty="0">
              <a:latin typeface="Georgia" panose="02040502050405020303" pitchFamily="18" charset="0"/>
            </a:endParaRPr>
          </a:p>
          <a:p>
            <a:pPr lvl="1"/>
            <a:r>
              <a:rPr lang="en-GB" sz="2500" dirty="0" err="1">
                <a:latin typeface="Georgia" panose="02040502050405020303" pitchFamily="18" charset="0"/>
              </a:rPr>
              <a:t>Alacsonyabb</a:t>
            </a:r>
            <a:r>
              <a:rPr lang="en-GB" sz="2500" dirty="0">
                <a:latin typeface="Georgia" panose="02040502050405020303" pitchFamily="18" charset="0"/>
              </a:rPr>
              <a:t> </a:t>
            </a:r>
            <a:r>
              <a:rPr lang="en-GB" sz="2500" dirty="0" err="1">
                <a:latin typeface="Georgia" panose="02040502050405020303" pitchFamily="18" charset="0"/>
              </a:rPr>
              <a:t>szőlőlé</a:t>
            </a:r>
            <a:r>
              <a:rPr lang="en-GB" sz="2500" dirty="0">
                <a:latin typeface="Georgia" panose="02040502050405020303" pitchFamily="18" charset="0"/>
              </a:rPr>
              <a:t> </a:t>
            </a:r>
            <a:r>
              <a:rPr lang="en-GB" sz="2500" dirty="0" err="1">
                <a:latin typeface="Georgia" panose="02040502050405020303" pitchFamily="18" charset="0"/>
              </a:rPr>
              <a:t>veszteség</a:t>
            </a:r>
            <a:endParaRPr lang="hu-HU" sz="2500" dirty="0">
              <a:latin typeface="Georgia" panose="02040502050405020303" pitchFamily="18" charset="0"/>
            </a:endParaRPr>
          </a:p>
          <a:p>
            <a:pPr lvl="1"/>
            <a:r>
              <a:rPr lang="hu-HU" sz="2500" dirty="0">
                <a:latin typeface="Georgia" panose="02040502050405020303" pitchFamily="18" charset="0"/>
              </a:rPr>
              <a:t>Magasabb hozam</a:t>
            </a:r>
            <a:endParaRPr lang="en-GB" sz="2500" dirty="0">
              <a:latin typeface="Georgia" panose="02040502050405020303" pitchFamily="18" charset="0"/>
            </a:endParaRPr>
          </a:p>
          <a:p>
            <a:pPr lvl="1"/>
            <a:r>
              <a:rPr lang="en-GB" sz="2500" dirty="0" err="1">
                <a:latin typeface="Georgia" panose="02040502050405020303" pitchFamily="18" charset="0"/>
              </a:rPr>
              <a:t>Értékes</a:t>
            </a:r>
            <a:r>
              <a:rPr lang="en-GB" sz="2500" dirty="0">
                <a:latin typeface="Georgia" panose="02040502050405020303" pitchFamily="18" charset="0"/>
              </a:rPr>
              <a:t> </a:t>
            </a:r>
            <a:r>
              <a:rPr lang="en-GB" sz="2500" dirty="0" err="1">
                <a:latin typeface="Georgia" panose="02040502050405020303" pitchFamily="18" charset="0"/>
              </a:rPr>
              <a:t>komponensek</a:t>
            </a:r>
            <a:r>
              <a:rPr lang="en-GB" sz="2500" dirty="0">
                <a:latin typeface="Georgia" panose="02040502050405020303" pitchFamily="18" charset="0"/>
              </a:rPr>
              <a:t> </a:t>
            </a:r>
            <a:r>
              <a:rPr lang="en-GB" sz="2500" dirty="0" err="1">
                <a:latin typeface="Georgia" panose="02040502050405020303" pitchFamily="18" charset="0"/>
              </a:rPr>
              <a:t>kinyerhetőbbek</a:t>
            </a:r>
            <a:endParaRPr lang="en-GB" sz="2500" dirty="0">
              <a:latin typeface="Georgia" panose="02040502050405020303" pitchFamily="18" charset="0"/>
            </a:endParaRPr>
          </a:p>
          <a:p>
            <a:pPr lvl="1"/>
            <a:r>
              <a:rPr lang="en-GB" sz="2500" dirty="0" err="1">
                <a:latin typeface="Georgia" panose="02040502050405020303" pitchFamily="18" charset="0"/>
              </a:rPr>
              <a:t>Időnyerés</a:t>
            </a:r>
            <a:endParaRPr lang="hu-HU" sz="25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u-HU" sz="15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210EE18-60D0-45E5-B74C-BA2F0A569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40440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1653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019482-BC4A-4CD3-8049-521B680F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GB" dirty="0" err="1">
                <a:latin typeface="Georgia" panose="02040502050405020303" pitchFamily="18" charset="0"/>
              </a:rPr>
              <a:t>Fehérbor</a:t>
            </a:r>
            <a:endParaRPr lang="hu-HU" dirty="0">
              <a:latin typeface="Georgia" panose="020405020504050203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9FFD4D-810D-44C8-8949-5F216762F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1"/>
            <a:ext cx="5557550" cy="36325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300" u="sng" dirty="0">
                <a:latin typeface="Georgia" panose="02040502050405020303" pitchFamily="18" charset="0"/>
              </a:rPr>
              <a:t>A </a:t>
            </a:r>
            <a:r>
              <a:rPr lang="en-GB" sz="2300" u="sng" dirty="0" err="1">
                <a:latin typeface="Georgia" panose="02040502050405020303" pitchFamily="18" charset="0"/>
              </a:rPr>
              <a:t>pektinázok</a:t>
            </a:r>
            <a:r>
              <a:rPr lang="en-GB" sz="2300" u="sng" dirty="0">
                <a:latin typeface="Georgia" panose="02040502050405020303" pitchFamily="18" charset="0"/>
              </a:rPr>
              <a:t> </a:t>
            </a:r>
            <a:r>
              <a:rPr lang="en-GB" sz="2300" u="sng" dirty="0" err="1">
                <a:latin typeface="Georgia" panose="02040502050405020303" pitchFamily="18" charset="0"/>
              </a:rPr>
              <a:t>hatására</a:t>
            </a:r>
            <a:r>
              <a:rPr lang="en-GB" sz="2300" u="sng" dirty="0">
                <a:latin typeface="Georgia" panose="02040502050405020303" pitchFamily="18" charset="0"/>
              </a:rPr>
              <a:t> </a:t>
            </a:r>
            <a:r>
              <a:rPr lang="en-GB" sz="2300" u="sng" dirty="0" err="1">
                <a:latin typeface="Georgia" panose="02040502050405020303" pitchFamily="18" charset="0"/>
              </a:rPr>
              <a:t>csökken</a:t>
            </a:r>
            <a:r>
              <a:rPr lang="en-GB" sz="2300" u="sng" dirty="0">
                <a:latin typeface="Georgia" panose="02040502050405020303" pitchFamily="18" charset="0"/>
              </a:rPr>
              <a:t>:</a:t>
            </a:r>
          </a:p>
          <a:p>
            <a:r>
              <a:rPr lang="en-GB" sz="2300" dirty="0" err="1">
                <a:latin typeface="Georgia" panose="02040502050405020303" pitchFamily="18" charset="0"/>
              </a:rPr>
              <a:t>Turbiditás</a:t>
            </a:r>
            <a:endParaRPr lang="en-GB" sz="2300" dirty="0">
              <a:latin typeface="Georgia" panose="02040502050405020303" pitchFamily="18" charset="0"/>
            </a:endParaRPr>
          </a:p>
          <a:p>
            <a:pPr lvl="1"/>
            <a:r>
              <a:rPr lang="en-GB" sz="2300" dirty="0">
                <a:latin typeface="Georgia" panose="02040502050405020303" pitchFamily="18" charset="0"/>
              </a:rPr>
              <a:t>A </a:t>
            </a:r>
            <a:r>
              <a:rPr lang="en-GB" sz="2300" dirty="0" err="1">
                <a:latin typeface="Georgia" panose="02040502050405020303" pitchFamily="18" charset="0"/>
              </a:rPr>
              <a:t>megfelelő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minőséghez</a:t>
            </a:r>
            <a:r>
              <a:rPr lang="en-GB" sz="2300" dirty="0">
                <a:latin typeface="Georgia" panose="02040502050405020303" pitchFamily="18" charset="0"/>
              </a:rPr>
              <a:t> el </a:t>
            </a:r>
            <a:r>
              <a:rPr lang="en-GB" sz="2300" dirty="0" err="1">
                <a:latin typeface="Georgia" panose="02040502050405020303" pitchFamily="18" charset="0"/>
              </a:rPr>
              <a:t>kell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érni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egy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adott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szintet</a:t>
            </a:r>
            <a:endParaRPr lang="en-GB" sz="2300" dirty="0">
              <a:latin typeface="Georgia" panose="02040502050405020303" pitchFamily="18" charset="0"/>
            </a:endParaRPr>
          </a:p>
          <a:p>
            <a:r>
              <a:rPr lang="en-GB" sz="2300" dirty="0" err="1">
                <a:latin typeface="Georgia" panose="02040502050405020303" pitchFamily="18" charset="0"/>
              </a:rPr>
              <a:t>Viszkozitás</a:t>
            </a:r>
            <a:endParaRPr lang="en-GB" sz="2300" dirty="0">
              <a:latin typeface="Georgia" panose="02040502050405020303" pitchFamily="18" charset="0"/>
            </a:endParaRPr>
          </a:p>
          <a:p>
            <a:pPr lvl="1"/>
            <a:r>
              <a:rPr lang="en-GB" sz="2300" dirty="0" err="1">
                <a:latin typeface="Georgia" panose="02040502050405020303" pitchFamily="18" charset="0"/>
              </a:rPr>
              <a:t>Gyorsabb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derítés</a:t>
            </a:r>
            <a:r>
              <a:rPr lang="en-GB" sz="2300" dirty="0">
                <a:latin typeface="Georgia" panose="02040502050405020303" pitchFamily="18" charset="0"/>
              </a:rPr>
              <a:t>: 20 </a:t>
            </a:r>
            <a:r>
              <a:rPr lang="en-GB" sz="2300" dirty="0" err="1">
                <a:latin typeface="Georgia" panose="02040502050405020303" pitchFamily="18" charset="0"/>
              </a:rPr>
              <a:t>helyett</a:t>
            </a:r>
            <a:r>
              <a:rPr lang="en-GB" sz="2300" dirty="0">
                <a:latin typeface="Georgia" panose="02040502050405020303" pitchFamily="18" charset="0"/>
              </a:rPr>
              <a:t> 1 </a:t>
            </a:r>
            <a:r>
              <a:rPr lang="en-GB" sz="2300" dirty="0" err="1">
                <a:latin typeface="Georgia" panose="02040502050405020303" pitchFamily="18" charset="0"/>
              </a:rPr>
              <a:t>óra</a:t>
            </a:r>
            <a:endParaRPr lang="en-GB" sz="2300" dirty="0">
              <a:latin typeface="Georgia" panose="02040502050405020303" pitchFamily="18" charset="0"/>
            </a:endParaRPr>
          </a:p>
          <a:p>
            <a:pPr lvl="1"/>
            <a:r>
              <a:rPr lang="en-GB" sz="2300" dirty="0" err="1">
                <a:latin typeface="Georgia" panose="02040502050405020303" pitchFamily="18" charset="0"/>
              </a:rPr>
              <a:t>Fermentáció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alatt</a:t>
            </a:r>
            <a:r>
              <a:rPr lang="en-GB" sz="2300" dirty="0">
                <a:latin typeface="Georgia" panose="02040502050405020303" pitchFamily="18" charset="0"/>
              </a:rPr>
              <a:t> a </a:t>
            </a:r>
            <a:r>
              <a:rPr lang="en-GB" sz="2300" dirty="0" err="1">
                <a:latin typeface="Georgia" panose="02040502050405020303" pitchFamily="18" charset="0"/>
              </a:rPr>
              <a:t>hab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szétesik</a:t>
            </a:r>
            <a:r>
              <a:rPr lang="en-GB" sz="2300" dirty="0">
                <a:latin typeface="Georgia" panose="02040502050405020303" pitchFamily="18" charset="0"/>
              </a:rPr>
              <a:t> -&gt; </a:t>
            </a:r>
            <a:r>
              <a:rPr lang="en-GB" sz="2300" dirty="0" err="1">
                <a:latin typeface="Georgia" panose="02040502050405020303" pitchFamily="18" charset="0"/>
              </a:rPr>
              <a:t>Több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tölthető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26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F837C92-E137-4DA9-8404-697F38F16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40440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2110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E7A09E-34FB-43EE-A1F5-84E4B7FC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GB" dirty="0" err="1">
                <a:latin typeface="Georgia" panose="02040502050405020303" pitchFamily="18" charset="0"/>
              </a:rPr>
              <a:t>Fehérbor</a:t>
            </a:r>
            <a:endParaRPr lang="hu-HU" dirty="0">
              <a:latin typeface="Georgia" panose="020405020504050203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81B559-E842-4117-AF9A-6F844E4A2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5849782" cy="36985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300" u="sng" dirty="0" err="1">
                <a:latin typeface="Georgia" panose="02040502050405020303" pitchFamily="18" charset="0"/>
              </a:rPr>
              <a:t>Derítés</a:t>
            </a:r>
            <a:endParaRPr lang="en-GB" sz="2300" u="sng" dirty="0">
              <a:latin typeface="Georgia" panose="02040502050405020303" pitchFamily="18" charset="0"/>
            </a:endParaRPr>
          </a:p>
          <a:p>
            <a:r>
              <a:rPr lang="en-GB" sz="2300" dirty="0" err="1">
                <a:latin typeface="Georgia" panose="02040502050405020303" pitchFamily="18" charset="0"/>
              </a:rPr>
              <a:t>Előtte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semlegesítés</a:t>
            </a:r>
            <a:endParaRPr lang="en-GB" sz="2300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300" dirty="0" err="1">
                <a:latin typeface="Georgia" panose="02040502050405020303" pitchFamily="18" charset="0"/>
              </a:rPr>
              <a:t>Csökken</a:t>
            </a:r>
            <a:r>
              <a:rPr lang="en-GB" sz="2300" dirty="0">
                <a:latin typeface="Georgia" panose="02040502050405020303" pitchFamily="18" charset="0"/>
              </a:rPr>
              <a:t> a </a:t>
            </a:r>
            <a:r>
              <a:rPr lang="en-GB" sz="2300" dirty="0" err="1">
                <a:latin typeface="Georgia" panose="02040502050405020303" pitchFamily="18" charset="0"/>
              </a:rPr>
              <a:t>szennyeződés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és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az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oxidáció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kockázata</a:t>
            </a:r>
            <a:endParaRPr lang="en-GB" sz="2300" dirty="0">
              <a:latin typeface="Georgia" panose="02040502050405020303" pitchFamily="18" charset="0"/>
            </a:endParaRPr>
          </a:p>
          <a:p>
            <a:r>
              <a:rPr lang="en-GB" sz="2300" dirty="0" err="1">
                <a:latin typeface="Georgia" panose="02040502050405020303" pitchFamily="18" charset="0"/>
              </a:rPr>
              <a:t>Csökken</a:t>
            </a:r>
            <a:r>
              <a:rPr lang="en-GB" sz="2300" dirty="0">
                <a:latin typeface="Georgia" panose="02040502050405020303" pitchFamily="18" charset="0"/>
              </a:rPr>
              <a:t> a </a:t>
            </a:r>
            <a:r>
              <a:rPr lang="en-GB" sz="2300" dirty="0" err="1">
                <a:latin typeface="Georgia" panose="02040502050405020303" pitchFamily="18" charset="0"/>
              </a:rPr>
              <a:t>tirozináz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koncentrációja</a:t>
            </a:r>
            <a:r>
              <a:rPr lang="en-GB" sz="2300" dirty="0">
                <a:latin typeface="Georgia" panose="02040502050405020303" pitchFamily="18" charset="0"/>
              </a:rPr>
              <a:t> 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300" dirty="0" err="1">
                <a:latin typeface="Georgia" panose="02040502050405020303" pitchFamily="18" charset="0"/>
              </a:rPr>
              <a:t>Kén-dioxid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adagolást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csökkenteni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lehet</a:t>
            </a:r>
            <a:endParaRPr lang="en-GB" sz="2300" dirty="0">
              <a:latin typeface="Georgia" panose="02040502050405020303" pitchFamily="18" charset="0"/>
            </a:endParaRPr>
          </a:p>
          <a:p>
            <a:r>
              <a:rPr lang="en-GB" sz="2300" dirty="0" err="1">
                <a:latin typeface="Georgia" panose="02040502050405020303" pitchFamily="18" charset="0"/>
              </a:rPr>
              <a:t>Fehér</a:t>
            </a:r>
            <a:r>
              <a:rPr lang="en-GB" sz="2300" dirty="0">
                <a:latin typeface="Georgia" panose="02040502050405020303" pitchFamily="18" charset="0"/>
              </a:rPr>
              <a:t> must </a:t>
            </a:r>
            <a:r>
              <a:rPr lang="en-GB" sz="2300" dirty="0" err="1">
                <a:latin typeface="Georgia" panose="02040502050405020303" pitchFamily="18" charset="0"/>
              </a:rPr>
              <a:t>derítettebb</a:t>
            </a:r>
            <a:r>
              <a:rPr lang="en-GB" sz="2300" dirty="0">
                <a:latin typeface="Georgia" panose="02040502050405020303" pitchFamily="18" charset="0"/>
              </a:rPr>
              <a:t> 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300" dirty="0" err="1">
                <a:latin typeface="Georgia" panose="02040502050405020303" pitchFamily="18" charset="0"/>
              </a:rPr>
              <a:t>Időnyereség</a:t>
            </a:r>
            <a:r>
              <a:rPr lang="en-GB" sz="2300" dirty="0">
                <a:latin typeface="Georgia" panose="02040502050405020303" pitchFamily="18" charset="0"/>
              </a:rPr>
              <a:t> </a:t>
            </a:r>
            <a:r>
              <a:rPr lang="en-GB" sz="2300" dirty="0" err="1">
                <a:latin typeface="Georgia" panose="02040502050405020303" pitchFamily="18" charset="0"/>
              </a:rPr>
              <a:t>jelentősebb</a:t>
            </a:r>
            <a:endParaRPr lang="en-GB" sz="2300" dirty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GB" sz="1900" dirty="0">
              <a:latin typeface="Georgia" panose="02040502050405020303" pitchFamily="18" charset="0"/>
            </a:endParaRPr>
          </a:p>
          <a:p>
            <a:endParaRPr lang="hu-HU" sz="1800" dirty="0">
              <a:latin typeface="Georgia" panose="02040502050405020303" pitchFamily="18" charset="0"/>
            </a:endParaRPr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267D3EF-D47D-463D-BBD0-C72DD879C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40440" b="-1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67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5DFA5CA-0C6D-4B7F-B5B6-473D72A66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7" b="4455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D8630AB-93AB-4C06-B356-D3A845DF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Georgia" panose="02040502050405020303" pitchFamily="18" charset="0"/>
              </a:rPr>
              <a:t>"</a:t>
            </a:r>
            <a:r>
              <a:rPr lang="en-GB" sz="4000" dirty="0" err="1">
                <a:solidFill>
                  <a:srgbClr val="000000"/>
                </a:solidFill>
                <a:latin typeface="Georgia" panose="02040502050405020303" pitchFamily="18" charset="0"/>
              </a:rPr>
              <a:t>Fehérjeköd</a:t>
            </a:r>
            <a:r>
              <a:rPr lang="en-GB" sz="4000" dirty="0">
                <a:solidFill>
                  <a:srgbClr val="000000"/>
                </a:solidFill>
                <a:latin typeface="Georgia" panose="02040502050405020303" pitchFamily="18" charset="0"/>
              </a:rPr>
              <a:t>"</a:t>
            </a:r>
            <a:endParaRPr lang="hu-HU" sz="4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AF8DFA-D666-4101-8FDD-0F1A50F37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954538"/>
          </a:xfrm>
        </p:spPr>
        <p:txBody>
          <a:bodyPr anchor="ctr">
            <a:normAutofit/>
          </a:bodyPr>
          <a:lstStyle/>
          <a:p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Oka: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fehérje-kicsapódás</a:t>
            </a:r>
            <a:endParaRPr lang="en-GB" sz="23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Megelőzés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</a:p>
          <a:p>
            <a:pPr lvl="1"/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Adszorbensekkel</a:t>
            </a:r>
            <a:endParaRPr lang="en-GB" sz="23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Proteázokkal</a:t>
            </a:r>
            <a:endParaRPr lang="en-GB" sz="23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9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5DFA5CA-0C6D-4B7F-B5B6-473D72A66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7" b="4455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D8630AB-93AB-4C06-B356-D3A845DF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Georgia" panose="02040502050405020303" pitchFamily="18" charset="0"/>
              </a:rPr>
              <a:t>"</a:t>
            </a:r>
            <a:r>
              <a:rPr lang="en-GB" sz="4000" dirty="0" err="1">
                <a:solidFill>
                  <a:srgbClr val="000000"/>
                </a:solidFill>
                <a:latin typeface="Georgia" panose="02040502050405020303" pitchFamily="18" charset="0"/>
              </a:rPr>
              <a:t>Fehérjeköd</a:t>
            </a:r>
            <a:r>
              <a:rPr lang="en-GB" sz="4000" dirty="0">
                <a:solidFill>
                  <a:srgbClr val="000000"/>
                </a:solidFill>
                <a:latin typeface="Georgia" panose="02040502050405020303" pitchFamily="18" charset="0"/>
              </a:rPr>
              <a:t>"</a:t>
            </a:r>
            <a:endParaRPr lang="hu-HU" sz="4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AF8DFA-D666-4101-8FDD-0F1A50F37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67" y="4384023"/>
            <a:ext cx="5229123" cy="2309442"/>
          </a:xfrm>
        </p:spPr>
        <p:txBody>
          <a:bodyPr anchor="ctr">
            <a:normAutofit lnSpcReduction="10000"/>
          </a:bodyPr>
          <a:lstStyle/>
          <a:p>
            <a:pPr marL="0">
              <a:buNone/>
            </a:pPr>
            <a:r>
              <a:rPr lang="en-GB" sz="23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Adszorbens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Legelterjettebb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a </a:t>
            </a:r>
            <a:r>
              <a:rPr lang="en-GB" sz="23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bentonit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hu-HU" sz="2300" dirty="0"/>
          </a:p>
          <a:p>
            <a:pPr>
              <a:buNone/>
            </a:pP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• 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Agyagfajta</a:t>
            </a:r>
            <a:endParaRPr lang="en-GB" sz="2300" dirty="0" err="1"/>
          </a:p>
          <a:p>
            <a:pPr>
              <a:buNone/>
            </a:pP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• 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Hulladékkezelési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probléma</a:t>
            </a:r>
            <a:endParaRPr lang="en-GB" sz="2300" dirty="0" err="1"/>
          </a:p>
          <a:p>
            <a:pPr>
              <a:buNone/>
            </a:pP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• 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Bentonithez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kötött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exogén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enzimek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költségesek</a:t>
            </a:r>
            <a:endParaRPr lang="en-GB" sz="2300" dirty="0" err="1"/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5DFA5CA-0C6D-4B7F-B5B6-473D72A66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7" b="4455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D8630AB-93AB-4C06-B356-D3A845DF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Georgia" panose="02040502050405020303" pitchFamily="18" charset="0"/>
              </a:rPr>
              <a:t>"</a:t>
            </a:r>
            <a:r>
              <a:rPr lang="en-GB" sz="4000" dirty="0" err="1">
                <a:solidFill>
                  <a:srgbClr val="000000"/>
                </a:solidFill>
                <a:latin typeface="Georgia" panose="02040502050405020303" pitchFamily="18" charset="0"/>
              </a:rPr>
              <a:t>Fehérjeköd</a:t>
            </a:r>
            <a:r>
              <a:rPr lang="en-GB" sz="4000" dirty="0">
                <a:solidFill>
                  <a:srgbClr val="000000"/>
                </a:solidFill>
                <a:latin typeface="Georgia" panose="02040502050405020303" pitchFamily="18" charset="0"/>
              </a:rPr>
              <a:t>"</a:t>
            </a:r>
            <a:endParaRPr lang="hu-HU" sz="4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AF8DFA-D666-4101-8FDD-0F1A50F37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989" y="4196133"/>
            <a:ext cx="7238834" cy="240338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GB" sz="23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Proteázzal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: A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szőlő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endogén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enzimei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és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az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élesztő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proteázai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lassúak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így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exogén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enzim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szükséges</a:t>
            </a:r>
          </a:p>
          <a:p>
            <a:pPr lvl="1"/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Előny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keletkezett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aminosavakat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az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élesztő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és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a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malolaktikus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baktériumok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hasznosítják</a:t>
            </a:r>
          </a:p>
          <a:p>
            <a:pPr lvl="1"/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Hátrány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sok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különböző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fehérje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-&gt;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nehéz</a:t>
            </a:r>
            <a:r>
              <a:rPr lang="en-GB" sz="23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Georgia" panose="02040502050405020303" pitchFamily="18" charset="0"/>
              </a:rPr>
              <a:t>kivitelezés</a:t>
            </a:r>
            <a:endParaRPr lang="en-GB" sz="23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45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  <a:latin typeface="+mn-lt"/>
              </a:rPr>
              <a:t>3. Vörösbor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3875" y="1128714"/>
            <a:ext cx="10515600" cy="50482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hu-HU" b="1" u="sng" dirty="0"/>
              <a:t>1. Erjesztése:</a:t>
            </a:r>
            <a:r>
              <a:rPr lang="hu-HU" b="1" u="sng"/>
              <a:t> </a:t>
            </a:r>
            <a:endParaRPr lang="hu-HU" b="1" u="sng" dirty="0"/>
          </a:p>
          <a:p>
            <a:r>
              <a:rPr lang="hu-HU" sz="3200" b="1" dirty="0">
                <a:solidFill>
                  <a:schemeClr val="bg1"/>
                </a:solidFill>
              </a:rPr>
              <a:t>Általános eljárás a „</a:t>
            </a:r>
            <a:r>
              <a:rPr lang="hu-HU" sz="3200" b="1" i="1" u="sng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carbonic</a:t>
            </a:r>
            <a:r>
              <a:rPr lang="hu-HU" sz="3200" b="1" i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i="1" u="sng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maceration</a:t>
            </a:r>
            <a:r>
              <a:rPr lang="hu-HU" sz="3200" b="1" dirty="0">
                <a:solidFill>
                  <a:schemeClr val="bg1"/>
                </a:solidFill>
              </a:rPr>
              <a:t>”: </a:t>
            </a:r>
            <a:r>
              <a:rPr lang="hu-HU" sz="2400" b="1" dirty="0">
                <a:solidFill>
                  <a:schemeClr val="bg1"/>
                </a:solidFill>
              </a:rPr>
              <a:t>Az eljárás lényege, hogy a zúzatlan szőlők egész fürtjeit egy kádba helyezik, amit szén-dioxiddal takarnak. Az </a:t>
            </a:r>
            <a:r>
              <a:rPr lang="hu-H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erjedés a szőlő saját enzimjeiből indul</a:t>
            </a:r>
            <a:r>
              <a:rPr lang="hu-HU" sz="2400" b="1" dirty="0">
                <a:solidFill>
                  <a:schemeClr val="bg1"/>
                </a:solidFill>
              </a:rPr>
              <a:t>, élesztőgomba nélkül, végül szétrobbannak a szemek, és normális erjedés megy végbe.</a:t>
            </a:r>
            <a:endParaRPr lang="hu-HU" sz="2400" b="1">
              <a:solidFill>
                <a:schemeClr val="bg1"/>
              </a:solidFill>
              <a:cs typeface="Calibri"/>
            </a:endParaRPr>
          </a:p>
          <a:p>
            <a:r>
              <a:rPr lang="hu-HU" sz="2400" b="1" dirty="0">
                <a:solidFill>
                  <a:schemeClr val="bg1"/>
                </a:solidFill>
              </a:rPr>
              <a:t>A klasszikus feldolgozás során </a:t>
            </a:r>
            <a:r>
              <a:rPr lang="hu-HU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kocsánytalanítják</a:t>
            </a:r>
            <a:r>
              <a:rPr lang="hu-H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majd zúzzák</a:t>
            </a:r>
            <a:r>
              <a:rPr lang="hu-HU" sz="2400" b="1" dirty="0">
                <a:solidFill>
                  <a:schemeClr val="bg1"/>
                </a:solidFill>
              </a:rPr>
              <a:t>. A létrejött masszát, ami tartalmazza a héjat és a magokat is, egy kádba öntik, ahol az erjedés végre fog menni.</a:t>
            </a:r>
            <a:endParaRPr lang="hu-HU" sz="2400" b="1">
              <a:solidFill>
                <a:schemeClr val="bg1"/>
              </a:solidFill>
              <a:cs typeface="Calibri"/>
            </a:endParaRPr>
          </a:p>
          <a:p>
            <a:r>
              <a:rPr lang="hu-HU" sz="2400" b="1" dirty="0">
                <a:solidFill>
                  <a:schemeClr val="bg1"/>
                </a:solidFill>
              </a:rPr>
              <a:t>Vörösbor esetében az </a:t>
            </a:r>
            <a:r>
              <a:rPr lang="hu-H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erjedés 20 foknál indul be, és 35 fok körül pedig leáll</a:t>
            </a:r>
            <a:r>
              <a:rPr lang="hu-HU" sz="2400" b="1" dirty="0">
                <a:solidFill>
                  <a:schemeClr val="bg1"/>
                </a:solidFill>
              </a:rPr>
              <a:t>, így elengedhetetlen a </a:t>
            </a:r>
            <a:r>
              <a:rPr lang="hu-H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hőmérséklet folyamatos ellenőrzése</a:t>
            </a:r>
            <a:r>
              <a:rPr lang="hu-HU" sz="2400" b="1" dirty="0">
                <a:solidFill>
                  <a:schemeClr val="bg1"/>
                </a:solidFill>
              </a:rPr>
              <a:t>. A hőmérséklet szabályozása történhet az erjesztőkád köré vezetett tömlőkben áramló víz hőmérsékletének szabályozásával.</a:t>
            </a:r>
            <a:endParaRPr lang="hu-HU" sz="2400" b="1">
              <a:solidFill>
                <a:schemeClr val="bg1"/>
              </a:solidFill>
              <a:cs typeface="Calibri"/>
            </a:endParaRPr>
          </a:p>
          <a:p>
            <a:r>
              <a:rPr lang="hu-HU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vörösbor erjesztésénél az elsődleges cél, hogy az összes cukor alkohollá váljon.</a:t>
            </a:r>
            <a:endParaRPr lang="hu-HU" sz="3200" b="1" i="1" u="sng">
              <a:solidFill>
                <a:srgbClr val="FFFF00"/>
              </a:solidFill>
              <a:cs typeface="Calibri"/>
            </a:endParaRPr>
          </a:p>
          <a:p>
            <a:pPr marL="0" indent="0">
              <a:buNone/>
            </a:pP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38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463"/>
          </a:xfrm>
        </p:spPr>
        <p:txBody>
          <a:bodyPr/>
          <a:lstStyle/>
          <a:p>
            <a:r>
              <a:rPr lang="hu-HU" b="1" u="sng" dirty="0">
                <a:solidFill>
                  <a:schemeClr val="bg1"/>
                </a:solidFill>
              </a:rPr>
              <a:t>3.2 </a:t>
            </a:r>
            <a:r>
              <a:rPr lang="hu-HU" b="1" u="sng" dirty="0" err="1">
                <a:solidFill>
                  <a:schemeClr val="bg1"/>
                </a:solidFill>
              </a:rPr>
              <a:t>Pektinázok</a:t>
            </a:r>
            <a:endParaRPr lang="hu-HU" b="1" u="sng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287" y="1271587"/>
            <a:ext cx="11191875" cy="52212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u-HU" sz="2400" b="1" i="1" u="sng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Pektinázok</a:t>
            </a:r>
            <a:r>
              <a:rPr lang="hu-HU" sz="2400" b="1" i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>
                <a:solidFill>
                  <a:schemeClr val="bg1"/>
                </a:solidFill>
              </a:rPr>
              <a:t>alkalmazásával 30-50%-</a:t>
            </a:r>
            <a:r>
              <a:rPr lang="hu-HU" sz="2400" b="1" err="1">
                <a:solidFill>
                  <a:schemeClr val="bg1"/>
                </a:solidFill>
              </a:rPr>
              <a:t>al</a:t>
            </a:r>
            <a:r>
              <a:rPr lang="hu-HU" sz="2400" b="1" dirty="0">
                <a:solidFill>
                  <a:schemeClr val="bg1"/>
                </a:solidFill>
              </a:rPr>
              <a:t> csökken a szőlőhéj </a:t>
            </a:r>
            <a:r>
              <a:rPr lang="hu-HU" sz="2400" b="1" dirty="0" err="1">
                <a:solidFill>
                  <a:srgbClr val="FFFF00"/>
                </a:solidFill>
              </a:rPr>
              <a:t>macerációs</a:t>
            </a:r>
            <a:r>
              <a:rPr lang="hu-HU" sz="2400" b="1" dirty="0">
                <a:solidFill>
                  <a:srgbClr val="FFFF00"/>
                </a:solidFill>
              </a:rPr>
              <a:t> ideje</a:t>
            </a:r>
            <a:r>
              <a:rPr lang="hu-HU" sz="2400" b="1" dirty="0">
                <a:solidFill>
                  <a:schemeClr val="bg1"/>
                </a:solidFill>
              </a:rPr>
              <a:t>, </a:t>
            </a:r>
            <a:r>
              <a:rPr lang="hu-HU" sz="2400" b="1" dirty="0">
                <a:solidFill>
                  <a:srgbClr val="FFFF00"/>
                </a:solidFill>
              </a:rPr>
              <a:t>jó </a:t>
            </a:r>
            <a:r>
              <a:rPr lang="hu-HU" sz="2400" b="1" err="1">
                <a:solidFill>
                  <a:srgbClr val="FFFF00"/>
                </a:solidFill>
              </a:rPr>
              <a:t>extrakciós</a:t>
            </a:r>
            <a:r>
              <a:rPr lang="hu-HU" sz="2400" b="1" dirty="0">
                <a:solidFill>
                  <a:srgbClr val="FFFF00"/>
                </a:solidFill>
              </a:rPr>
              <a:t> színt ad</a:t>
            </a:r>
            <a:r>
              <a:rPr lang="hu-HU" sz="2400" b="1" dirty="0">
                <a:solidFill>
                  <a:schemeClr val="bg1"/>
                </a:solidFill>
              </a:rPr>
              <a:t>, így jó minőségű bor állítható elő.</a:t>
            </a:r>
          </a:p>
          <a:p>
            <a:pPr lvl="3"/>
            <a:r>
              <a:rPr lang="hu-HU" sz="2400" b="1" dirty="0">
                <a:solidFill>
                  <a:schemeClr val="bg1"/>
                </a:solidFill>
              </a:rPr>
              <a:t>(</a:t>
            </a:r>
            <a:r>
              <a:rPr lang="hu-HU" sz="2400" b="1" dirty="0" err="1">
                <a:solidFill>
                  <a:schemeClr val="bg1"/>
                </a:solidFill>
              </a:rPr>
              <a:t>Maceráció</a:t>
            </a:r>
            <a:r>
              <a:rPr lang="hu-HU" sz="2400" b="1" dirty="0">
                <a:solidFill>
                  <a:schemeClr val="bg1"/>
                </a:solidFill>
              </a:rPr>
              <a:t>: A vörös- és rozé-, illetve sillerborok héjon áztatásának folyamata)</a:t>
            </a:r>
            <a:endParaRPr lang="hu-HU" sz="2400" b="1">
              <a:solidFill>
                <a:schemeClr val="bg1"/>
              </a:solidFill>
              <a:cs typeface="Calibri"/>
            </a:endParaRPr>
          </a:p>
          <a:p>
            <a:r>
              <a:rPr lang="hu-HU" sz="2400" b="1">
                <a:solidFill>
                  <a:schemeClr val="bg1"/>
                </a:solidFill>
              </a:rPr>
              <a:t> </a:t>
            </a:r>
            <a:r>
              <a:rPr lang="hu-HU" sz="2400" b="1" dirty="0">
                <a:solidFill>
                  <a:schemeClr val="bg1"/>
                </a:solidFill>
              </a:rPr>
              <a:t>A </a:t>
            </a:r>
            <a:r>
              <a:rPr lang="hu-HU" sz="2400" b="1" dirty="0">
                <a:solidFill>
                  <a:srgbClr val="FFFF00"/>
                </a:solidFill>
              </a:rPr>
              <a:t>must mennyisége, a préselés hatásfoka </a:t>
            </a:r>
            <a:r>
              <a:rPr lang="hu-HU" sz="2400" b="1" dirty="0">
                <a:solidFill>
                  <a:schemeClr val="bg1"/>
                </a:solidFill>
              </a:rPr>
              <a:t>(kis nyomás, zárt rendszer, korlátozottság), és a hozam megnő. Általában 20g h/l száraz élesztőt, és </a:t>
            </a:r>
            <a:r>
              <a:rPr lang="hu-HU" sz="2400" b="1" dirty="0" err="1">
                <a:solidFill>
                  <a:schemeClr val="bg1"/>
                </a:solidFill>
              </a:rPr>
              <a:t>Rapidase</a:t>
            </a:r>
            <a:r>
              <a:rPr lang="hu-HU" sz="2400" b="1" dirty="0">
                <a:solidFill>
                  <a:schemeClr val="bg1"/>
                </a:solidFill>
              </a:rPr>
              <a:t> AR 2000 adagolnak a reaktorba, utóbbit a fermentáció végén (5 g h/l), amely </a:t>
            </a:r>
            <a:r>
              <a:rPr lang="hu-HU" sz="2400" b="1" dirty="0" err="1">
                <a:solidFill>
                  <a:srgbClr val="FFFF00"/>
                </a:solidFill>
              </a:rPr>
              <a:t>pektinázt</a:t>
            </a:r>
            <a:r>
              <a:rPr lang="hu-HU" sz="2400" b="1" dirty="0">
                <a:solidFill>
                  <a:srgbClr val="FFFF00"/>
                </a:solidFill>
              </a:rPr>
              <a:t> és </a:t>
            </a:r>
            <a:r>
              <a:rPr lang="hu-HU" sz="2400" b="1" dirty="0" err="1">
                <a:solidFill>
                  <a:srgbClr val="FFFF00"/>
                </a:solidFill>
              </a:rPr>
              <a:t>glikozidázt</a:t>
            </a:r>
            <a:r>
              <a:rPr lang="hu-HU" sz="2400" b="1" dirty="0">
                <a:solidFill>
                  <a:srgbClr val="FFFF00"/>
                </a:solidFill>
              </a:rPr>
              <a:t> is tartalmaz és felszabadítja az aromákat a </a:t>
            </a:r>
            <a:r>
              <a:rPr lang="hu-HU" sz="2400" b="1" dirty="0" err="1">
                <a:solidFill>
                  <a:srgbClr val="FFFF00"/>
                </a:solidFill>
              </a:rPr>
              <a:t>prekurzorokból</a:t>
            </a:r>
            <a:r>
              <a:rPr lang="hu-HU" sz="2400" b="1" dirty="0">
                <a:solidFill>
                  <a:srgbClr val="FFFF00"/>
                </a:solidFill>
              </a:rPr>
              <a:t>.</a:t>
            </a:r>
            <a:endParaRPr lang="hu-HU" sz="2400" b="1">
              <a:solidFill>
                <a:srgbClr val="FFFF00"/>
              </a:solidFill>
              <a:cs typeface="Calibri"/>
            </a:endParaRPr>
          </a:p>
          <a:p>
            <a:r>
              <a:rPr lang="hu-HU" sz="2400" b="1" dirty="0">
                <a:solidFill>
                  <a:schemeClr val="bg1"/>
                </a:solidFill>
              </a:rPr>
              <a:t>Mivel az alkohol fermentáció sokkal egyenletesebben zajlik </a:t>
            </a:r>
            <a:r>
              <a:rPr lang="hu-HU" sz="2400" b="1" dirty="0">
                <a:solidFill>
                  <a:srgbClr val="FFFF00"/>
                </a:solidFill>
              </a:rPr>
              <a:t>habképződés nélkül</a:t>
            </a:r>
            <a:r>
              <a:rPr lang="hu-HU" sz="2400" b="1" dirty="0">
                <a:solidFill>
                  <a:schemeClr val="bg1"/>
                </a:solidFill>
              </a:rPr>
              <a:t>, a hibák általában elkerülhetők a fermentáció során, s mely során megfigyelhető az illó savak mennyiségének csökkenése, és az alkohol tartalom növekedése. A </a:t>
            </a:r>
            <a:r>
              <a:rPr lang="hu-HU" sz="2400" b="1" dirty="0" err="1">
                <a:solidFill>
                  <a:schemeClr val="bg1"/>
                </a:solidFill>
              </a:rPr>
              <a:t>malo</a:t>
            </a:r>
            <a:r>
              <a:rPr lang="hu-HU" sz="2400" b="1">
                <a:solidFill>
                  <a:schemeClr val="bg1"/>
                </a:solidFill>
              </a:rPr>
              <a:t>-tejsavas</a:t>
            </a:r>
            <a:r>
              <a:rPr lang="hu-HU" sz="2400" b="1" dirty="0">
                <a:solidFill>
                  <a:schemeClr val="bg1"/>
                </a:solidFill>
              </a:rPr>
              <a:t> fermentáció kezdete nem késleltethető, mert így a borok derítése és szűrése jobb. A palackozás korábban végrehajtható</a:t>
            </a:r>
            <a:r>
              <a:rPr lang="hu-HU" sz="2400" dirty="0">
                <a:solidFill>
                  <a:schemeClr val="bg1"/>
                </a:solidFill>
              </a:rPr>
              <a:t>.</a:t>
            </a:r>
            <a:endParaRPr lang="hu-HU" sz="2400">
              <a:solidFill>
                <a:schemeClr val="bg1"/>
              </a:solidFill>
              <a:cs typeface="Calibri"/>
            </a:endParaRPr>
          </a:p>
          <a:p>
            <a:r>
              <a:rPr lang="hu-HU" sz="2400" b="1" dirty="0">
                <a:solidFill>
                  <a:srgbClr val="FFFF00"/>
                </a:solidFill>
              </a:rPr>
              <a:t>Kereskedelmi enzim preparátum </a:t>
            </a:r>
            <a:r>
              <a:rPr lang="hu-HU" sz="2400" b="1" dirty="0">
                <a:solidFill>
                  <a:schemeClr val="bg1"/>
                </a:solidFill>
              </a:rPr>
              <a:t>alkalmazásakor, például </a:t>
            </a:r>
            <a:r>
              <a:rPr lang="hu-HU" sz="2400" b="1" dirty="0" err="1">
                <a:solidFill>
                  <a:schemeClr val="bg1"/>
                </a:solidFill>
              </a:rPr>
              <a:t>Rapidase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Vinosuper</a:t>
            </a:r>
            <a:r>
              <a:rPr lang="hu-HU" sz="2400" b="1" dirty="0">
                <a:solidFill>
                  <a:schemeClr val="bg1"/>
                </a:solidFill>
              </a:rPr>
              <a:t> vagy </a:t>
            </a:r>
            <a:r>
              <a:rPr lang="hu-HU" sz="2400" b="1" dirty="0" err="1">
                <a:solidFill>
                  <a:schemeClr val="bg1"/>
                </a:solidFill>
              </a:rPr>
              <a:t>Rapidase</a:t>
            </a:r>
            <a:r>
              <a:rPr lang="hu-HU" sz="2400" b="1" dirty="0">
                <a:solidFill>
                  <a:schemeClr val="bg1"/>
                </a:solidFill>
              </a:rPr>
              <a:t> CR, 2-4 g / 100 kg zúzott szőlő arány betartásával a </a:t>
            </a:r>
            <a:r>
              <a:rPr lang="hu-HU" sz="2400" b="1" dirty="0">
                <a:solidFill>
                  <a:srgbClr val="FFFF00"/>
                </a:solidFill>
              </a:rPr>
              <a:t>fermentáció kezdetén hozzáadható, napi kétszeres keverés mellett. Nincs </a:t>
            </a:r>
            <a:r>
              <a:rPr lang="hu-HU" sz="2400" b="1">
                <a:solidFill>
                  <a:srgbClr val="FFFF00"/>
                </a:solidFill>
              </a:rPr>
              <a:t>fenol-</a:t>
            </a:r>
            <a:r>
              <a:rPr lang="hu-HU" sz="2400" b="1" dirty="0" err="1">
                <a:solidFill>
                  <a:srgbClr val="FFFF00"/>
                </a:solidFill>
              </a:rPr>
              <a:t>oxidáz</a:t>
            </a:r>
            <a:r>
              <a:rPr lang="hu-HU" sz="2400" b="1" dirty="0">
                <a:solidFill>
                  <a:srgbClr val="FFFF00"/>
                </a:solidFill>
              </a:rPr>
              <a:t> aktivitásuk és nem </a:t>
            </a:r>
            <a:r>
              <a:rPr lang="hu-HU" sz="2400" b="1" dirty="0" err="1">
                <a:solidFill>
                  <a:srgbClr val="FFFF00"/>
                </a:solidFill>
              </a:rPr>
              <a:t>inhibeálják</a:t>
            </a:r>
            <a:r>
              <a:rPr lang="hu-HU" sz="2400" b="1" dirty="0">
                <a:solidFill>
                  <a:srgbClr val="FFFF00"/>
                </a:solidFill>
              </a:rPr>
              <a:t> őket az általános kén-dioxid mennyiségek (200 mg/l felett) vagy az etanol (14% felett).</a:t>
            </a:r>
            <a:r>
              <a:rPr lang="hu-HU" sz="2400" b="1">
                <a:solidFill>
                  <a:srgbClr val="FFFF00"/>
                </a:solidFill>
              </a:rPr>
              <a:t> </a:t>
            </a:r>
            <a:endParaRPr lang="hu-HU" sz="2400" b="1">
              <a:solidFill>
                <a:srgbClr val="FFFF00"/>
              </a:solidFill>
              <a:cs typeface="Calibri"/>
            </a:endParaRPr>
          </a:p>
          <a:p>
            <a:endParaRPr lang="hu-H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6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250C35-6C73-4E0E-B65D-E091DF0A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Trendek a borkészítésben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1FD552-819D-4C57-B1B3-8F7BE3B2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253330"/>
            <a:ext cx="9748837" cy="4804569"/>
          </a:xfrm>
        </p:spPr>
        <p:txBody>
          <a:bodyPr>
            <a:normAutofit lnSpcReduction="10000"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A szőlő összetétele minden évben folyamatosan változik, nagyon sok körülménytől függ. Például a szőlő fajtától, a termő területtől, az időjárástól és a termesztés módjától.</a:t>
            </a:r>
          </a:p>
          <a:p>
            <a:r>
              <a:rPr lang="hu-HU" sz="3200" b="1" dirty="0">
                <a:solidFill>
                  <a:schemeClr val="bg1"/>
                </a:solidFill>
              </a:rPr>
              <a:t>A bor végső minőségét szintén sok külső hatás befolyásolja, könnyen alakulhatnak ki borhibák (például barnatörés, feketetörés, fehértörés, penészes-, kénes-íz, dohosság). Az oxidáció is sok problémát okozhat, pl. peroxidok keletkezhetnek. Ez ellen könnyen lehet védekezni, ha a levegőtől elzárva tároljuk a bort.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185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>
                <a:solidFill>
                  <a:schemeClr val="bg1"/>
                </a:solidFill>
              </a:rPr>
              <a:t>3.3. Színvesztés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625" y="1690688"/>
            <a:ext cx="10925175" cy="4486275"/>
          </a:xfrm>
        </p:spPr>
        <p:txBody>
          <a:bodyPr/>
          <a:lstStyle/>
          <a:p>
            <a:r>
              <a:rPr lang="hu-HU" sz="3200" b="1" dirty="0">
                <a:solidFill>
                  <a:schemeClr val="bg1"/>
                </a:solidFill>
              </a:rPr>
              <a:t>Fiatal vörösborok: próbálják </a:t>
            </a:r>
            <a:r>
              <a:rPr lang="hu-HU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növelni a piros szín </a:t>
            </a:r>
            <a:r>
              <a:rPr lang="hu-HU" sz="32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extrakciót</a:t>
            </a:r>
            <a:r>
              <a:rPr lang="hu-HU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és csökkenteni a </a:t>
            </a:r>
            <a:r>
              <a:rPr lang="hu-HU" sz="32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macerációt</a:t>
            </a:r>
            <a:r>
              <a:rPr lang="hu-HU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hu-HU" sz="2800" b="1" dirty="0">
                <a:solidFill>
                  <a:schemeClr val="bg1"/>
                </a:solidFill>
              </a:rPr>
              <a:t>-&gt;</a:t>
            </a:r>
            <a:r>
              <a:rPr lang="hu-HU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Maceráz enzimek:</a:t>
            </a:r>
            <a:r>
              <a:rPr lang="hu-HU" sz="2800" b="1" dirty="0">
                <a:solidFill>
                  <a:schemeClr val="bg1"/>
                </a:solidFill>
              </a:rPr>
              <a:t> különböző </a:t>
            </a:r>
            <a:r>
              <a:rPr lang="hu-HU" sz="2800" b="1" dirty="0" err="1">
                <a:solidFill>
                  <a:schemeClr val="bg1"/>
                </a:solidFill>
              </a:rPr>
              <a:t>pektináz</a:t>
            </a:r>
            <a:r>
              <a:rPr lang="hu-HU" sz="2800" b="1" dirty="0">
                <a:solidFill>
                  <a:schemeClr val="bg1"/>
                </a:solidFill>
              </a:rPr>
              <a:t> aktivitásokon felül erőteljes </a:t>
            </a:r>
            <a:r>
              <a:rPr lang="hu-HU" sz="2800" b="1" dirty="0" err="1">
                <a:solidFill>
                  <a:schemeClr val="bg1"/>
                </a:solidFill>
              </a:rPr>
              <a:t>celluláz</a:t>
            </a:r>
            <a:r>
              <a:rPr lang="hu-HU" sz="2800" b="1" dirty="0">
                <a:solidFill>
                  <a:schemeClr val="bg1"/>
                </a:solidFill>
              </a:rPr>
              <a:t>/</a:t>
            </a:r>
            <a:r>
              <a:rPr lang="hu-HU" sz="2800" b="1" dirty="0" err="1">
                <a:solidFill>
                  <a:schemeClr val="bg1"/>
                </a:solidFill>
              </a:rPr>
              <a:t>hemicelluláz</a:t>
            </a:r>
            <a:r>
              <a:rPr lang="hu-HU" sz="2800" b="1" dirty="0">
                <a:solidFill>
                  <a:schemeClr val="bg1"/>
                </a:solidFill>
              </a:rPr>
              <a:t> aktivitással bírnak, és így erős sejtfal és </a:t>
            </a:r>
            <a:r>
              <a:rPr lang="hu-HU" sz="2800" b="1" dirty="0" err="1">
                <a:solidFill>
                  <a:schemeClr val="bg1"/>
                </a:solidFill>
              </a:rPr>
              <a:t>vakuolummembrán</a:t>
            </a:r>
            <a:r>
              <a:rPr lang="hu-HU" sz="2800" b="1" dirty="0">
                <a:solidFill>
                  <a:schemeClr val="bg1"/>
                </a:solidFill>
              </a:rPr>
              <a:t> feltáró hatásukkal erőteljes szín- és </a:t>
            </a:r>
            <a:r>
              <a:rPr lang="hu-HU" sz="2800" b="1" dirty="0" err="1">
                <a:solidFill>
                  <a:schemeClr val="bg1"/>
                </a:solidFill>
              </a:rPr>
              <a:t>tanninextrakciót</a:t>
            </a:r>
            <a:r>
              <a:rPr lang="hu-HU" sz="2800" b="1" dirty="0">
                <a:solidFill>
                  <a:schemeClr val="bg1"/>
                </a:solidFill>
              </a:rPr>
              <a:t> valósítanak meg.</a:t>
            </a:r>
          </a:p>
          <a:p>
            <a:pPr lvl="1"/>
            <a:r>
              <a:rPr lang="hu-HU" sz="2800" b="1" dirty="0">
                <a:solidFill>
                  <a:schemeClr val="bg1"/>
                </a:solidFill>
              </a:rPr>
              <a:t>A szőlő héjában a lamella hidrolízisét </a:t>
            </a:r>
            <a:r>
              <a:rPr lang="hu-HU" sz="28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pektinázok</a:t>
            </a:r>
            <a:r>
              <a:rPr lang="hu-HU" sz="2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végzik</a:t>
            </a:r>
            <a:r>
              <a:rPr lang="hu-HU" sz="2800" b="1" dirty="0">
                <a:solidFill>
                  <a:schemeClr val="bg1"/>
                </a:solidFill>
              </a:rPr>
              <a:t>, melyek másodlagos aktivitással rendelkeznek. Például a sav </a:t>
            </a:r>
            <a:r>
              <a:rPr lang="hu-HU" sz="2800" b="1" dirty="0" err="1">
                <a:solidFill>
                  <a:schemeClr val="bg1"/>
                </a:solidFill>
              </a:rPr>
              <a:t>proteázok</a:t>
            </a:r>
            <a:r>
              <a:rPr lang="hu-HU" sz="2800" b="1" dirty="0">
                <a:solidFill>
                  <a:schemeClr val="bg1"/>
                </a:solidFill>
              </a:rPr>
              <a:t> hatására az </a:t>
            </a:r>
            <a:r>
              <a:rPr lang="hu-HU" sz="2800" b="1" dirty="0" err="1">
                <a:solidFill>
                  <a:schemeClr val="bg1"/>
                </a:solidFill>
              </a:rPr>
              <a:t>antocianin</a:t>
            </a:r>
            <a:r>
              <a:rPr lang="hu-HU" sz="2800" b="1" dirty="0">
                <a:solidFill>
                  <a:schemeClr val="bg1"/>
                </a:solidFill>
              </a:rPr>
              <a:t> kibocsátás következik be a sejt </a:t>
            </a:r>
            <a:r>
              <a:rPr lang="hu-HU" sz="2800" b="1" dirty="0" err="1">
                <a:solidFill>
                  <a:schemeClr val="bg1"/>
                </a:solidFill>
              </a:rPr>
              <a:t>vakuólumaiból</a:t>
            </a:r>
            <a:r>
              <a:rPr lang="hu-HU" sz="2800" b="1" dirty="0">
                <a:solidFill>
                  <a:schemeClr val="bg1"/>
                </a:solidFill>
              </a:rPr>
              <a:t>.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7851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1648" cy="486213"/>
          </a:xfrm>
        </p:spPr>
        <p:txBody>
          <a:bodyPr>
            <a:normAutofit fontScale="90000"/>
          </a:bodyPr>
          <a:lstStyle/>
          <a:p>
            <a:r>
              <a:rPr lang="hu-H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Tanninok és szín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956440"/>
            <a:ext cx="10691649" cy="558099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</a:t>
            </a:r>
            <a:r>
              <a:rPr lang="hu-HU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tanninok, más néven csersavak vagy </a:t>
            </a:r>
            <a:r>
              <a:rPr lang="hu-HU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digalluszsavak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keserű ízű, növényi eredetű </a:t>
            </a:r>
            <a:r>
              <a:rPr lang="hu-H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polifenolok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amelyek összekötik és kicsapják a fehérjéket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 </a:t>
            </a:r>
            <a:r>
              <a:rPr lang="hu-HU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szövetes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növények </a:t>
            </a:r>
            <a:r>
              <a:rPr lang="hu-H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tannoszóma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nevű 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sejtszervecskéjében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termelődik. A csersavnak különböző izomerjei számos növényben találhatók, így a kávéban, teában, 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kínakéregben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Főleg vörösborok ízének, állagának fontos meghatározó tényezője, de kisebb mennyiségben fehér- és </a:t>
            </a:r>
            <a:r>
              <a:rPr lang="hu-H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roséborokban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megtalálható. A borban lévő tannin a szőlőfürt </a:t>
            </a:r>
            <a:r>
              <a:rPr lang="hu-HU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kocsányából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szőlőszem héjából és </a:t>
            </a:r>
            <a:r>
              <a:rPr lang="hu-HU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magvából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származik, valamint az érleléshez használt tölgyfahordók dongáiból.</a:t>
            </a:r>
          </a:p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tanninok egyidejű </a:t>
            </a:r>
            <a:r>
              <a:rPr lang="hu-H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extrakciója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lehetővé teszi a szín stabilizációját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 öregedés alatt. Az erjesztőkádban a vörösbor felszínen létrejön egy vastag masszaréteg, amely szőlőhúsból és héjból áll. A lé ebből fogja kinyerni a színt, és a cél minél több szín kinyerése, ezért a legáltalánosabb eljárás szerint a 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bort kiszivattyúzzák a masszaréteg alól, majd visszaengedik és átfolyatják a masszán.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Ezt napjában kétszer is megcsinálják, és így lehet a legtöbb színt kinyerni a lé számára. A héjon erjesztés időtartama 6 és 12 nap között mozog, attól függően, hogy mennyire tanninos bort szeretnénk.</a:t>
            </a:r>
            <a:endParaRPr lang="hu-HU" b="1">
              <a:solidFill>
                <a:schemeClr val="bg1"/>
              </a:solidFill>
              <a:cs typeface="Calibri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372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Színvesztés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5072" y="1500789"/>
            <a:ext cx="10812955" cy="495382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Előzőleg felsorolt vegyületek </a:t>
            </a:r>
            <a:r>
              <a:rPr lang="hu-HU" b="1" err="1">
                <a:solidFill>
                  <a:schemeClr val="bg1"/>
                </a:solidFill>
              </a:rPr>
              <a:t>fontosak</a:t>
            </a:r>
            <a:r>
              <a:rPr lang="hu-HU" b="1" dirty="0">
                <a:solidFill>
                  <a:schemeClr val="bg1"/>
                </a:solidFill>
              </a:rPr>
              <a:t> a </a:t>
            </a:r>
            <a:r>
              <a:rPr lang="hu-HU" b="1">
                <a:solidFill>
                  <a:srgbClr val="C00000"/>
                </a:solidFill>
              </a:rPr>
              <a:t>bor </a:t>
            </a:r>
            <a:r>
              <a:rPr lang="hu-HU" b="1" err="1">
                <a:solidFill>
                  <a:srgbClr val="C00000"/>
                </a:solidFill>
              </a:rPr>
              <a:t>stuktúrájában</a:t>
            </a:r>
            <a:r>
              <a:rPr lang="hu-HU" b="1">
                <a:solidFill>
                  <a:srgbClr val="C00000"/>
                </a:solidFill>
              </a:rPr>
              <a:t>, erőt és testességet adnak neki, de ez a szőlő édességétől és az éghajlati viszonyoktól is függ.</a:t>
            </a:r>
            <a:r>
              <a:rPr lang="hu-HU" b="1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Bor állapotban aromafokozásra használhatunk:</a:t>
            </a:r>
            <a:endParaRPr lang="hu-HU" b="1">
              <a:solidFill>
                <a:schemeClr val="bg1"/>
              </a:solidFill>
              <a:cs typeface="Calibri"/>
            </a:endParaRPr>
          </a:p>
          <a:p>
            <a:r>
              <a:rPr lang="hu-HU" b="1">
                <a:solidFill>
                  <a:schemeClr val="bg1"/>
                </a:solidFill>
              </a:rPr>
              <a:t> </a:t>
            </a:r>
            <a:r>
              <a:rPr lang="hu-HU" b="1" dirty="0">
                <a:solidFill>
                  <a:schemeClr val="bg1"/>
                </a:solidFill>
              </a:rPr>
              <a:t>fajtaaroma-felszabadító </a:t>
            </a:r>
            <a:r>
              <a:rPr lang="hu-HU" b="1">
                <a:solidFill>
                  <a:srgbClr val="C00000"/>
                </a:solidFill>
              </a:rPr>
              <a:t>β-</a:t>
            </a:r>
            <a:r>
              <a:rPr lang="hu-HU" b="1" err="1">
                <a:solidFill>
                  <a:srgbClr val="C00000"/>
                </a:solidFill>
              </a:rPr>
              <a:t>glükozidázt</a:t>
            </a:r>
            <a:r>
              <a:rPr lang="hu-HU" b="1" dirty="0">
                <a:solidFill>
                  <a:schemeClr val="bg1"/>
                </a:solidFill>
              </a:rPr>
              <a:t>,</a:t>
            </a:r>
            <a:endParaRPr lang="hu-HU" b="1">
              <a:solidFill>
                <a:schemeClr val="bg1"/>
              </a:solidFill>
              <a:cs typeface="Calibri"/>
            </a:endParaRPr>
          </a:p>
          <a:p>
            <a:r>
              <a:rPr lang="hu-HU" b="1">
                <a:solidFill>
                  <a:schemeClr val="bg1"/>
                </a:solidFill>
              </a:rPr>
              <a:t> </a:t>
            </a:r>
            <a:r>
              <a:rPr lang="hu-HU" b="1" err="1">
                <a:solidFill>
                  <a:schemeClr val="bg1"/>
                </a:solidFill>
              </a:rPr>
              <a:t>szűrhetőséget</a:t>
            </a:r>
            <a:r>
              <a:rPr lang="hu-HU" b="1" dirty="0">
                <a:solidFill>
                  <a:schemeClr val="bg1"/>
                </a:solidFill>
              </a:rPr>
              <a:t> javító és a seprőt feltáró, a bor komplexitását, teltségét, kerekségét (</a:t>
            </a:r>
            <a:r>
              <a:rPr lang="hu-HU" b="1" dirty="0" err="1">
                <a:solidFill>
                  <a:schemeClr val="bg1"/>
                </a:solidFill>
              </a:rPr>
              <a:t>mouthfeel</a:t>
            </a:r>
            <a:r>
              <a:rPr lang="hu-HU" b="1" dirty="0">
                <a:solidFill>
                  <a:schemeClr val="bg1"/>
                </a:solidFill>
              </a:rPr>
              <a:t>) fokozó </a:t>
            </a:r>
            <a:r>
              <a:rPr lang="hu-HU" b="1" err="1">
                <a:solidFill>
                  <a:srgbClr val="C00000"/>
                </a:solidFill>
              </a:rPr>
              <a:t>glükanáz</a:t>
            </a:r>
            <a:r>
              <a:rPr lang="hu-HU" b="1">
                <a:solidFill>
                  <a:srgbClr val="C00000"/>
                </a:solidFill>
              </a:rPr>
              <a:t> enzimeket</a:t>
            </a:r>
            <a:r>
              <a:rPr lang="hu-HU" b="1" dirty="0">
                <a:solidFill>
                  <a:schemeClr val="bg1"/>
                </a:solidFill>
              </a:rPr>
              <a:t>,</a:t>
            </a:r>
            <a:r>
              <a:rPr lang="hu-HU" b="1">
                <a:solidFill>
                  <a:schemeClr val="bg1"/>
                </a:solidFill>
              </a:rPr>
              <a:t> </a:t>
            </a:r>
            <a:endParaRPr lang="hu-HU" b="1">
              <a:solidFill>
                <a:schemeClr val="bg1"/>
              </a:solidFill>
              <a:cs typeface="Calibri"/>
            </a:endParaRPr>
          </a:p>
          <a:p>
            <a:r>
              <a:rPr lang="hu-HU" b="1" dirty="0">
                <a:solidFill>
                  <a:schemeClr val="bg1"/>
                </a:solidFill>
              </a:rPr>
              <a:t>illetve a </a:t>
            </a:r>
            <a:r>
              <a:rPr lang="hu-HU" b="1">
                <a:solidFill>
                  <a:srgbClr val="C00000"/>
                </a:solidFill>
              </a:rPr>
              <a:t>borok </a:t>
            </a:r>
            <a:r>
              <a:rPr lang="hu-HU" b="1" err="1">
                <a:solidFill>
                  <a:srgbClr val="C00000"/>
                </a:solidFill>
              </a:rPr>
              <a:t>Gram</a:t>
            </a:r>
            <a:r>
              <a:rPr lang="hu-HU" b="1">
                <a:solidFill>
                  <a:srgbClr val="C00000"/>
                </a:solidFill>
              </a:rPr>
              <a:t>+ baktériumait likvidáló </a:t>
            </a:r>
            <a:r>
              <a:rPr lang="hu-HU" b="1" err="1">
                <a:solidFill>
                  <a:srgbClr val="C00000"/>
                </a:solidFill>
              </a:rPr>
              <a:t>lizozimot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(nagy értékű </a:t>
            </a:r>
            <a:r>
              <a:rPr lang="hu-HU" b="1" dirty="0" err="1">
                <a:solidFill>
                  <a:schemeClr val="bg1"/>
                </a:solidFill>
              </a:rPr>
              <a:t>almasavtartalmú</a:t>
            </a:r>
            <a:r>
              <a:rPr lang="hu-HU" b="1" dirty="0">
                <a:solidFill>
                  <a:schemeClr val="bg1"/>
                </a:solidFill>
              </a:rPr>
              <a:t> borok savvédelme)</a:t>
            </a:r>
            <a:endParaRPr lang="hu-HU" b="1">
              <a:solidFill>
                <a:schemeClr val="bg1"/>
              </a:solidFill>
              <a:cs typeface="Calibri"/>
            </a:endParaRPr>
          </a:p>
          <a:p>
            <a:r>
              <a:rPr lang="hu-HU" b="1" dirty="0">
                <a:solidFill>
                  <a:schemeClr val="bg1"/>
                </a:solidFill>
              </a:rPr>
              <a:t>Az enzimeket be lehet adagolni az élesztővel egyszerre a vörös bor készítéshez, megfelelő időben. A megfelelő színű bort megkapjuk pár nap múlva.</a:t>
            </a:r>
            <a:endParaRPr lang="hu-HU" b="1">
              <a:solidFill>
                <a:schemeClr val="bg1"/>
              </a:solidFill>
              <a:cs typeface="Calibri"/>
            </a:endParaRPr>
          </a:p>
          <a:p>
            <a:r>
              <a:rPr lang="hu-HU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SAVVÉDELEM:</a:t>
            </a:r>
            <a:r>
              <a:rPr lang="hu-HU" b="1" dirty="0">
                <a:solidFill>
                  <a:schemeClr val="bg1"/>
                </a:solidFill>
              </a:rPr>
              <a:t> célja, hogy védelmet nyújtson a különböző borbetegségek és borhibák ellen</a:t>
            </a:r>
            <a:endParaRPr lang="hu-HU" b="1">
              <a:solidFill>
                <a:schemeClr val="bg1"/>
              </a:solidFill>
              <a:cs typeface="Calibri"/>
            </a:endParaRPr>
          </a:p>
          <a:p>
            <a:r>
              <a:rPr lang="hu-HU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SAVTOMPÍTÁS:</a:t>
            </a:r>
            <a:r>
              <a:rPr lang="hu-HU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Micrococcus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malolacticus-al</a:t>
            </a:r>
            <a:r>
              <a:rPr lang="hu-HU" b="1" dirty="0">
                <a:solidFill>
                  <a:schemeClr val="bg1"/>
                </a:solidFill>
              </a:rPr>
              <a:t>: almasav → tejsav. Az enzimeket be lehet adagolni az élesztővel egyszerre a vörös bor készítéshez, megfelelő időben. A megfelelő színű bort megkapjuk pár nap múlva.</a:t>
            </a:r>
            <a:endParaRPr lang="hu-HU" b="1">
              <a:solidFill>
                <a:schemeClr val="bg1"/>
              </a:solidFill>
              <a:cs typeface="Calibri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592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>
                <a:solidFill>
                  <a:schemeClr val="bg1"/>
                </a:solidFill>
              </a:rPr>
              <a:t>3.4. „</a:t>
            </a:r>
            <a:r>
              <a:rPr lang="hu-HU" b="1" u="sng" dirty="0" err="1">
                <a:solidFill>
                  <a:schemeClr val="bg1"/>
                </a:solidFill>
              </a:rPr>
              <a:t>Termovinifikáció</a:t>
            </a:r>
            <a:r>
              <a:rPr lang="hu-HU" b="1" u="sng" dirty="0">
                <a:solidFill>
                  <a:schemeClr val="bg1"/>
                </a:solidFill>
              </a:rPr>
              <a:t>”</a:t>
            </a:r>
            <a:endParaRPr lang="hu-HU" u="sng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b="1" u="sng" dirty="0">
                <a:solidFill>
                  <a:srgbClr val="FFFF00"/>
                </a:solidFill>
              </a:rPr>
              <a:t>Ennek során a szőlőt zúzás után 70°C-ra melegítik pár percre. A melegítés hatására a sejtek folyamatai a zavarás hatására felborulnak, így felszabadulnak aromák, tanninok, cukrok, és a szín. E lépés után a szőlőt gyorsan préselni kell, vagy lehűteni a klasszikus fermentációhoz. </a:t>
            </a:r>
          </a:p>
          <a:p>
            <a:r>
              <a:rPr lang="hu-HU" b="1" dirty="0">
                <a:solidFill>
                  <a:schemeClr val="bg1"/>
                </a:solidFill>
              </a:rPr>
              <a:t>MIÉRT JÓ? A melegítés elpusztítja az endogén enzimeket, beleértve az </a:t>
            </a:r>
            <a:r>
              <a:rPr lang="hu-HU" b="1" dirty="0" err="1">
                <a:solidFill>
                  <a:schemeClr val="bg1"/>
                </a:solidFill>
              </a:rPr>
              <a:t>oxidázokat</a:t>
            </a:r>
            <a:r>
              <a:rPr lang="hu-HU" b="1" dirty="0">
                <a:solidFill>
                  <a:schemeClr val="bg1"/>
                </a:solidFill>
              </a:rPr>
              <a:t>, amelyek borhibákat okoznak:</a:t>
            </a:r>
          </a:p>
          <a:p>
            <a:pPr lvl="1"/>
            <a:r>
              <a:rPr lang="hu-HU" b="1" i="1" dirty="0" err="1">
                <a:solidFill>
                  <a:srgbClr val="FFFF00"/>
                </a:solidFill>
              </a:rPr>
              <a:t>darabíz</a:t>
            </a:r>
            <a:r>
              <a:rPr lang="hu-HU" b="1" i="1" dirty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(</a:t>
            </a:r>
            <a:r>
              <a:rPr lang="hu-HU" b="1" dirty="0" err="1">
                <a:solidFill>
                  <a:srgbClr val="FFFF00"/>
                </a:solidFill>
              </a:rPr>
              <a:t>levegőíz</a:t>
            </a:r>
            <a:r>
              <a:rPr lang="hu-HU" b="1" dirty="0">
                <a:solidFill>
                  <a:srgbClr val="FFFF00"/>
                </a:solidFill>
              </a:rPr>
              <a:t>): </a:t>
            </a:r>
            <a:r>
              <a:rPr lang="hu-HU" b="1" dirty="0">
                <a:solidFill>
                  <a:schemeClr val="bg1"/>
                </a:solidFill>
              </a:rPr>
              <a:t>a darabban tartott borok oxidációja során az alkohol egy része </a:t>
            </a:r>
            <a:r>
              <a:rPr lang="hu-HU" b="1" dirty="0">
                <a:solidFill>
                  <a:schemeClr val="bg1"/>
                </a:solidFill>
                <a:hlinkClick r:id="rId2" tooltip="Aldehid"/>
              </a:rPr>
              <a:t>aldehiddé</a:t>
            </a:r>
            <a:r>
              <a:rPr lang="hu-HU" b="1" dirty="0">
                <a:solidFill>
                  <a:schemeClr val="bg1"/>
                </a:solidFill>
              </a:rPr>
              <a:t> oxidálódik. A nem teljesen tele töltött hordóban levő borban, nem kívánt </a:t>
            </a:r>
            <a:r>
              <a:rPr lang="hu-HU" b="1" dirty="0">
                <a:solidFill>
                  <a:schemeClr val="bg1"/>
                </a:solidFill>
                <a:hlinkClick r:id="rId3" tooltip="Oxidáció"/>
              </a:rPr>
              <a:t>oxidáció</a:t>
            </a:r>
            <a:r>
              <a:rPr lang="hu-HU" b="1" dirty="0">
                <a:solidFill>
                  <a:schemeClr val="bg1"/>
                </a:solidFill>
              </a:rPr>
              <a:t> megy végbe, különösen a gyümölcsboroknál kell erre is figyelni.</a:t>
            </a:r>
          </a:p>
          <a:p>
            <a:pPr lvl="1"/>
            <a:r>
              <a:rPr lang="hu-HU" b="1" dirty="0"/>
              <a:t> </a:t>
            </a:r>
            <a:r>
              <a:rPr lang="hu-HU" b="1" i="1" dirty="0">
                <a:solidFill>
                  <a:srgbClr val="FFFF00"/>
                </a:solidFill>
              </a:rPr>
              <a:t>barnatörés (</a:t>
            </a:r>
            <a:r>
              <a:rPr lang="hu-HU" b="1" i="1" dirty="0" err="1">
                <a:solidFill>
                  <a:srgbClr val="FFFF00"/>
                </a:solidFill>
              </a:rPr>
              <a:t>lsd</a:t>
            </a:r>
            <a:r>
              <a:rPr lang="hu-HU" b="1" i="1" dirty="0">
                <a:solidFill>
                  <a:srgbClr val="FFFF00"/>
                </a:solidFill>
              </a:rPr>
              <a:t>. Később)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86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</p:spPr>
        <p:txBody>
          <a:bodyPr/>
          <a:lstStyle/>
          <a:p>
            <a:r>
              <a:rPr lang="hu-HU" b="1" u="sng" dirty="0">
                <a:solidFill>
                  <a:schemeClr val="bg1"/>
                </a:solidFill>
              </a:rPr>
              <a:t>4. A bor aromájának fokozása enzimekkel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22692"/>
            <a:ext cx="10515600" cy="5270183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Az öregedés alatt </a:t>
            </a:r>
            <a:r>
              <a:rPr lang="hu-HU" b="1" dirty="0" err="1">
                <a:solidFill>
                  <a:schemeClr val="bg1"/>
                </a:solidFill>
              </a:rPr>
              <a:t>eszenciális</a:t>
            </a:r>
            <a:r>
              <a:rPr lang="hu-HU" b="1" dirty="0">
                <a:solidFill>
                  <a:schemeClr val="bg1"/>
                </a:solidFill>
              </a:rPr>
              <a:t> a </a:t>
            </a:r>
            <a:r>
              <a:rPr lang="hu-HU" b="1" dirty="0">
                <a:solidFill>
                  <a:srgbClr val="FFFF00"/>
                </a:solidFill>
              </a:rPr>
              <a:t>„</a:t>
            </a:r>
            <a:r>
              <a:rPr lang="hu-HU" b="1" dirty="0" err="1">
                <a:solidFill>
                  <a:srgbClr val="FFFF00"/>
                </a:solidFill>
              </a:rPr>
              <a:t>final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equlibrium</a:t>
            </a:r>
            <a:r>
              <a:rPr lang="hu-HU" b="1" dirty="0">
                <a:solidFill>
                  <a:srgbClr val="FFFF00"/>
                </a:solidFill>
              </a:rPr>
              <a:t>”</a:t>
            </a:r>
            <a:r>
              <a:rPr lang="hu-HU" b="1" dirty="0">
                <a:solidFill>
                  <a:schemeClr val="bg1"/>
                </a:solidFill>
              </a:rPr>
              <a:t> – a (végső egyensúly)</a:t>
            </a:r>
          </a:p>
          <a:p>
            <a:r>
              <a:rPr lang="hu-HU" b="1" dirty="0">
                <a:solidFill>
                  <a:schemeClr val="bg1"/>
                </a:solidFill>
              </a:rPr>
              <a:t>A bor minősége a szőlő aromájától függ: gyümölcsösséget lehet növelni!!</a:t>
            </a:r>
          </a:p>
          <a:p>
            <a:r>
              <a:rPr lang="hu-HU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TERPENOLOK:</a:t>
            </a:r>
            <a:r>
              <a:rPr lang="hu-HU" b="1" dirty="0">
                <a:solidFill>
                  <a:schemeClr val="bg1"/>
                </a:solidFill>
              </a:rPr>
              <a:t> Kutatók bizonyították, hogy a </a:t>
            </a:r>
            <a:r>
              <a:rPr lang="hu-HU" b="1" dirty="0" err="1">
                <a:solidFill>
                  <a:schemeClr val="bg1"/>
                </a:solidFill>
              </a:rPr>
              <a:t>terpenolok</a:t>
            </a:r>
            <a:r>
              <a:rPr lang="hu-HU" b="1" dirty="0">
                <a:solidFill>
                  <a:schemeClr val="bg1"/>
                </a:solidFill>
              </a:rPr>
              <a:t> képviselik egy fontos részét a szőlő aromáknak. Ezek jelen vannak a héjon és </a:t>
            </a:r>
            <a:r>
              <a:rPr lang="hu-HU" b="1" dirty="0" err="1">
                <a:solidFill>
                  <a:schemeClr val="bg1"/>
                </a:solidFill>
              </a:rPr>
              <a:t>cukor-terpenolként</a:t>
            </a:r>
            <a:r>
              <a:rPr lang="hu-HU" b="1" dirty="0">
                <a:solidFill>
                  <a:schemeClr val="bg1"/>
                </a:solidFill>
              </a:rPr>
              <a:t> kötődnek meg. Ezek a megkötött </a:t>
            </a:r>
            <a:r>
              <a:rPr lang="hu-HU" b="1" dirty="0" err="1">
                <a:solidFill>
                  <a:schemeClr val="bg1"/>
                </a:solidFill>
              </a:rPr>
              <a:t>cukor-terpenol</a:t>
            </a:r>
            <a:r>
              <a:rPr lang="hu-HU" b="1" dirty="0">
                <a:solidFill>
                  <a:schemeClr val="bg1"/>
                </a:solidFill>
              </a:rPr>
              <a:t> molekulák szagtalan </a:t>
            </a:r>
            <a:r>
              <a:rPr lang="hu-HU" b="1" dirty="0" err="1">
                <a:solidFill>
                  <a:schemeClr val="bg1"/>
                </a:solidFill>
              </a:rPr>
              <a:t>prekurzorai</a:t>
            </a:r>
            <a:r>
              <a:rPr lang="hu-HU" b="1" dirty="0">
                <a:solidFill>
                  <a:schemeClr val="bg1"/>
                </a:solidFill>
              </a:rPr>
              <a:t> az aromáknak. Az </a:t>
            </a:r>
            <a:r>
              <a:rPr lang="hu-HU" b="1" dirty="0" err="1">
                <a:solidFill>
                  <a:schemeClr val="bg1"/>
                </a:solidFill>
              </a:rPr>
              <a:t>egymásutáni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enzimatikus</a:t>
            </a:r>
            <a:r>
              <a:rPr lang="hu-HU" b="1" dirty="0">
                <a:solidFill>
                  <a:schemeClr val="bg1"/>
                </a:solidFill>
              </a:rPr>
              <a:t> hidrolízise ezeknek a </a:t>
            </a:r>
            <a:r>
              <a:rPr lang="hu-HU" b="1" dirty="0" err="1">
                <a:solidFill>
                  <a:schemeClr val="bg1"/>
                </a:solidFill>
              </a:rPr>
              <a:t>prekurzoroknak</a:t>
            </a:r>
            <a:r>
              <a:rPr lang="hu-HU" b="1" dirty="0">
                <a:solidFill>
                  <a:schemeClr val="bg1"/>
                </a:solidFill>
              </a:rPr>
              <a:t>, felszabadítanak olyan szabad </a:t>
            </a:r>
            <a:r>
              <a:rPr lang="hu-HU" b="1" dirty="0" err="1">
                <a:solidFill>
                  <a:schemeClr val="bg1"/>
                </a:solidFill>
              </a:rPr>
              <a:t>terpenolokat</a:t>
            </a:r>
            <a:r>
              <a:rPr lang="hu-HU" b="1" dirty="0">
                <a:solidFill>
                  <a:schemeClr val="bg1"/>
                </a:solidFill>
              </a:rPr>
              <a:t>, aminek erős szaga van. </a:t>
            </a:r>
          </a:p>
          <a:p>
            <a:r>
              <a:rPr lang="hu-HU" b="1" dirty="0" err="1">
                <a:solidFill>
                  <a:srgbClr val="FFFF00"/>
                </a:solidFill>
              </a:rPr>
              <a:t>Glikozidos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 err="1">
                <a:solidFill>
                  <a:srgbClr val="FFFF00"/>
                </a:solidFill>
              </a:rPr>
              <a:t>prekurzorok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a szőlő bogyókban leírtak: </a:t>
            </a:r>
            <a:r>
              <a:rPr lang="hu-HU" b="1" dirty="0" err="1">
                <a:solidFill>
                  <a:schemeClr val="bg1"/>
                </a:solidFill>
              </a:rPr>
              <a:t>linalol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err="1">
                <a:solidFill>
                  <a:schemeClr val="bg1"/>
                </a:solidFill>
              </a:rPr>
              <a:t>nerol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err="1">
                <a:solidFill>
                  <a:schemeClr val="bg1"/>
                </a:solidFill>
              </a:rPr>
              <a:t>geraniol</a:t>
            </a:r>
            <a:r>
              <a:rPr lang="hu-HU" b="1" dirty="0">
                <a:solidFill>
                  <a:schemeClr val="bg1"/>
                </a:solidFill>
              </a:rPr>
              <a:t>. Számos létezik nagy mennyiségben. Például: </a:t>
            </a:r>
            <a:r>
              <a:rPr lang="hu-HU" b="1" dirty="0" err="1">
                <a:solidFill>
                  <a:schemeClr val="bg1"/>
                </a:solidFill>
              </a:rPr>
              <a:t>Rutinóz</a:t>
            </a:r>
            <a:r>
              <a:rPr lang="hu-HU" b="1" dirty="0">
                <a:solidFill>
                  <a:schemeClr val="bg1"/>
                </a:solidFill>
              </a:rPr>
              <a:t> 6-O-alpha-L-ramnopiranozil-β-D-glükopiranóz, 6-O-alpha-L-arabinozil-β-D-glükopiranóz, 6-O-β-D-apiofuranozil-β-D-glükopiranóz.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5793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0838" y="513939"/>
            <a:ext cx="10870324" cy="5830122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Sok egyéb </a:t>
            </a:r>
            <a:r>
              <a:rPr lang="hu-HU" b="1" dirty="0">
                <a:solidFill>
                  <a:srgbClr val="FFFF00"/>
                </a:solidFill>
              </a:rPr>
              <a:t>illó komponens </a:t>
            </a:r>
            <a:r>
              <a:rPr lang="hu-HU" b="1" dirty="0" err="1">
                <a:solidFill>
                  <a:srgbClr val="FFFF00"/>
                </a:solidFill>
              </a:rPr>
              <a:t>prekurzora</a:t>
            </a:r>
            <a:r>
              <a:rPr lang="hu-HU" b="1" dirty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chemeClr val="bg1"/>
                </a:solidFill>
              </a:rPr>
              <a:t>létezik: </a:t>
            </a:r>
            <a:r>
              <a:rPr lang="hu-HU" b="1" dirty="0" err="1">
                <a:solidFill>
                  <a:schemeClr val="bg1"/>
                </a:solidFill>
              </a:rPr>
              <a:t>linalol</a:t>
            </a:r>
            <a:r>
              <a:rPr lang="hu-HU" b="1" dirty="0">
                <a:solidFill>
                  <a:schemeClr val="bg1"/>
                </a:solidFill>
              </a:rPr>
              <a:t> oxid, </a:t>
            </a:r>
            <a:r>
              <a:rPr lang="hu-HU" b="1" dirty="0" err="1">
                <a:solidFill>
                  <a:schemeClr val="bg1"/>
                </a:solidFill>
              </a:rPr>
              <a:t>terpén-diol</a:t>
            </a:r>
            <a:r>
              <a:rPr lang="hu-HU" b="1" dirty="0">
                <a:solidFill>
                  <a:schemeClr val="bg1"/>
                </a:solidFill>
              </a:rPr>
              <a:t> és –</a:t>
            </a:r>
            <a:r>
              <a:rPr lang="hu-HU" b="1" dirty="0" err="1">
                <a:solidFill>
                  <a:schemeClr val="bg1"/>
                </a:solidFill>
              </a:rPr>
              <a:t>triol</a:t>
            </a:r>
            <a:r>
              <a:rPr lang="hu-HU" b="1" dirty="0">
                <a:solidFill>
                  <a:schemeClr val="bg1"/>
                </a:solidFill>
              </a:rPr>
              <a:t>, lineáris vagy ciklikus alkoholok, sav vagy illó fenolok. </a:t>
            </a:r>
          </a:p>
          <a:p>
            <a:r>
              <a:rPr lang="hu-HU" b="1" dirty="0">
                <a:solidFill>
                  <a:schemeClr val="bg1"/>
                </a:solidFill>
              </a:rPr>
              <a:t>Ezek a potenciális aromák </a:t>
            </a:r>
            <a:r>
              <a:rPr lang="hu-HU" b="1" dirty="0" err="1">
                <a:solidFill>
                  <a:srgbClr val="FFFF00"/>
                </a:solidFill>
              </a:rPr>
              <a:t>glikozidos</a:t>
            </a:r>
            <a:r>
              <a:rPr lang="hu-HU" b="1" dirty="0">
                <a:solidFill>
                  <a:srgbClr val="FFFF00"/>
                </a:solidFill>
              </a:rPr>
              <a:t> formában stabilak </a:t>
            </a:r>
            <a:r>
              <a:rPr lang="hu-HU" b="1" dirty="0">
                <a:solidFill>
                  <a:schemeClr val="bg1"/>
                </a:solidFill>
              </a:rPr>
              <a:t>a fermentáció alatt és oldott formában maradnak a borban. Lehetséges növelni a bor aroma komponenseit, amelyek ezekből a természetes készletből jönnek létre enzimekkel. </a:t>
            </a:r>
          </a:p>
          <a:p>
            <a:r>
              <a:rPr lang="hu-HU" b="1" dirty="0">
                <a:solidFill>
                  <a:schemeClr val="bg1"/>
                </a:solidFill>
              </a:rPr>
              <a:t>Ez </a:t>
            </a:r>
            <a:r>
              <a:rPr lang="hu-HU" b="1" dirty="0">
                <a:solidFill>
                  <a:srgbClr val="FFFF00"/>
                </a:solidFill>
              </a:rPr>
              <a:t>elérhető ipari </a:t>
            </a:r>
            <a:r>
              <a:rPr lang="hu-HU" b="1" dirty="0" err="1">
                <a:solidFill>
                  <a:srgbClr val="FFFF00"/>
                </a:solidFill>
              </a:rPr>
              <a:t>exogén</a:t>
            </a:r>
            <a:r>
              <a:rPr lang="hu-HU" b="1" dirty="0">
                <a:solidFill>
                  <a:srgbClr val="FFFF00"/>
                </a:solidFill>
              </a:rPr>
              <a:t> enzimekkel</a:t>
            </a:r>
            <a:r>
              <a:rPr lang="hu-HU" b="1" dirty="0">
                <a:solidFill>
                  <a:schemeClr val="bg1"/>
                </a:solidFill>
              </a:rPr>
              <a:t>: Macer8, </a:t>
            </a:r>
            <a:r>
              <a:rPr lang="hu-HU" b="1" dirty="0" err="1">
                <a:solidFill>
                  <a:schemeClr val="bg1"/>
                </a:solidFill>
              </a:rPr>
              <a:t>Rapidase</a:t>
            </a:r>
            <a:r>
              <a:rPr lang="hu-HU" b="1" dirty="0">
                <a:solidFill>
                  <a:schemeClr val="bg1"/>
                </a:solidFill>
              </a:rPr>
              <a:t> AR 2000. </a:t>
            </a:r>
          </a:p>
          <a:p>
            <a:pPr lvl="1"/>
            <a:r>
              <a:rPr lang="hu-HU" b="1" dirty="0">
                <a:solidFill>
                  <a:schemeClr val="bg1"/>
                </a:solidFill>
              </a:rPr>
              <a:t>Ez utóbbi tartalmazza ezt a </a:t>
            </a:r>
            <a:r>
              <a:rPr lang="hu-HU" b="1" dirty="0">
                <a:solidFill>
                  <a:srgbClr val="FFFF00"/>
                </a:solidFill>
              </a:rPr>
              <a:t>4 </a:t>
            </a:r>
            <a:r>
              <a:rPr lang="hu-HU" b="1" dirty="0" err="1">
                <a:solidFill>
                  <a:srgbClr val="FFFF00"/>
                </a:solidFill>
              </a:rPr>
              <a:t>glikozidáz</a:t>
            </a:r>
            <a:r>
              <a:rPr lang="hu-HU" b="1" dirty="0">
                <a:solidFill>
                  <a:srgbClr val="FFFF00"/>
                </a:solidFill>
              </a:rPr>
              <a:t> fajtát megfelelő arányban, hogy felszabadítsa a nagyobb arányú </a:t>
            </a:r>
            <a:r>
              <a:rPr lang="hu-HU" b="1" dirty="0" err="1">
                <a:solidFill>
                  <a:srgbClr val="FFFF00"/>
                </a:solidFill>
              </a:rPr>
              <a:t>terpenolokat</a:t>
            </a:r>
            <a:r>
              <a:rPr lang="hu-HU" b="1" dirty="0">
                <a:solidFill>
                  <a:srgbClr val="FFFF00"/>
                </a:solidFill>
              </a:rPr>
              <a:t>. Több </a:t>
            </a:r>
            <a:r>
              <a:rPr lang="hu-HU" b="1" dirty="0" err="1">
                <a:solidFill>
                  <a:srgbClr val="FFFF00"/>
                </a:solidFill>
              </a:rPr>
              <a:t>terpenolt</a:t>
            </a:r>
            <a:r>
              <a:rPr lang="hu-HU" b="1" dirty="0">
                <a:solidFill>
                  <a:srgbClr val="FFFF00"/>
                </a:solidFill>
              </a:rPr>
              <a:t> és </a:t>
            </a:r>
            <a:r>
              <a:rPr lang="hu-HU" b="1" dirty="0" err="1">
                <a:solidFill>
                  <a:srgbClr val="FFFF00"/>
                </a:solidFill>
              </a:rPr>
              <a:t>terpén-diolt</a:t>
            </a:r>
            <a:r>
              <a:rPr lang="hu-HU" b="1" dirty="0">
                <a:solidFill>
                  <a:srgbClr val="FFFF00"/>
                </a:solidFill>
              </a:rPr>
              <a:t> tartalmaz, így az íz panel megfelelőbb. </a:t>
            </a:r>
            <a:r>
              <a:rPr lang="hu-HU" b="1" dirty="0">
                <a:solidFill>
                  <a:schemeClr val="bg1"/>
                </a:solidFill>
              </a:rPr>
              <a:t>Az így készített boroknak az íze 1 év után is stabil marad. Ezeket főleg </a:t>
            </a:r>
            <a:r>
              <a:rPr lang="hu-HU" b="1" i="1" dirty="0">
                <a:solidFill>
                  <a:schemeClr val="bg1"/>
                </a:solidFill>
              </a:rPr>
              <a:t>A. </a:t>
            </a:r>
            <a:r>
              <a:rPr lang="hu-HU" b="1" i="1" dirty="0" err="1">
                <a:solidFill>
                  <a:schemeClr val="bg1"/>
                </a:solidFill>
              </a:rPr>
              <a:t>niger</a:t>
            </a:r>
            <a:r>
              <a:rPr lang="hu-HU" b="1" dirty="0">
                <a:solidFill>
                  <a:schemeClr val="bg1"/>
                </a:solidFill>
              </a:rPr>
              <a:t> termeli, nincs </a:t>
            </a:r>
            <a:r>
              <a:rPr lang="hu-HU" b="1" dirty="0" err="1">
                <a:solidFill>
                  <a:schemeClr val="bg1"/>
                </a:solidFill>
              </a:rPr>
              <a:t>fenoloxidáz-és</a:t>
            </a:r>
            <a:r>
              <a:rPr lang="hu-HU" b="1" dirty="0">
                <a:solidFill>
                  <a:schemeClr val="bg1"/>
                </a:solidFill>
              </a:rPr>
              <a:t> fahéjsav </a:t>
            </a:r>
            <a:r>
              <a:rPr lang="hu-HU" b="1" dirty="0" err="1">
                <a:solidFill>
                  <a:schemeClr val="bg1"/>
                </a:solidFill>
              </a:rPr>
              <a:t>észteráz</a:t>
            </a:r>
            <a:r>
              <a:rPr lang="hu-HU" b="1" dirty="0">
                <a:solidFill>
                  <a:schemeClr val="bg1"/>
                </a:solidFill>
              </a:rPr>
              <a:t> aktivitásuk. (</a:t>
            </a:r>
            <a:r>
              <a:rPr lang="hu-HU" b="1" dirty="0" err="1">
                <a:solidFill>
                  <a:schemeClr val="bg1"/>
                </a:solidFill>
              </a:rPr>
              <a:t>Dugelay</a:t>
            </a:r>
            <a:r>
              <a:rPr lang="hu-HU" b="1" dirty="0">
                <a:solidFill>
                  <a:schemeClr val="bg1"/>
                </a:solidFill>
              </a:rPr>
              <a:t>, 1992)</a:t>
            </a:r>
          </a:p>
          <a:p>
            <a:r>
              <a:rPr lang="hu-HU" b="1" dirty="0">
                <a:solidFill>
                  <a:schemeClr val="bg1"/>
                </a:solidFill>
              </a:rPr>
              <a:t>Az </a:t>
            </a:r>
            <a:r>
              <a:rPr lang="hu-HU" b="1" u="sng" dirty="0">
                <a:solidFill>
                  <a:srgbClr val="FFFF00"/>
                </a:solidFill>
              </a:rPr>
              <a:t>A. </a:t>
            </a:r>
            <a:r>
              <a:rPr lang="hu-HU" b="1" u="sng" dirty="0" err="1">
                <a:solidFill>
                  <a:srgbClr val="FFFF00"/>
                </a:solidFill>
              </a:rPr>
              <a:t>niger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glikozidázai</a:t>
            </a:r>
            <a:r>
              <a:rPr lang="hu-HU" b="1" dirty="0">
                <a:solidFill>
                  <a:schemeClr val="bg1"/>
                </a:solidFill>
              </a:rPr>
              <a:t> érzékenyek glükózra, de a hozzáadott enzimek végre tudják hajtani az </a:t>
            </a:r>
            <a:r>
              <a:rPr lang="hu-HU" b="1" dirty="0" err="1">
                <a:solidFill>
                  <a:schemeClr val="bg1"/>
                </a:solidFill>
              </a:rPr>
              <a:t>enzimatikus</a:t>
            </a:r>
            <a:r>
              <a:rPr lang="hu-HU" b="1" dirty="0">
                <a:solidFill>
                  <a:schemeClr val="bg1"/>
                </a:solidFill>
              </a:rPr>
              <a:t> reakció utolsó lépését az alkohol fermentáció alatt, de csak ha a glükóz koncentráció alacsonyabb, mint 10 g/l.</a:t>
            </a:r>
          </a:p>
          <a:p>
            <a:r>
              <a:rPr lang="hu-HU" b="1" dirty="0">
                <a:solidFill>
                  <a:schemeClr val="bg1"/>
                </a:solidFill>
              </a:rPr>
              <a:t>A fehér-és vörösborokra is igaz a gyümölcsösebb íz, intenzívebb aroma, a bor minősítésekor pedig figyelembe veszik a </a:t>
            </a:r>
            <a:r>
              <a:rPr lang="hu-HU" b="1" dirty="0" err="1">
                <a:solidFill>
                  <a:schemeClr val="bg1"/>
                </a:solidFill>
              </a:rPr>
              <a:t>terpenol</a:t>
            </a:r>
            <a:r>
              <a:rPr lang="hu-HU" b="1" dirty="0">
                <a:solidFill>
                  <a:schemeClr val="bg1"/>
                </a:solidFill>
              </a:rPr>
              <a:t> tartalmat. </a:t>
            </a:r>
          </a:p>
        </p:txBody>
      </p:sp>
    </p:spTree>
    <p:extLst>
      <p:ext uri="{BB962C8B-B14F-4D97-AF65-F5344CB8AC3E}">
        <p14:creationId xmlns:p14="http://schemas.microsoft.com/office/powerpoint/2010/main" val="1388380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</a:t>
            </a:r>
            <a:r>
              <a:rPr lang="hu-HU" b="1" u="sng" dirty="0">
                <a:solidFill>
                  <a:schemeClr val="bg1"/>
                </a:solidFill>
              </a:rPr>
              <a:t>5. Szűrés</a:t>
            </a:r>
            <a:r>
              <a:rPr lang="hu-HU" b="1" u="sng" dirty="0"/>
              <a:t>                 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Szűrés, ultraszűrés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026" y="1206336"/>
            <a:ext cx="8991600" cy="5286539"/>
          </a:xfrm>
        </p:spPr>
        <p:txBody>
          <a:bodyPr>
            <a:normAutofit/>
          </a:bodyPr>
          <a:lstStyle/>
          <a:p>
            <a:endParaRPr lang="hu-HU" sz="3200" b="1" dirty="0">
              <a:solidFill>
                <a:schemeClr val="bg1"/>
              </a:solidFill>
            </a:endParaRPr>
          </a:p>
          <a:p>
            <a:r>
              <a:rPr lang="hu-HU" sz="3200" b="1" dirty="0">
                <a:solidFill>
                  <a:schemeClr val="bg1"/>
                </a:solidFill>
              </a:rPr>
              <a:t>Miért van szükség rá?</a:t>
            </a:r>
          </a:p>
          <a:p>
            <a:r>
              <a:rPr lang="hu-HU" sz="3200" b="1" dirty="0">
                <a:solidFill>
                  <a:schemeClr val="bg1"/>
                </a:solidFill>
              </a:rPr>
              <a:t>A bor akkor nevezhető stabilnak, ha a fogyasztáskor tökéletesen tiszta, vagyis üledék- és zavarosságmentes. </a:t>
            </a:r>
          </a:p>
          <a:p>
            <a:pPr fontAlgn="base"/>
            <a:r>
              <a:rPr lang="hu-HU" sz="3200" b="1" dirty="0">
                <a:solidFill>
                  <a:schemeClr val="bg1"/>
                </a:solidFill>
              </a:rPr>
              <a:t>Az erjedés, tárolás, érlelés során a borokban különböző típusú kiválások, zavarosodások jelentkeznek. Ezek eltávolítására, a borok stabilitásának biztosítására alkalmazhatóak a szűrési műveletek.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18080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   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Szűrés, ultraszűrés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9563" y="365125"/>
            <a:ext cx="10020300" cy="6321426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hu-HU" b="1" dirty="0">
                <a:solidFill>
                  <a:schemeClr val="bg1"/>
                </a:solidFill>
              </a:rPr>
              <a:t>A szűrőanyaggal kialakítható szűrőfelülettől függően megkülönböztetünk felületi (kétdimenziós) és mélységi (háromdimenziós) szűrést.</a:t>
            </a:r>
          </a:p>
          <a:p>
            <a:pPr algn="just" fontAlgn="base"/>
            <a:r>
              <a:rPr lang="hu-HU" b="1" i="1" dirty="0">
                <a:solidFill>
                  <a:srgbClr val="FFFF00"/>
                </a:solidFill>
              </a:rPr>
              <a:t>Kétdimenziós</a:t>
            </a:r>
            <a:r>
              <a:rPr lang="hu-HU" b="1" dirty="0">
                <a:solidFill>
                  <a:srgbClr val="FFFF00"/>
                </a:solidFill>
              </a:rPr>
              <a:t> szűrés </a:t>
            </a:r>
            <a:r>
              <a:rPr lang="hu-HU" b="1" dirty="0">
                <a:solidFill>
                  <a:schemeClr val="bg1"/>
                </a:solidFill>
              </a:rPr>
              <a:t>esetében a munka kezdetén meghatározott mennyiségű szűrőanyagot juttatunk a berendezésbe. Ennek mennyisége a szűrés folyamán nem változik, mivel a művelet közben nem adagolunk újabb szűrőanyagot. A bor a szűrőanyagon laminárisan áramlik át, miközben a </a:t>
            </a:r>
            <a:r>
              <a:rPr lang="hu-HU" b="1" dirty="0" err="1">
                <a:solidFill>
                  <a:schemeClr val="bg1"/>
                </a:solidFill>
              </a:rPr>
              <a:t>zavarosító</a:t>
            </a:r>
            <a:r>
              <a:rPr lang="hu-HU" b="1" dirty="0">
                <a:solidFill>
                  <a:schemeClr val="bg1"/>
                </a:solidFill>
              </a:rPr>
              <a:t> anyagok a szűrőfelületen fönnmaradnak. (a)</a:t>
            </a:r>
          </a:p>
          <a:p>
            <a:pPr algn="just" fontAlgn="base"/>
            <a:r>
              <a:rPr lang="hu-HU" b="1" dirty="0">
                <a:solidFill>
                  <a:srgbClr val="FFFF00"/>
                </a:solidFill>
              </a:rPr>
              <a:t>A </a:t>
            </a:r>
            <a:r>
              <a:rPr lang="hu-HU" b="1" i="1" dirty="0">
                <a:solidFill>
                  <a:srgbClr val="FFFF00"/>
                </a:solidFill>
              </a:rPr>
              <a:t>háromdimenziós </a:t>
            </a:r>
            <a:r>
              <a:rPr lang="hu-HU" b="1" dirty="0">
                <a:solidFill>
                  <a:srgbClr val="FFFF00"/>
                </a:solidFill>
              </a:rPr>
              <a:t>szűrés</a:t>
            </a:r>
            <a:r>
              <a:rPr lang="hu-HU" b="1" dirty="0">
                <a:solidFill>
                  <a:schemeClr val="bg1"/>
                </a:solidFill>
              </a:rPr>
              <a:t>kor a munka kezdetén speciális alapréteget képezünk, majd a szűrés során folyamatos adagolással újítjuk fel a szűrőfelületet. A szűrőréteg fokozaton vastagodik, a bor zavarosságai beágyazódnak a szűrőanyagba. A folyton megújuló szűrőfelület térbeli szitaként működik. </a:t>
            </a:r>
            <a:r>
              <a:rPr lang="hu-HU" b="1" dirty="0" err="1">
                <a:solidFill>
                  <a:schemeClr val="bg1"/>
                </a:solidFill>
              </a:rPr>
              <a:t>Íly</a:t>
            </a:r>
            <a:r>
              <a:rPr lang="hu-HU" b="1" dirty="0">
                <a:solidFill>
                  <a:schemeClr val="bg1"/>
                </a:solidFill>
              </a:rPr>
              <a:t> módon megakadályozható a zárófilm kialakulása, és a művelet mindaddig folytatható, amíg a szűrőanyagnak van elegendő helye a berendezésben.(b)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0528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   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Szűrés, ultraszűrés</a:t>
            </a:r>
            <a:endParaRPr lang="hu-HU" b="1" u="sng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12" y="1086500"/>
            <a:ext cx="7818879" cy="4685000"/>
          </a:xfrm>
        </p:spPr>
      </p:pic>
    </p:spTree>
    <p:extLst>
      <p:ext uri="{BB962C8B-B14F-4D97-AF65-F5344CB8AC3E}">
        <p14:creationId xmlns:p14="http://schemas.microsoft.com/office/powerpoint/2010/main" val="2731024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   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Szűrés, ultraszűrés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269" y="365125"/>
            <a:ext cx="9715394" cy="5495348"/>
          </a:xfrm>
        </p:spPr>
        <p:txBody>
          <a:bodyPr/>
          <a:lstStyle/>
          <a:p>
            <a:pPr algn="just"/>
            <a:r>
              <a:rPr lang="hu-HU" sz="3200" b="1" dirty="0">
                <a:solidFill>
                  <a:schemeClr val="bg1"/>
                </a:solidFill>
              </a:rPr>
              <a:t>A jó szűrőanyag </a:t>
            </a:r>
            <a:r>
              <a:rPr lang="hu-HU" sz="3200" b="1" dirty="0" err="1">
                <a:solidFill>
                  <a:schemeClr val="bg1"/>
                </a:solidFill>
              </a:rPr>
              <a:t>mechanikailag</a:t>
            </a:r>
            <a:r>
              <a:rPr lang="hu-HU" sz="3200" b="1" dirty="0">
                <a:solidFill>
                  <a:schemeClr val="bg1"/>
                </a:solidFill>
              </a:rPr>
              <a:t> és kémiailag tiszta, szerkezete megfelelő, a borban nem oldódik, a bor összetételében hátrányos kémiai és </a:t>
            </a:r>
            <a:r>
              <a:rPr lang="hu-HU" sz="3200" b="1" dirty="0" err="1">
                <a:solidFill>
                  <a:schemeClr val="bg1"/>
                </a:solidFill>
              </a:rPr>
              <a:t>ízbeli</a:t>
            </a:r>
            <a:r>
              <a:rPr lang="hu-HU" sz="3200" b="1" dirty="0">
                <a:solidFill>
                  <a:schemeClr val="bg1"/>
                </a:solidFill>
              </a:rPr>
              <a:t> változást nem okoz. A borászatban alkalmazott szűrőanyagok a szemcsés szerkezetű kovaföld és a perlit, valamint a szálas szerkezetű cellulóz.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69" y="3855688"/>
            <a:ext cx="5169804" cy="2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F7B29-3121-4BD9-967A-D5FDEB09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  <a:latin typeface="+mn-lt"/>
              </a:rPr>
              <a:t>1.1. Enzimek a borkészítésben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9E23A0-13AD-4AF1-9426-DC6ABB9C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6" y="985839"/>
            <a:ext cx="10058398" cy="2786061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Az enzimeket a különböző must összetevők </a:t>
            </a:r>
            <a:r>
              <a:rPr lang="hu-HU" b="1" dirty="0" err="1">
                <a:solidFill>
                  <a:schemeClr val="bg1"/>
                </a:solidFill>
              </a:rPr>
              <a:t>extrakciójának</a:t>
            </a:r>
            <a:r>
              <a:rPr lang="hu-HU" b="1" dirty="0">
                <a:solidFill>
                  <a:schemeClr val="bg1"/>
                </a:solidFill>
              </a:rPr>
              <a:t> hozamnövelésére használják. </a:t>
            </a:r>
          </a:p>
          <a:p>
            <a:r>
              <a:rPr lang="hu-HU" b="1" dirty="0">
                <a:solidFill>
                  <a:schemeClr val="bg1"/>
                </a:solidFill>
              </a:rPr>
              <a:t>A musthoz vagy borhoz adva, az enzimek </a:t>
            </a:r>
            <a:r>
              <a:rPr lang="hu-HU" b="1" dirty="0" err="1">
                <a:solidFill>
                  <a:schemeClr val="bg1"/>
                </a:solidFill>
              </a:rPr>
              <a:t>hidrolizálják</a:t>
            </a:r>
            <a:r>
              <a:rPr lang="hu-HU" b="1" dirty="0">
                <a:solidFill>
                  <a:schemeClr val="bg1"/>
                </a:solidFill>
              </a:rPr>
              <a:t> a nagy molekula tömegű oldható vegyületeket, mint például a pektint, aminek köszönhetően a tisztítás és a szűrés könnyebbé válik.</a:t>
            </a:r>
          </a:p>
          <a:p>
            <a:r>
              <a:rPr lang="hu-HU" b="1" dirty="0">
                <a:solidFill>
                  <a:schemeClr val="bg1"/>
                </a:solidFill>
              </a:rPr>
              <a:t>Manapság egyre több </a:t>
            </a:r>
            <a:r>
              <a:rPr lang="hu-HU" b="1" dirty="0" err="1">
                <a:solidFill>
                  <a:schemeClr val="bg1"/>
                </a:solidFill>
              </a:rPr>
              <a:t>exogén</a:t>
            </a:r>
            <a:r>
              <a:rPr lang="hu-HU" b="1" dirty="0">
                <a:solidFill>
                  <a:schemeClr val="bg1"/>
                </a:solidFill>
              </a:rPr>
              <a:t> enzimet használnak</a:t>
            </a:r>
          </a:p>
          <a:p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C322A5C-2673-4196-A277-854E0356F308}"/>
              </a:ext>
            </a:extLst>
          </p:cNvPr>
          <p:cNvSpPr/>
          <p:nvPr/>
        </p:nvSpPr>
        <p:spPr>
          <a:xfrm>
            <a:off x="442916" y="3771900"/>
            <a:ext cx="74723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bg1"/>
                </a:solidFill>
              </a:rPr>
              <a:t>Sok borász még mindig a régi bevált technikákat alkalmazza, aminek következménye, hogy a technológiai hatások és az </a:t>
            </a:r>
            <a:r>
              <a:rPr lang="hu-HU" sz="2800" b="1" dirty="0" err="1">
                <a:solidFill>
                  <a:schemeClr val="bg1"/>
                </a:solidFill>
              </a:rPr>
              <a:t>enzimatikus</a:t>
            </a:r>
            <a:r>
              <a:rPr lang="hu-HU" sz="2800" b="1" dirty="0">
                <a:solidFill>
                  <a:schemeClr val="bg1"/>
                </a:solidFill>
              </a:rPr>
              <a:t> viselkedések közötti kapcsolat még nem teljesen tisztázott.</a:t>
            </a:r>
          </a:p>
        </p:txBody>
      </p:sp>
    </p:spTree>
    <p:extLst>
      <p:ext uri="{BB962C8B-B14F-4D97-AF65-F5344CB8AC3E}">
        <p14:creationId xmlns:p14="http://schemas.microsoft.com/office/powerpoint/2010/main" val="3788101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               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Szűrés, ultraszűrés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862" y="496888"/>
            <a:ext cx="9648826" cy="6146800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3200" b="1" dirty="0">
                <a:solidFill>
                  <a:srgbClr val="FFFF00"/>
                </a:solidFill>
              </a:rPr>
              <a:t>Borban jelen lévő fő kolloidok: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poliszacharidok</a:t>
            </a:r>
            <a:r>
              <a:rPr lang="hu-HU" sz="3200" b="1" dirty="0">
                <a:solidFill>
                  <a:schemeClr val="bg1"/>
                </a:solidFill>
              </a:rPr>
              <a:t>, pektinek, </a:t>
            </a:r>
            <a:r>
              <a:rPr lang="hu-HU" sz="3200" b="1" dirty="0" err="1">
                <a:solidFill>
                  <a:schemeClr val="bg1"/>
                </a:solidFill>
              </a:rPr>
              <a:t>ramnogalakturonánok</a:t>
            </a:r>
            <a:r>
              <a:rPr lang="hu-HU" sz="3200" b="1" dirty="0">
                <a:solidFill>
                  <a:schemeClr val="bg1"/>
                </a:solidFill>
              </a:rPr>
              <a:t>, fehérjék, </a:t>
            </a:r>
            <a:r>
              <a:rPr lang="hu-HU" sz="3200" b="1" dirty="0" err="1">
                <a:solidFill>
                  <a:schemeClr val="bg1"/>
                </a:solidFill>
              </a:rPr>
              <a:t>polifenolok</a:t>
            </a:r>
            <a:r>
              <a:rPr lang="hu-HU" sz="3200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hu-HU" sz="3200" b="1" dirty="0">
                <a:solidFill>
                  <a:schemeClr val="bg1"/>
                </a:solidFill>
              </a:rPr>
              <a:t>Problémát okozhatnak szűrés során, mivel eltömíthetik a szűröket, ultraszűrés esetén a membrán pórusait.</a:t>
            </a:r>
          </a:p>
          <a:p>
            <a:pPr algn="just"/>
            <a:r>
              <a:rPr lang="hu-HU" sz="3200" b="1" dirty="0">
                <a:solidFill>
                  <a:srgbClr val="FFFF00"/>
                </a:solidFill>
              </a:rPr>
              <a:t>Kereskedelmi </a:t>
            </a:r>
            <a:r>
              <a:rPr lang="hu-HU" sz="3200" b="1" i="1" dirty="0" err="1">
                <a:solidFill>
                  <a:srgbClr val="FFFF00"/>
                </a:solidFill>
              </a:rPr>
              <a:t>pektinázokkal</a:t>
            </a:r>
            <a:r>
              <a:rPr lang="hu-HU" sz="3200" b="1" i="1" dirty="0">
                <a:solidFill>
                  <a:schemeClr val="bg1"/>
                </a:solidFill>
              </a:rPr>
              <a:t> </a:t>
            </a:r>
            <a:r>
              <a:rPr lang="hu-HU" sz="3200" b="1" i="1" dirty="0" err="1">
                <a:solidFill>
                  <a:schemeClr val="bg1"/>
                </a:solidFill>
              </a:rPr>
              <a:t>hidrolizálhatóak</a:t>
            </a:r>
            <a:r>
              <a:rPr lang="hu-HU" sz="3200" b="1" i="1" dirty="0">
                <a:solidFill>
                  <a:schemeClr val="bg1"/>
                </a:solidFill>
              </a:rPr>
              <a:t> ezek a makromolekulák  -&gt; alacsonyabb nyomáson végzett szűrés is elegendő</a:t>
            </a:r>
          </a:p>
          <a:p>
            <a:pPr algn="just"/>
            <a:r>
              <a:rPr lang="hu-HU" sz="3200" b="1" i="1" dirty="0" err="1">
                <a:solidFill>
                  <a:schemeClr val="bg1"/>
                </a:solidFill>
              </a:rPr>
              <a:t>Botrytis</a:t>
            </a:r>
            <a:r>
              <a:rPr lang="hu-HU" sz="3200" b="1" i="1" dirty="0">
                <a:solidFill>
                  <a:schemeClr val="bg1"/>
                </a:solidFill>
              </a:rPr>
              <a:t> </a:t>
            </a:r>
            <a:r>
              <a:rPr lang="hu-HU" sz="3200" b="1" i="1" dirty="0" err="1">
                <a:solidFill>
                  <a:schemeClr val="bg1"/>
                </a:solidFill>
              </a:rPr>
              <a:t>fungus</a:t>
            </a:r>
            <a:r>
              <a:rPr lang="hu-HU" sz="3200" b="1" i="1" dirty="0">
                <a:solidFill>
                  <a:schemeClr val="bg1"/>
                </a:solidFill>
              </a:rPr>
              <a:t> által fertőzött szőlő esetén a fertőzött részekben </a:t>
            </a:r>
            <a:r>
              <a:rPr lang="hu-HU" sz="3200" b="1" i="1" dirty="0" err="1">
                <a:solidFill>
                  <a:schemeClr val="bg1"/>
                </a:solidFill>
              </a:rPr>
              <a:t>glükánok</a:t>
            </a:r>
            <a:r>
              <a:rPr lang="hu-HU" sz="3200" b="1" i="1" dirty="0">
                <a:solidFill>
                  <a:schemeClr val="bg1"/>
                </a:solidFill>
              </a:rPr>
              <a:t> találhatóak β-1,3-oldalláncokkal és β-1,6-os kötésekkel. Ez esetben </a:t>
            </a:r>
            <a:r>
              <a:rPr lang="hu-HU" sz="3200" b="1" i="1" dirty="0" err="1">
                <a:solidFill>
                  <a:schemeClr val="bg1"/>
                </a:solidFill>
              </a:rPr>
              <a:t>glükanázok</a:t>
            </a:r>
            <a:r>
              <a:rPr lang="hu-HU" sz="3200" b="1" i="1" dirty="0">
                <a:solidFill>
                  <a:schemeClr val="bg1"/>
                </a:solidFill>
              </a:rPr>
              <a:t> alkalmazhatók különféle </a:t>
            </a:r>
            <a:r>
              <a:rPr lang="hu-HU" sz="3200" b="1" i="1" dirty="0" err="1">
                <a:solidFill>
                  <a:schemeClr val="bg1"/>
                </a:solidFill>
              </a:rPr>
              <a:t>Aspergillus</a:t>
            </a:r>
            <a:r>
              <a:rPr lang="hu-HU" sz="3200" b="1" i="1" dirty="0">
                <a:solidFill>
                  <a:schemeClr val="bg1"/>
                </a:solidFill>
              </a:rPr>
              <a:t> törzsekből izolálva.</a:t>
            </a:r>
          </a:p>
          <a:p>
            <a:pPr marL="0" indent="0">
              <a:buNone/>
            </a:pPr>
            <a:endParaRPr lang="hu-H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24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</a:t>
            </a:r>
            <a:r>
              <a:rPr lang="hu-HU" sz="3600" b="1" u="sng" dirty="0">
                <a:solidFill>
                  <a:schemeClr val="bg1"/>
                </a:solidFill>
              </a:rPr>
              <a:t>A bor jelentősebb zavarosodásai, elváltozásai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Oxidáció megelőzése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78706"/>
            <a:ext cx="8848725" cy="4864894"/>
          </a:xfrm>
        </p:spPr>
        <p:txBody>
          <a:bodyPr/>
          <a:lstStyle/>
          <a:p>
            <a:pPr fontAlgn="base"/>
            <a:endParaRPr lang="hu-HU" sz="3200" b="1" u="sng" dirty="0">
              <a:solidFill>
                <a:srgbClr val="FFFF00"/>
              </a:solidFill>
            </a:endParaRPr>
          </a:p>
          <a:p>
            <a:pPr fontAlgn="base"/>
            <a:r>
              <a:rPr lang="hu-HU" sz="3200" b="1" u="sng" dirty="0">
                <a:solidFill>
                  <a:srgbClr val="FFFF00"/>
                </a:solidFill>
              </a:rPr>
              <a:t>Csoportosításuk:</a:t>
            </a:r>
          </a:p>
          <a:p>
            <a:pPr fontAlgn="base"/>
            <a:r>
              <a:rPr lang="hu-HU" sz="3200" b="1" dirty="0">
                <a:solidFill>
                  <a:schemeClr val="bg1"/>
                </a:solidFill>
              </a:rPr>
              <a:t>1. oxidációs elváltozások,</a:t>
            </a:r>
          </a:p>
          <a:p>
            <a:pPr fontAlgn="base"/>
            <a:r>
              <a:rPr lang="hu-HU" sz="3200" b="1" dirty="0">
                <a:solidFill>
                  <a:schemeClr val="bg1"/>
                </a:solidFill>
              </a:rPr>
              <a:t>2. fehérjezavarosodás,</a:t>
            </a:r>
          </a:p>
          <a:p>
            <a:pPr fontAlgn="base"/>
            <a:r>
              <a:rPr lang="hu-HU" sz="3200" b="1" dirty="0">
                <a:solidFill>
                  <a:schemeClr val="bg1"/>
                </a:solidFill>
              </a:rPr>
              <a:t>3. kristályos zavarosodások,</a:t>
            </a:r>
          </a:p>
          <a:p>
            <a:pPr fontAlgn="base"/>
            <a:r>
              <a:rPr lang="hu-HU" sz="3200" b="1" dirty="0">
                <a:solidFill>
                  <a:schemeClr val="bg1"/>
                </a:solidFill>
              </a:rPr>
              <a:t>4. fémes zavarosodások,</a:t>
            </a:r>
          </a:p>
          <a:p>
            <a:pPr fontAlgn="base"/>
            <a:r>
              <a:rPr lang="hu-HU" sz="3200" b="1" dirty="0">
                <a:solidFill>
                  <a:schemeClr val="bg1"/>
                </a:solidFill>
              </a:rPr>
              <a:t>5. biológiai zavarosodások.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2527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               </a:t>
            </a:r>
            <a:r>
              <a:rPr lang="hu-HU" b="1" u="sng" dirty="0"/>
              <a:t>Oxidáció megelőzése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9588" y="365125"/>
            <a:ext cx="9891712" cy="624998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Levegővel érintkezve a szőlőmustok és a borok gyakran megváltoztatják színüket, kezdetben a bor színe a felületen mélysárga, sárgásbarna lesz, a barnulás mindig lejjebb terjed, végül az egész bor sötétbarna színűvé válik, majd a bor megzavarosodik, a kiváló csapadék leülepszik.</a:t>
            </a:r>
          </a:p>
          <a:p>
            <a:pPr fontAlgn="base"/>
            <a:r>
              <a:rPr lang="hu-HU" sz="3200" b="1" dirty="0">
                <a:solidFill>
                  <a:schemeClr val="bg1"/>
                </a:solidFill>
              </a:rPr>
              <a:t>Barnatörést egy </a:t>
            </a:r>
            <a:r>
              <a:rPr lang="hu-HU" sz="3200" b="1" i="1" dirty="0" err="1">
                <a:solidFill>
                  <a:schemeClr val="bg1"/>
                </a:solidFill>
              </a:rPr>
              <a:t>polifenol-oxidáz</a:t>
            </a:r>
            <a:r>
              <a:rPr lang="hu-HU" sz="3200" b="1" i="1" dirty="0">
                <a:solidFill>
                  <a:schemeClr val="bg1"/>
                </a:solidFill>
              </a:rPr>
              <a:t>(</a:t>
            </a:r>
            <a:r>
              <a:rPr lang="hu-HU" sz="3200" b="1" i="1" dirty="0" err="1">
                <a:solidFill>
                  <a:schemeClr val="bg1"/>
                </a:solidFill>
              </a:rPr>
              <a:t>tirozináz</a:t>
            </a:r>
            <a:r>
              <a:rPr lang="hu-HU" sz="3200" b="1" i="1" dirty="0">
                <a:solidFill>
                  <a:schemeClr val="bg1"/>
                </a:solidFill>
              </a:rPr>
              <a:t>) enzim</a:t>
            </a:r>
            <a:r>
              <a:rPr lang="hu-HU" sz="3200" b="1" dirty="0">
                <a:solidFill>
                  <a:schemeClr val="bg1"/>
                </a:solidFill>
              </a:rPr>
              <a:t> okozza, amely az oxigént az </a:t>
            </a:r>
            <a:r>
              <a:rPr lang="hu-HU" sz="3200" b="1" dirty="0" err="1">
                <a:solidFill>
                  <a:schemeClr val="bg1"/>
                </a:solidFill>
              </a:rPr>
              <a:t>ortofenolcsoportokkal</a:t>
            </a:r>
            <a:r>
              <a:rPr lang="hu-HU" sz="3200" b="1" dirty="0">
                <a:solidFill>
                  <a:schemeClr val="bg1"/>
                </a:solidFill>
              </a:rPr>
              <a:t> rendelkező vegyületekre (pl. </a:t>
            </a:r>
            <a:r>
              <a:rPr lang="hu-HU" sz="3200" b="1" dirty="0" err="1">
                <a:solidFill>
                  <a:schemeClr val="bg1"/>
                </a:solidFill>
              </a:rPr>
              <a:t>pirogallol</a:t>
            </a:r>
            <a:r>
              <a:rPr lang="hu-HU" sz="3200" b="1" dirty="0">
                <a:solidFill>
                  <a:schemeClr val="bg1"/>
                </a:solidFill>
              </a:rPr>
              <a:t>, </a:t>
            </a:r>
            <a:r>
              <a:rPr lang="hu-HU" sz="3200" b="1" dirty="0" err="1">
                <a:solidFill>
                  <a:schemeClr val="bg1"/>
                </a:solidFill>
              </a:rPr>
              <a:t>katechinek</a:t>
            </a:r>
            <a:r>
              <a:rPr lang="hu-HU" sz="3200" b="1" dirty="0">
                <a:solidFill>
                  <a:schemeClr val="bg1"/>
                </a:solidFill>
              </a:rPr>
              <a:t>) viszi át, ezáltal azokat sárgásvörös </a:t>
            </a:r>
            <a:r>
              <a:rPr lang="hu-HU" sz="3200" b="1" dirty="0" err="1">
                <a:solidFill>
                  <a:schemeClr val="bg1"/>
                </a:solidFill>
              </a:rPr>
              <a:t>kinonokká</a:t>
            </a:r>
            <a:r>
              <a:rPr lang="hu-HU" sz="3200" b="1" dirty="0">
                <a:solidFill>
                  <a:schemeClr val="bg1"/>
                </a:solidFill>
              </a:rPr>
              <a:t> oxidálja, amelyek a továbbiakban barnás színű, többé-kevésbé oldhatatlan csapadékká alakulnak</a:t>
            </a:r>
            <a:r>
              <a:rPr lang="hu-HU" b="1" dirty="0">
                <a:solidFill>
                  <a:schemeClr val="bg1"/>
                </a:solidFill>
              </a:rPr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5909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               </a:t>
            </a:r>
            <a:r>
              <a:rPr lang="hu-HU" b="1" u="sng" dirty="0"/>
              <a:t>Oxidáció megelőzése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287" y="365125"/>
            <a:ext cx="9391651" cy="4504892"/>
          </a:xfrm>
        </p:spPr>
        <p:txBody>
          <a:bodyPr>
            <a:normAutofit/>
          </a:bodyPr>
          <a:lstStyle/>
          <a:p>
            <a:pPr fontAlgn="base"/>
            <a:r>
              <a:rPr lang="hu-HU" sz="3000" b="1" dirty="0">
                <a:solidFill>
                  <a:srgbClr val="FFFF00"/>
                </a:solidFill>
              </a:rPr>
              <a:t>Kénessav hozzáadásával a barnatörés </a:t>
            </a:r>
            <a:r>
              <a:rPr lang="hu-HU" sz="3000" b="1" dirty="0">
                <a:solidFill>
                  <a:schemeClr val="bg1"/>
                </a:solidFill>
              </a:rPr>
              <a:t>megakadályozható. </a:t>
            </a:r>
          </a:p>
          <a:p>
            <a:pPr fontAlgn="base"/>
            <a:r>
              <a:rPr lang="hu-HU" sz="3000" b="1" dirty="0">
                <a:solidFill>
                  <a:schemeClr val="bg1"/>
                </a:solidFill>
              </a:rPr>
              <a:t>A redukáló tulajdonságú </a:t>
            </a:r>
            <a:r>
              <a:rPr lang="hu-HU" sz="3000" b="1" i="1" dirty="0">
                <a:solidFill>
                  <a:srgbClr val="FFFF00"/>
                </a:solidFill>
              </a:rPr>
              <a:t>aszkorbinsav</a:t>
            </a:r>
            <a:r>
              <a:rPr lang="hu-HU" sz="3000" b="1" dirty="0">
                <a:solidFill>
                  <a:srgbClr val="FFFF00"/>
                </a:solidFill>
              </a:rPr>
              <a:t> is meggátolja a barnatörést</a:t>
            </a:r>
            <a:r>
              <a:rPr lang="hu-HU" sz="3000" b="1" dirty="0">
                <a:solidFill>
                  <a:schemeClr val="bg1"/>
                </a:solidFill>
              </a:rPr>
              <a:t>, mégpedig oly módon, hogy antioxidánsként viselkedik. Nem gátolja az enzim működését, hanem az enzim </a:t>
            </a:r>
            <a:r>
              <a:rPr lang="hu-HU" sz="3000" b="1" dirty="0" err="1">
                <a:solidFill>
                  <a:schemeClr val="bg1"/>
                </a:solidFill>
              </a:rPr>
              <a:t>aktivilásához</a:t>
            </a:r>
            <a:r>
              <a:rPr lang="hu-HU" sz="3000" b="1" dirty="0">
                <a:solidFill>
                  <a:schemeClr val="bg1"/>
                </a:solidFill>
              </a:rPr>
              <a:t> szükséges oxigént köti meg, miközben </a:t>
            </a:r>
            <a:r>
              <a:rPr lang="hu-HU" sz="3000" b="1" dirty="0" err="1">
                <a:solidFill>
                  <a:schemeClr val="bg1"/>
                </a:solidFill>
              </a:rPr>
              <a:t>dihidro</a:t>
            </a:r>
            <a:r>
              <a:rPr lang="hu-HU" sz="3000" b="1" dirty="0">
                <a:solidFill>
                  <a:schemeClr val="bg1"/>
                </a:solidFill>
              </a:rPr>
              <a:t>-aszkorbinsavvá oxidálódik (ha elfogy, a barnatörés ismét fellép).</a:t>
            </a:r>
          </a:p>
          <a:p>
            <a:pPr fontAlgn="base"/>
            <a:endParaRPr lang="hu-HU" b="1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06" y="3387102"/>
            <a:ext cx="4463709" cy="331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24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Oxidáció megelőzése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025" y="782637"/>
            <a:ext cx="10091738" cy="5710237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 barnatörésnek egy pozitív hatása a fehérborok készítésekor alkalmazható ún. </a:t>
            </a:r>
            <a:r>
              <a:rPr lang="hu-HU" b="1" i="1" dirty="0" err="1">
                <a:solidFill>
                  <a:srgbClr val="FFFF00"/>
                </a:solidFill>
              </a:rPr>
              <a:t>hiperoxidációs</a:t>
            </a:r>
            <a:r>
              <a:rPr lang="hu-HU" b="1" i="1" dirty="0">
                <a:solidFill>
                  <a:srgbClr val="FFFF00"/>
                </a:solidFill>
              </a:rPr>
              <a:t> </a:t>
            </a:r>
            <a:r>
              <a:rPr lang="hu-HU" b="1" dirty="0">
                <a:solidFill>
                  <a:srgbClr val="FFFF00"/>
                </a:solidFill>
              </a:rPr>
              <a:t>technológia </a:t>
            </a:r>
            <a:r>
              <a:rPr lang="hu-HU" b="1" dirty="0">
                <a:solidFill>
                  <a:schemeClr val="bg1"/>
                </a:solidFill>
              </a:rPr>
              <a:t>során jelentkezik. A fehér mustot levegővel telítjük, míg a </a:t>
            </a:r>
            <a:r>
              <a:rPr lang="hu-HU" b="1" dirty="0" err="1">
                <a:solidFill>
                  <a:schemeClr val="bg1"/>
                </a:solidFill>
              </a:rPr>
              <a:t>polifenolok</a:t>
            </a:r>
            <a:r>
              <a:rPr lang="hu-HU" b="1" dirty="0">
                <a:solidFill>
                  <a:schemeClr val="bg1"/>
                </a:solidFill>
              </a:rPr>
              <a:t> oxidációja révén a szín kávébarna árnyalatúvá válik. Az oxidációs termékek az erjedés végére kicsapódnak, az így kapott bor pedig stabilabbá válik, kevéssé lesz érzékeny az oxidációs behatásokra.</a:t>
            </a:r>
          </a:p>
          <a:p>
            <a:r>
              <a:rPr lang="hu-HU" b="1" dirty="0">
                <a:solidFill>
                  <a:schemeClr val="bg1"/>
                </a:solidFill>
              </a:rPr>
              <a:t>Az oxidált állapot kedvez a vasas töréseknek. Vas oldhatatlan kiválása, csapadéka a legtöbb esetben </a:t>
            </a:r>
            <a:r>
              <a:rPr lang="hu-HU" b="1" dirty="0" err="1">
                <a:solidFill>
                  <a:schemeClr val="bg1"/>
                </a:solidFill>
              </a:rPr>
              <a:t>ferri</a:t>
            </a:r>
            <a:r>
              <a:rPr lang="hu-HU" b="1" dirty="0">
                <a:solidFill>
                  <a:schemeClr val="bg1"/>
                </a:solidFill>
              </a:rPr>
              <a:t>-foszfát, ennek kiválásakor beszélünk fehértörésről, amely elsősorban a fehérborok kellemetlen hibája.</a:t>
            </a:r>
          </a:p>
          <a:p>
            <a:r>
              <a:rPr lang="hu-HU" b="1" dirty="0">
                <a:solidFill>
                  <a:schemeClr val="bg1"/>
                </a:solidFill>
              </a:rPr>
              <a:t> A vörösborokban feketetörés, amely a vas és a cserzőanyagok, illetve a vas és a színezékek komplex vegyületének kiválását jelenti. </a:t>
            </a:r>
          </a:p>
          <a:p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11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Oxidáció megelőzése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8175" y="754063"/>
            <a:ext cx="10277475" cy="5738812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FFFF00"/>
                </a:solidFill>
              </a:rPr>
              <a:t>Megelőzés:</a:t>
            </a:r>
            <a:r>
              <a:rPr lang="hu-HU" sz="3200" b="1" dirty="0">
                <a:solidFill>
                  <a:schemeClr val="bg1"/>
                </a:solidFill>
              </a:rPr>
              <a:t> megfelelő mennyiségű védőkolloid (mézgaanyagot, gumiarábikumot, CMC-t stb.) adagolásával-&gt; meggátolja a flokkulációt. </a:t>
            </a:r>
          </a:p>
          <a:p>
            <a:r>
              <a:rPr lang="hu-HU" sz="3200" b="1" dirty="0">
                <a:solidFill>
                  <a:schemeClr val="bg1"/>
                </a:solidFill>
              </a:rPr>
              <a:t>Az oldhatatlanná váló </a:t>
            </a:r>
            <a:r>
              <a:rPr lang="hu-HU" sz="3200" b="1" dirty="0" err="1">
                <a:solidFill>
                  <a:schemeClr val="bg1"/>
                </a:solidFill>
              </a:rPr>
              <a:t>ferri</a:t>
            </a:r>
            <a:r>
              <a:rPr lang="hu-HU" sz="3200" b="1" dirty="0">
                <a:solidFill>
                  <a:schemeClr val="bg1"/>
                </a:solidFill>
              </a:rPr>
              <a:t>-foszfát-molekulák többé-kevésbé összetapadnak és kolloid oldatot képeznek.</a:t>
            </a:r>
          </a:p>
          <a:p>
            <a:r>
              <a:rPr lang="hu-HU" sz="3200" b="1" dirty="0">
                <a:solidFill>
                  <a:schemeClr val="bg1"/>
                </a:solidFill>
              </a:rPr>
              <a:t> Zavarosodás csak akkor következik be, ha a részecskék összetömörülésével a flokkuláció megindul.</a:t>
            </a:r>
          </a:p>
          <a:p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02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hu-H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Fehérjezavarosodás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82638"/>
            <a:ext cx="9963150" cy="5846762"/>
          </a:xfrm>
        </p:spPr>
        <p:txBody>
          <a:bodyPr>
            <a:normAutofit lnSpcReduction="10000"/>
          </a:bodyPr>
          <a:lstStyle/>
          <a:p>
            <a:r>
              <a:rPr lang="hu-HU" b="1" i="1" dirty="0">
                <a:solidFill>
                  <a:srgbClr val="FFFF00"/>
                </a:solidFill>
              </a:rPr>
              <a:t>Fehérjekiválás a tannin hatására.</a:t>
            </a:r>
            <a:r>
              <a:rPr lang="hu-HU" b="1" dirty="0">
                <a:solidFill>
                  <a:schemeClr val="bg1"/>
                </a:solidFill>
              </a:rPr>
              <a:t> Nagyobb mennyiségű, pl. 2 g/l borászati tannin hozzáadására a fehérjében gazdag borok gyorsan megzavarosodnak, a kiválás sebessége azonban erősen változó a boroktól függően, és a fehérjék teljes eltávolítása több napot igényel. Ez a jelenség felhasználható annak megvizsgálására is, hogy a bor tartalmaz-e fehérjéket.</a:t>
            </a:r>
          </a:p>
          <a:p>
            <a:r>
              <a:rPr lang="hu-HU" b="1" dirty="0">
                <a:solidFill>
                  <a:schemeClr val="bg1"/>
                </a:solidFill>
              </a:rPr>
              <a:t>A gyakorlatban valószínűleg a fahordós tárolás az egyik fő oka a fehérjék folyamatos kiválásának, mivel a bor a hordó fájából tannint old ki, s így a tannintartalom állandóan növekszik. A fehérjék főleg a hordó falának közvetlen közelében csapódnak ki, ahol a tannin koncentrációja viszonylag nagyobb. A palackokban a dugóból oldódó tannin ugyanezt a szerepet játszhatja. A palackban tartott borok fehérjetörésekor néha megfigyelhető, hogy a zavarosság és a kiválás először a palack nyakában jelentkezik.</a:t>
            </a:r>
          </a:p>
        </p:txBody>
      </p:sp>
    </p:spTree>
    <p:extLst>
      <p:ext uri="{BB962C8B-B14F-4D97-AF65-F5344CB8AC3E}">
        <p14:creationId xmlns:p14="http://schemas.microsoft.com/office/powerpoint/2010/main" val="405452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7591DA-C65E-46FD-B79D-18F1F303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  <a:latin typeface="+mn-lt"/>
              </a:rPr>
              <a:t>1.2. A szőlőszem összetétele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E57EDE-062E-4C21-98A7-C76D58BA9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214438"/>
            <a:ext cx="11139487" cy="5700712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A szőlő pektin tartalma nagyon összetett, sokféle elágazást,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bg1"/>
                </a:solidFill>
              </a:rPr>
              <a:t>  és pektin láncot tartalmaz.</a:t>
            </a:r>
          </a:p>
          <a:p>
            <a:r>
              <a:rPr lang="hu-HU" b="1" dirty="0">
                <a:solidFill>
                  <a:schemeClr val="bg1"/>
                </a:solidFill>
              </a:rPr>
              <a:t>A pektin a szőlő húsában található, ahol egyfajta kolloid hálózatot képez. Ez a kolloid hálózat nagyon megnehezíti a részecskék ülepedését, és a must tisztítását.</a:t>
            </a:r>
          </a:p>
          <a:p>
            <a:r>
              <a:rPr lang="hu-HU" b="1" dirty="0">
                <a:solidFill>
                  <a:schemeClr val="bg1"/>
                </a:solidFill>
              </a:rPr>
              <a:t>A szőlő pektin tartalmának kb. 62%-a </a:t>
            </a:r>
            <a:r>
              <a:rPr lang="hu-HU" b="1" dirty="0" err="1">
                <a:solidFill>
                  <a:schemeClr val="bg1"/>
                </a:solidFill>
              </a:rPr>
              <a:t>metilezett</a:t>
            </a:r>
            <a:r>
              <a:rPr lang="hu-HU" b="1" dirty="0">
                <a:solidFill>
                  <a:schemeClr val="bg1"/>
                </a:solidFill>
              </a:rPr>
              <a:t> formában található</a:t>
            </a:r>
          </a:p>
          <a:p>
            <a:r>
              <a:rPr lang="hu-HU" b="1" dirty="0">
                <a:solidFill>
                  <a:schemeClr val="bg1"/>
                </a:solidFill>
              </a:rPr>
              <a:t>6 fajta pektin lánc fordul elő a szőlőszemben:</a:t>
            </a:r>
          </a:p>
          <a:p>
            <a:pPr lvl="1"/>
            <a:r>
              <a:rPr lang="hu-HU" b="1" dirty="0">
                <a:solidFill>
                  <a:schemeClr val="bg1"/>
                </a:solidFill>
              </a:rPr>
              <a:t>I.-es és II.-es típusú </a:t>
            </a:r>
            <a:r>
              <a:rPr lang="hu-HU" b="1" dirty="0" err="1">
                <a:solidFill>
                  <a:schemeClr val="bg1"/>
                </a:solidFill>
              </a:rPr>
              <a:t>arabinogalaktán</a:t>
            </a:r>
            <a:r>
              <a:rPr lang="hu-HU" b="1" dirty="0">
                <a:solidFill>
                  <a:schemeClr val="bg1"/>
                </a:solidFill>
              </a:rPr>
              <a:t> pektin részek</a:t>
            </a:r>
          </a:p>
          <a:p>
            <a:pPr lvl="1"/>
            <a:r>
              <a:rPr lang="hu-HU" b="1" dirty="0" err="1">
                <a:solidFill>
                  <a:schemeClr val="bg1"/>
                </a:solidFill>
              </a:rPr>
              <a:t>arabinóz</a:t>
            </a:r>
            <a:r>
              <a:rPr lang="hu-HU" b="1" dirty="0">
                <a:solidFill>
                  <a:schemeClr val="bg1"/>
                </a:solidFill>
              </a:rPr>
              <a:t> pektin részek</a:t>
            </a:r>
          </a:p>
          <a:p>
            <a:pPr lvl="1"/>
            <a:r>
              <a:rPr lang="hu-HU" b="1" dirty="0" err="1">
                <a:solidFill>
                  <a:schemeClr val="bg1"/>
                </a:solidFill>
              </a:rPr>
              <a:t>galaktán</a:t>
            </a:r>
            <a:r>
              <a:rPr lang="hu-HU" b="1" dirty="0">
                <a:solidFill>
                  <a:schemeClr val="bg1"/>
                </a:solidFill>
              </a:rPr>
              <a:t> és I.-es típusú </a:t>
            </a:r>
            <a:r>
              <a:rPr lang="hu-HU" b="1" dirty="0" err="1">
                <a:solidFill>
                  <a:schemeClr val="bg1"/>
                </a:solidFill>
              </a:rPr>
              <a:t>arabinogalakturán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főláncú</a:t>
            </a:r>
            <a:r>
              <a:rPr lang="hu-HU" b="1" dirty="0">
                <a:solidFill>
                  <a:schemeClr val="bg1"/>
                </a:solidFill>
              </a:rPr>
              <a:t> pektin részek</a:t>
            </a:r>
          </a:p>
          <a:p>
            <a:pPr lvl="1"/>
            <a:r>
              <a:rPr lang="hu-HU" b="1" dirty="0" err="1">
                <a:solidFill>
                  <a:schemeClr val="bg1"/>
                </a:solidFill>
              </a:rPr>
              <a:t>homogalakturán</a:t>
            </a:r>
            <a:r>
              <a:rPr lang="hu-HU" b="1" dirty="0">
                <a:solidFill>
                  <a:schemeClr val="bg1"/>
                </a:solidFill>
              </a:rPr>
              <a:t> láncokat</a:t>
            </a:r>
          </a:p>
          <a:p>
            <a:pPr lvl="1"/>
            <a:r>
              <a:rPr lang="hu-HU" b="1" dirty="0" err="1">
                <a:solidFill>
                  <a:schemeClr val="bg1"/>
                </a:solidFill>
              </a:rPr>
              <a:t>galakturonsavból</a:t>
            </a:r>
            <a:r>
              <a:rPr lang="hu-HU" b="1" dirty="0">
                <a:solidFill>
                  <a:schemeClr val="bg1"/>
                </a:solidFill>
              </a:rPr>
              <a:t> és </a:t>
            </a:r>
            <a:r>
              <a:rPr lang="hu-HU" b="1" dirty="0" err="1">
                <a:solidFill>
                  <a:schemeClr val="bg1"/>
                </a:solidFill>
              </a:rPr>
              <a:t>ramnogalaturánból</a:t>
            </a:r>
            <a:r>
              <a:rPr lang="hu-HU" b="1" dirty="0">
                <a:solidFill>
                  <a:schemeClr val="bg1"/>
                </a:solidFill>
              </a:rPr>
              <a:t> álló lánc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5894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22BC56-2057-4138-B6BC-07A55F83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230312"/>
            <a:ext cx="10515600" cy="5262563"/>
          </a:xfrm>
        </p:spPr>
        <p:txBody>
          <a:bodyPr/>
          <a:lstStyle/>
          <a:p>
            <a:pPr marL="0" indent="0">
              <a:buNone/>
            </a:pPr>
            <a:r>
              <a:rPr lang="hu-HU" sz="3600" b="1" dirty="0">
                <a:solidFill>
                  <a:schemeClr val="bg1"/>
                </a:solidFill>
              </a:rPr>
              <a:t>A pektinek tulajdonságai:</a:t>
            </a:r>
          </a:p>
          <a:p>
            <a:r>
              <a:rPr lang="hu-HU" sz="3200" b="1" dirty="0">
                <a:solidFill>
                  <a:schemeClr val="bg1"/>
                </a:solidFill>
              </a:rPr>
              <a:t>a pektinek általában fehérjékhez kapcsoltan találhatóak a szőlőszemben</a:t>
            </a:r>
          </a:p>
          <a:p>
            <a:r>
              <a:rPr lang="hu-HU" sz="3200" b="1" dirty="0">
                <a:solidFill>
                  <a:schemeClr val="bg1"/>
                </a:solidFill>
              </a:rPr>
              <a:t>A pektineknek nagy affinitása van a vízhez</a:t>
            </a:r>
          </a:p>
          <a:p>
            <a:r>
              <a:rPr lang="hu-HU" sz="3200" b="1" dirty="0">
                <a:solidFill>
                  <a:schemeClr val="bg1"/>
                </a:solidFill>
              </a:rPr>
              <a:t>Savas pH értéken gélesednek (</a:t>
            </a:r>
            <a:r>
              <a:rPr lang="hu-HU" sz="3200" b="1" dirty="0" err="1">
                <a:solidFill>
                  <a:schemeClr val="bg1"/>
                </a:solidFill>
              </a:rPr>
              <a:t>High</a:t>
            </a:r>
            <a:r>
              <a:rPr lang="hu-HU" sz="3200" b="1" dirty="0">
                <a:solidFill>
                  <a:schemeClr val="bg1"/>
                </a:solidFill>
              </a:rPr>
              <a:t> </a:t>
            </a:r>
            <a:r>
              <a:rPr lang="hu-HU" sz="3200" b="1" dirty="0" err="1">
                <a:solidFill>
                  <a:schemeClr val="bg1"/>
                </a:solidFill>
              </a:rPr>
              <a:t>methoxyl</a:t>
            </a:r>
            <a:r>
              <a:rPr lang="hu-HU" sz="3200" b="1" dirty="0">
                <a:solidFill>
                  <a:schemeClr val="bg1"/>
                </a:solidFill>
              </a:rPr>
              <a:t> pektin), amit nagyban segít a magas cukor koncentráció.</a:t>
            </a:r>
          </a:p>
          <a:p>
            <a:r>
              <a:rPr lang="hu-HU" sz="3200" b="1" dirty="0">
                <a:solidFill>
                  <a:schemeClr val="bg1"/>
                </a:solidFill>
              </a:rPr>
              <a:t>A pektin felelős a must viszkozitásáért. </a:t>
            </a:r>
          </a:p>
          <a:p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782DB24C-6BEB-4887-9AA9-55702B65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  <a:latin typeface="+mn-lt"/>
              </a:rPr>
              <a:t>1.2. A szőlőszem összetétele</a:t>
            </a:r>
          </a:p>
        </p:txBody>
      </p:sp>
    </p:spTree>
    <p:extLst>
      <p:ext uri="{BB962C8B-B14F-4D97-AF65-F5344CB8AC3E}">
        <p14:creationId xmlns:p14="http://schemas.microsoft.com/office/powerpoint/2010/main" val="109362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8BE9A3-F53D-4529-9A53-33813179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  <a:latin typeface="+mn-lt"/>
              </a:rPr>
              <a:t>1.3. </a:t>
            </a:r>
            <a:r>
              <a:rPr lang="hu-HU" b="1" dirty="0" err="1">
                <a:solidFill>
                  <a:schemeClr val="bg1"/>
                </a:solidFill>
                <a:latin typeface="+mn-lt"/>
              </a:rPr>
              <a:t>Pektinázok</a:t>
            </a:r>
            <a:endParaRPr lang="hu-H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93F721-E792-47F5-A2C0-79FA7EC1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028701"/>
            <a:ext cx="10515601" cy="3471862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 </a:t>
            </a:r>
            <a:r>
              <a:rPr lang="hu-HU" b="1" dirty="0" err="1">
                <a:solidFill>
                  <a:schemeClr val="bg1"/>
                </a:solidFill>
              </a:rPr>
              <a:t>pektinázoknak</a:t>
            </a:r>
            <a:r>
              <a:rPr lang="hu-HU" b="1" dirty="0">
                <a:solidFill>
                  <a:schemeClr val="bg1"/>
                </a:solidFill>
              </a:rPr>
              <a:t> óriási technológiai jelentőségük van. Például a gyümölcslé tisztitásnál, sűrűség beállításnál, a must pektin tartalmának elbontásakor.</a:t>
            </a:r>
          </a:p>
          <a:p>
            <a:r>
              <a:rPr lang="hu-HU" b="1" dirty="0">
                <a:solidFill>
                  <a:schemeClr val="bg1"/>
                </a:solidFill>
              </a:rPr>
              <a:t>Az érés során a pektin endogén </a:t>
            </a:r>
            <a:r>
              <a:rPr lang="hu-HU" b="1" dirty="0" err="1">
                <a:solidFill>
                  <a:schemeClr val="bg1"/>
                </a:solidFill>
              </a:rPr>
              <a:t>pektinázok</a:t>
            </a:r>
            <a:r>
              <a:rPr lang="hu-HU" b="1" dirty="0">
                <a:solidFill>
                  <a:schemeClr val="bg1"/>
                </a:solidFill>
              </a:rPr>
              <a:t> által </a:t>
            </a:r>
            <a:r>
              <a:rPr lang="hu-HU" b="1" dirty="0" err="1">
                <a:solidFill>
                  <a:schemeClr val="bg1"/>
                </a:solidFill>
              </a:rPr>
              <a:t>hidrolizálódik</a:t>
            </a:r>
            <a:r>
              <a:rPr lang="hu-HU" b="1" dirty="0">
                <a:solidFill>
                  <a:schemeClr val="bg1"/>
                </a:solidFill>
              </a:rPr>
              <a:t> (pl. pektin-</a:t>
            </a:r>
            <a:r>
              <a:rPr lang="hu-HU" b="1" dirty="0" err="1">
                <a:solidFill>
                  <a:schemeClr val="bg1"/>
                </a:solidFill>
              </a:rPr>
              <a:t>metilészterázok</a:t>
            </a:r>
            <a:r>
              <a:rPr lang="hu-HU" b="1" dirty="0">
                <a:solidFill>
                  <a:schemeClr val="bg1"/>
                </a:solidFill>
              </a:rPr>
              <a:t>, </a:t>
            </a:r>
            <a:r>
              <a:rPr lang="hu-HU" b="1" dirty="0" err="1">
                <a:solidFill>
                  <a:schemeClr val="bg1"/>
                </a:solidFill>
              </a:rPr>
              <a:t>poligalakturanázok</a:t>
            </a:r>
            <a:r>
              <a:rPr lang="hu-HU" b="1" dirty="0">
                <a:solidFill>
                  <a:schemeClr val="bg1"/>
                </a:solidFill>
              </a:rPr>
              <a:t>), azonban ezeknek az enzimeknek az aktivitása túl alacsony -&gt; technológiailag nem </a:t>
            </a:r>
            <a:r>
              <a:rPr lang="hu-HU" b="1" dirty="0" err="1">
                <a:solidFill>
                  <a:schemeClr val="bg1"/>
                </a:solidFill>
              </a:rPr>
              <a:t>jelentősek</a:t>
            </a:r>
            <a:r>
              <a:rPr lang="hu-HU" b="1" dirty="0">
                <a:solidFill>
                  <a:schemeClr val="bg1"/>
                </a:solidFill>
              </a:rPr>
              <a:t>.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Exogén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pektinázok</a:t>
            </a:r>
            <a:r>
              <a:rPr lang="hu-HU" b="1" dirty="0">
                <a:solidFill>
                  <a:schemeClr val="bg1"/>
                </a:solidFill>
              </a:rPr>
              <a:t> adagolásával fokozzák a </a:t>
            </a:r>
            <a:r>
              <a:rPr lang="hu-HU" b="1" dirty="0" err="1">
                <a:solidFill>
                  <a:schemeClr val="bg1"/>
                </a:solidFill>
              </a:rPr>
              <a:t>poliszacharidok</a:t>
            </a:r>
            <a:r>
              <a:rPr lang="hu-HU" b="1" dirty="0">
                <a:solidFill>
                  <a:schemeClr val="bg1"/>
                </a:solidFill>
              </a:rPr>
              <a:t> bontását.</a:t>
            </a:r>
          </a:p>
          <a:p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EB3BD13-24DB-4330-BAE6-0E7FCCFD27E9}"/>
              </a:ext>
            </a:extLst>
          </p:cNvPr>
          <p:cNvSpPr txBox="1"/>
          <p:nvPr/>
        </p:nvSpPr>
        <p:spPr>
          <a:xfrm>
            <a:off x="428625" y="4500563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chemeClr val="bg1"/>
                </a:solidFill>
              </a:rPr>
              <a:t>A </a:t>
            </a:r>
            <a:r>
              <a:rPr lang="hu-HU" sz="2800" b="1" dirty="0" err="1">
                <a:solidFill>
                  <a:schemeClr val="bg1"/>
                </a:solidFill>
              </a:rPr>
              <a:t>pektinázok</a:t>
            </a:r>
            <a:r>
              <a:rPr lang="hu-HU" sz="2800" b="1" dirty="0">
                <a:solidFill>
                  <a:schemeClr val="bg1"/>
                </a:solidFill>
              </a:rPr>
              <a:t> a lé kiextrahálását teszik lehetővé, mert csökkentik a viszkozitást, nagyobb lesz a lé kihozatala a préselést követően, és a tisztítás is könnyebb elvégezni.</a:t>
            </a:r>
          </a:p>
        </p:txBody>
      </p:sp>
    </p:spTree>
    <p:extLst>
      <p:ext uri="{BB962C8B-B14F-4D97-AF65-F5344CB8AC3E}">
        <p14:creationId xmlns:p14="http://schemas.microsoft.com/office/powerpoint/2010/main" val="376437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42E0AE-A0A0-4F43-BA1B-E1C113EB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838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  <a:latin typeface="+mn-lt"/>
              </a:rPr>
              <a:t>1.3. </a:t>
            </a:r>
            <a:r>
              <a:rPr lang="hu-HU" b="1" dirty="0" err="1">
                <a:solidFill>
                  <a:schemeClr val="bg1"/>
                </a:solidFill>
                <a:latin typeface="+mn-lt"/>
              </a:rPr>
              <a:t>Pektinázok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591C38-5C1A-43B0-8BB0-547681035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027113"/>
            <a:ext cx="9915526" cy="3996878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A mechanika kezelés és a préselés is meghatározó lépés a pektinek felszabadulásáért, illetve mustba való jutásukért.</a:t>
            </a:r>
          </a:p>
          <a:p>
            <a:r>
              <a:rPr lang="hu-HU" b="1" dirty="0">
                <a:solidFill>
                  <a:schemeClr val="bg1"/>
                </a:solidFill>
              </a:rPr>
              <a:t>Összeségében a mustok szűrése szinte lehetetlen lenne </a:t>
            </a:r>
            <a:r>
              <a:rPr lang="hu-HU" b="1" dirty="0" err="1">
                <a:solidFill>
                  <a:schemeClr val="bg1"/>
                </a:solidFill>
              </a:rPr>
              <a:t>enzimatikus</a:t>
            </a:r>
            <a:r>
              <a:rPr lang="hu-HU" b="1" dirty="0">
                <a:solidFill>
                  <a:schemeClr val="bg1"/>
                </a:solidFill>
              </a:rPr>
              <a:t> pektinbontás nélkül.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794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A4CB44-4C75-487B-B381-69F7CEFB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288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  <a:latin typeface="+mn-lt"/>
              </a:rPr>
              <a:t>1.4. Borélesztők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A724AD-1489-4C83-A01F-64AEF26F9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1014414"/>
            <a:ext cx="10515599" cy="5657849"/>
          </a:xfrm>
        </p:spPr>
        <p:txBody>
          <a:bodyPr>
            <a:normAutofit lnSpcReduction="10000"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A must erjedése a borélesztőknek köszönhető.</a:t>
            </a:r>
          </a:p>
          <a:p>
            <a:r>
              <a:rPr lang="hu-HU" sz="3200" b="1" dirty="0">
                <a:solidFill>
                  <a:schemeClr val="bg1"/>
                </a:solidFill>
              </a:rPr>
              <a:t>Az erjedés során a must cukor tartalma alkohollá és szén-dioxiddá alakul.</a:t>
            </a:r>
          </a:p>
          <a:p>
            <a:r>
              <a:rPr lang="hu-HU" sz="3200" b="1" u="sng" dirty="0">
                <a:solidFill>
                  <a:schemeClr val="bg1"/>
                </a:solidFill>
              </a:rPr>
              <a:t>Spontán erjedés:</a:t>
            </a:r>
          </a:p>
          <a:p>
            <a:pPr lvl="1"/>
            <a:r>
              <a:rPr lang="hu-HU" sz="2800" b="1" dirty="0">
                <a:solidFill>
                  <a:schemeClr val="bg1"/>
                </a:solidFill>
              </a:rPr>
              <a:t> Az erjedést okozó élesztőgombák a talajból, levegőből, szőlőszemek hé</a:t>
            </a:r>
            <a:r>
              <a:rPr lang="en-GB" sz="2800" b="1" dirty="0">
                <a:solidFill>
                  <a:schemeClr val="bg1"/>
                </a:solidFill>
              </a:rPr>
              <a:t>j</a:t>
            </a:r>
            <a:r>
              <a:rPr lang="hu-HU" sz="2800" b="1">
                <a:solidFill>
                  <a:schemeClr val="bg1"/>
                </a:solidFill>
              </a:rPr>
              <a:t>áról</a:t>
            </a:r>
            <a:r>
              <a:rPr lang="hu-HU" sz="2800" b="1" dirty="0">
                <a:solidFill>
                  <a:schemeClr val="bg1"/>
                </a:solidFill>
              </a:rPr>
              <a:t> stb. kerülnek a mustba.</a:t>
            </a:r>
          </a:p>
          <a:p>
            <a:pPr lvl="1"/>
            <a:r>
              <a:rPr lang="hu-HU" sz="2800" b="1" dirty="0">
                <a:solidFill>
                  <a:schemeClr val="bg1"/>
                </a:solidFill>
              </a:rPr>
              <a:t>Ezek száma manapság alacsony a rengeteg növényvédő szer miatt.</a:t>
            </a:r>
          </a:p>
          <a:p>
            <a:pPr lvl="1"/>
            <a:r>
              <a:rPr lang="hu-HU" sz="2800" b="1" dirty="0">
                <a:solidFill>
                  <a:schemeClr val="bg1"/>
                </a:solidFill>
              </a:rPr>
              <a:t>Ha mégis kerül a mustba vad törzs, a gyors szaporodásuknak köszönhetően elindulnak az erjesztő folyamatok, azonban ezek lefolyási iránya csak a véletlentől függ.</a:t>
            </a:r>
          </a:p>
          <a:p>
            <a:pPr lvl="1"/>
            <a:r>
              <a:rPr lang="hu-HU" sz="2800" b="1" dirty="0">
                <a:solidFill>
                  <a:schemeClr val="bg1"/>
                </a:solidFill>
              </a:rPr>
              <a:t>Nagy részük káros hatással van a bor minőségére, mert anyagcsere termékeikkel rontják a bor minőségét. </a:t>
            </a:r>
          </a:p>
        </p:txBody>
      </p:sp>
    </p:spTree>
    <p:extLst>
      <p:ext uri="{BB962C8B-B14F-4D97-AF65-F5344CB8AC3E}">
        <p14:creationId xmlns:p14="http://schemas.microsoft.com/office/powerpoint/2010/main" val="116228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33E982-9413-4362-ABB4-5413A4C19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bg1"/>
                </a:solidFill>
                <a:latin typeface="+mn-lt"/>
              </a:rPr>
              <a:t>1.4. Borélesztők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06F348-B762-421D-8C83-A6660E2A2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057276"/>
            <a:ext cx="10115550" cy="3457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u="sng" dirty="0">
                <a:solidFill>
                  <a:schemeClr val="bg1"/>
                </a:solidFill>
              </a:rPr>
              <a:t>Irányított erjesztés:</a:t>
            </a:r>
          </a:p>
          <a:p>
            <a:r>
              <a:rPr lang="hu-HU" b="1" dirty="0">
                <a:solidFill>
                  <a:schemeClr val="bg1"/>
                </a:solidFill>
              </a:rPr>
              <a:t>A korszerű technológiákban széles körben alkalmazzák a fajélesztőket (pl. </a:t>
            </a:r>
            <a:r>
              <a:rPr lang="hu-HU" b="1" i="1" dirty="0">
                <a:solidFill>
                  <a:schemeClr val="bg1"/>
                </a:solidFill>
              </a:rPr>
              <a:t>S. </a:t>
            </a:r>
            <a:r>
              <a:rPr lang="hu-HU" b="1" i="1" dirty="0" err="1">
                <a:solidFill>
                  <a:schemeClr val="bg1"/>
                </a:solidFill>
              </a:rPr>
              <a:t>cerevisiae</a:t>
            </a:r>
            <a:r>
              <a:rPr lang="hu-HU" b="1" dirty="0">
                <a:solidFill>
                  <a:schemeClr val="bg1"/>
                </a:solidFill>
              </a:rPr>
              <a:t>)</a:t>
            </a:r>
          </a:p>
          <a:p>
            <a:r>
              <a:rPr lang="hu-HU" b="1" dirty="0">
                <a:solidFill>
                  <a:schemeClr val="bg1"/>
                </a:solidFill>
              </a:rPr>
              <a:t>Alkalmazásuk feltétele, hogy a must „saját” élesztőit kizárjuk a folyamatból. A fajélesztő </a:t>
            </a:r>
            <a:r>
              <a:rPr lang="hu-HU" b="1" dirty="0" err="1">
                <a:solidFill>
                  <a:schemeClr val="bg1"/>
                </a:solidFill>
              </a:rPr>
              <a:t>lag</a:t>
            </a:r>
            <a:r>
              <a:rPr lang="hu-HU" b="1" dirty="0">
                <a:solidFill>
                  <a:schemeClr val="bg1"/>
                </a:solidFill>
              </a:rPr>
              <a:t> fázisa hosszabb, mint a vad élesztőké, ezért ügyelni kell, hogy a vad törzsek túl ne szaporodják a borélesztőket.</a:t>
            </a:r>
          </a:p>
          <a:p>
            <a:r>
              <a:rPr lang="hu-HU" b="1" dirty="0">
                <a:solidFill>
                  <a:schemeClr val="bg1"/>
                </a:solidFill>
              </a:rPr>
              <a:t>Az erjedésnek két szakaszát különböztetjük meg: 1. fő- vagy zajos erjedés; 2. az utóerjedés.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E53D3B8-2E4B-4D9E-BA20-BB114F485CAD}"/>
              </a:ext>
            </a:extLst>
          </p:cNvPr>
          <p:cNvSpPr/>
          <p:nvPr/>
        </p:nvSpPr>
        <p:spPr>
          <a:xfrm>
            <a:off x="514350" y="4393406"/>
            <a:ext cx="72866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>
                <a:solidFill>
                  <a:schemeClr val="bg1"/>
                </a:solidFill>
              </a:rPr>
              <a:t>Az erjedés menetét naponta többször kell ellenőrizni, hogy a fajélesztő megfelelően növekszik, egyenletesen csökken a cukortartalom, a must nem melegszik túl, és az erjedés során nem keletkeznek káros, zavaró íz- és szaganyagok.</a:t>
            </a:r>
          </a:p>
        </p:txBody>
      </p:sp>
    </p:spTree>
    <p:extLst>
      <p:ext uri="{BB962C8B-B14F-4D97-AF65-F5344CB8AC3E}">
        <p14:creationId xmlns:p14="http://schemas.microsoft.com/office/powerpoint/2010/main" val="404847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1729</Words>
  <Application>Microsoft Office PowerPoint</Application>
  <PresentationFormat>Szélesvásznú</PresentationFormat>
  <Paragraphs>202</Paragraphs>
  <Slides>36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Georgia</vt:lpstr>
      <vt:lpstr>Wingdings</vt:lpstr>
      <vt:lpstr>Office-téma</vt:lpstr>
      <vt:lpstr>Budapesti Műszaki és Gazdaságtudományi Egyetem Alkalmazott Biotechnológia és Élelmiszertudományi Tanszék</vt:lpstr>
      <vt:lpstr>1. Trendek a borkészítésben </vt:lpstr>
      <vt:lpstr>1.1. Enzimek a borkészítésben</vt:lpstr>
      <vt:lpstr>1.2. A szőlőszem összetétele</vt:lpstr>
      <vt:lpstr>1.2. A szőlőszem összetétele</vt:lpstr>
      <vt:lpstr>1.3. Pektinázok</vt:lpstr>
      <vt:lpstr>1.3. Pektinázok</vt:lpstr>
      <vt:lpstr>1.4. Borélesztők</vt:lpstr>
      <vt:lpstr>1.4. Borélesztők</vt:lpstr>
      <vt:lpstr>Fehérbor</vt:lpstr>
      <vt:lpstr>Fehérbor</vt:lpstr>
      <vt:lpstr>Fehérbor </vt:lpstr>
      <vt:lpstr>Fehérbor</vt:lpstr>
      <vt:lpstr>Fehérbor</vt:lpstr>
      <vt:lpstr>"Fehérjeköd"</vt:lpstr>
      <vt:lpstr>"Fehérjeköd"</vt:lpstr>
      <vt:lpstr>"Fehérjeköd"</vt:lpstr>
      <vt:lpstr>3. Vörösbor</vt:lpstr>
      <vt:lpstr>3.2 Pektinázok</vt:lpstr>
      <vt:lpstr>3.3. Színvesztés</vt:lpstr>
      <vt:lpstr>Tanninok és szín</vt:lpstr>
      <vt:lpstr>Színvesztés</vt:lpstr>
      <vt:lpstr>3.4. „Termovinifikáció”</vt:lpstr>
      <vt:lpstr>4. A bor aromájának fokozása enzimekkel</vt:lpstr>
      <vt:lpstr>PowerPoint-bemutató</vt:lpstr>
      <vt:lpstr> 5. Szűrés                 5. Szűrés, ultraszűrés</vt:lpstr>
      <vt:lpstr>                Szűrés, ultraszűrés</vt:lpstr>
      <vt:lpstr>                Szűrés, ultraszűrés</vt:lpstr>
      <vt:lpstr>                Szűrés, ultraszűrés</vt:lpstr>
      <vt:lpstr>                 Szűrés, ultraszűrés</vt:lpstr>
      <vt:lpstr> 5. A bor jelentősebb zavarosodásai, elváltozásai           6. Oxidáció megelőzése</vt:lpstr>
      <vt:lpstr>               Oxidáció megelőzése</vt:lpstr>
      <vt:lpstr>               Oxidáció megelőzése</vt:lpstr>
      <vt:lpstr>                Oxidáció megelőzése</vt:lpstr>
      <vt:lpstr>                Oxidáció megelőzése</vt:lpstr>
      <vt:lpstr>                7. Fehérjezavarosodás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Budapesti Műszaki és Gazdaságtudományi Egyetem Alkalmazott Biotechnológia és Élelmiszertudományi Tanszék</dc:title>
  <dc:creator>Csaba Csécsy</dc:creator>
  <cp:lastModifiedBy>Csaba Csécsy</cp:lastModifiedBy>
  <cp:revision>1</cp:revision>
  <dcterms:created xsi:type="dcterms:W3CDTF">2018-11-20T14:55:39Z</dcterms:created>
  <dcterms:modified xsi:type="dcterms:W3CDTF">2018-11-20T22:45:03Z</dcterms:modified>
</cp:coreProperties>
</file>