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8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61" r:id="rId16"/>
    <p:sldId id="262" r:id="rId17"/>
    <p:sldId id="263" r:id="rId18"/>
    <p:sldId id="264" r:id="rId19"/>
    <p:sldId id="265" r:id="rId20"/>
    <p:sldId id="266" r:id="rId21"/>
    <p:sldId id="267" r:id="rId22"/>
    <p:sldId id="278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Szárazanyag</c:v>
                </c:pt>
              </c:strCache>
            </c:strRef>
          </c:tx>
          <c:dPt>
            <c:idx val="0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793-439E-90BE-46D3AAA95A11}"/>
              </c:ext>
            </c:extLst>
          </c:dPt>
          <c:dPt>
            <c:idx val="1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1793-439E-90BE-46D3AAA95A1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793-439E-90BE-46D3AAA95A11}"/>
              </c:ext>
            </c:extLst>
          </c:dPt>
          <c:dPt>
            <c:idx val="3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1793-439E-90BE-46D3AAA95A11}"/>
              </c:ext>
            </c:extLst>
          </c:dPt>
          <c:cat>
            <c:strRef>
              <c:f>Munka1!$A$2:$A$5</c:f>
              <c:strCache>
                <c:ptCount val="4"/>
                <c:pt idx="0">
                  <c:v>Laktóz</c:v>
                </c:pt>
                <c:pt idx="1">
                  <c:v>Szérum fehérjék</c:v>
                </c:pt>
                <c:pt idx="2">
                  <c:v>Ásványi anyagok, vitaminok</c:v>
                </c:pt>
                <c:pt idx="3">
                  <c:v>Egyéb</c:v>
                </c:pt>
              </c:strCache>
            </c:strRef>
          </c:cat>
          <c:val>
            <c:numRef>
              <c:f>Munka1!$B$2:$B$5</c:f>
              <c:numCache>
                <c:formatCode>General</c:formatCode>
                <c:ptCount val="4"/>
                <c:pt idx="0">
                  <c:v>70</c:v>
                </c:pt>
                <c:pt idx="1">
                  <c:v>10</c:v>
                </c:pt>
                <c:pt idx="2">
                  <c:v>12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93-439E-90BE-46D3AAA95A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D44A52-AB9F-41F7-B944-796F42007B9F}" type="datetimeFigureOut">
              <a:rPr lang="hu-HU" smtClean="0"/>
              <a:t>2018. 11. 20.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3675E1-03DB-48BA-89F6-19074936AA4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38803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11F3EBE-A118-4D82-8E39-475833965806}" type="datetime1">
              <a:rPr lang="hu-HU" smtClean="0"/>
              <a:t>2018. 11. 20.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AF9B058-7CA3-4478-8CA7-2D740416F0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293794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D5D1E-1AFB-401E-AEA4-AB39C5966EF9}" type="datetime1">
              <a:rPr lang="hu-HU" smtClean="0"/>
              <a:t>2018. 11. 20.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9B058-7CA3-4478-8CA7-2D740416F0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46086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E0716-1A79-41F8-8816-8DBFD57C633F}" type="datetime1">
              <a:rPr lang="hu-HU" smtClean="0"/>
              <a:t>2018. 11. 20.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9B058-7CA3-4478-8CA7-2D740416F0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52286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7229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83657"/>
            <a:ext cx="9601200" cy="418374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47CE-23F0-4F41-91DE-8DA2DAEC974B}" type="datetime1">
              <a:rPr lang="hu-HU" smtClean="0"/>
              <a:t>2018. 11. 20.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9B058-7CA3-4478-8CA7-2D740416F0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502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D8823A-53F9-4794-9D13-099EADF09E64}" type="datetime1">
              <a:rPr lang="hu-HU" smtClean="0"/>
              <a:t>2018. 11. 20.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AF9B058-7CA3-4478-8CA7-2D740416F082}" type="slidenum">
              <a:rPr lang="hu-HU" smtClean="0"/>
              <a:t>‹#›</a:t>
            </a:fld>
            <a:endParaRPr lang="hu-H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9060050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82B2-06DE-4CF1-B680-CA258F997ACD}" type="datetime1">
              <a:rPr lang="hu-HU" smtClean="0"/>
              <a:t>2018. 11. 20.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9B058-7CA3-4478-8CA7-2D740416F0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22763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815F1-6ADC-4709-8EA9-669E26E4EF3D}" type="datetime1">
              <a:rPr lang="hu-HU" smtClean="0"/>
              <a:t>2018. 11. 20.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9B058-7CA3-4478-8CA7-2D740416F0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3021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67862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21B7A-5412-48EB-A6D2-2C11F0C68295}" type="datetime1">
              <a:rPr lang="hu-HU" smtClean="0"/>
              <a:t>2018. 11. 20.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9B058-7CA3-4478-8CA7-2D740416F0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32590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81952-2B3D-452D-ADD8-1D37EB434AE3}" type="datetime1">
              <a:rPr lang="hu-HU" smtClean="0"/>
              <a:t>2018. 11. 20.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9B058-7CA3-4478-8CA7-2D740416F0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40193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0DC0A7A-369D-41DD-B611-8579BF35E038}" type="datetime1">
              <a:rPr lang="hu-HU" smtClean="0"/>
              <a:t>2018. 11. 20.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AF9B058-7CA3-4478-8CA7-2D740416F082}" type="slidenum">
              <a:rPr lang="hu-HU" smtClean="0"/>
              <a:t>‹#›</a:t>
            </a:fld>
            <a:endParaRPr lang="hu-H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1566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8F26BF9-2212-4A0E-8F51-4E4DFCDD0C31}" type="datetime1">
              <a:rPr lang="hu-HU" smtClean="0"/>
              <a:t>2018. 11. 20.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AF9B058-7CA3-4478-8CA7-2D740416F082}" type="slidenum">
              <a:rPr lang="hu-HU" smtClean="0"/>
              <a:t>‹#›</a:t>
            </a:fld>
            <a:endParaRPr lang="hu-H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23998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69C8DDEB-83EA-4F2F-BE71-43042AF9300A}" type="datetime1">
              <a:rPr lang="hu-HU" smtClean="0"/>
              <a:t>2018. 11. 20.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5AF9B058-7CA3-4478-8CA7-2D740416F082}" type="slidenum">
              <a:rPr lang="hu-HU" smtClean="0"/>
              <a:t>‹#›</a:t>
            </a:fld>
            <a:endParaRPr lang="hu-H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39628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hu.wikipedia.org/wiki/Vajsav" TargetMode="External"/><Relationship Id="rId4" Type="http://schemas.openxmlformats.org/officeDocument/2006/relationships/hyperlink" Target="https://en.wikipedia.org/wiki/Hexanoic_acid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3DC728E-A860-432A-9187-FCCF288F3E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7" y="424112"/>
            <a:ext cx="8361229" cy="2098226"/>
          </a:xfrm>
        </p:spPr>
        <p:txBody>
          <a:bodyPr/>
          <a:lstStyle/>
          <a:p>
            <a:r>
              <a:rPr lang="hu-HU" dirty="0"/>
              <a:t>Sajtgyártás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77A14E1-57D0-4A04-8F59-73245D0D03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4" y="2885881"/>
            <a:ext cx="6831673" cy="1086237"/>
          </a:xfrm>
        </p:spPr>
        <p:txBody>
          <a:bodyPr/>
          <a:lstStyle/>
          <a:p>
            <a:r>
              <a:rPr lang="hu-HU" dirty="0"/>
              <a:t>Sajtkészítés folyamata és az előállítás során használt enzimek</a:t>
            </a:r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C75B652-3B79-4C9B-9BBA-7E9141791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9B058-7CA3-4478-8CA7-2D740416F082}" type="slidenum">
              <a:rPr lang="hu-HU" smtClean="0"/>
              <a:t>1</a:t>
            </a:fld>
            <a:endParaRPr lang="hu-HU"/>
          </a:p>
        </p:txBody>
      </p:sp>
      <p:sp>
        <p:nvSpPr>
          <p:cNvPr id="7" name="Élőláb helye 6">
            <a:extLst>
              <a:ext uri="{FF2B5EF4-FFF2-40B4-BE49-F238E27FC236}">
                <a16:creationId xmlns:a16="http://schemas.microsoft.com/office/drawing/2014/main" id="{4ADD97C7-1A27-404E-9C05-88218D78F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Készítette: Hegy Zoltán, Nagy Leonóra, Sági Eszter</a:t>
            </a:r>
          </a:p>
        </p:txBody>
      </p:sp>
    </p:spTree>
    <p:extLst>
      <p:ext uri="{BB962C8B-B14F-4D97-AF65-F5344CB8AC3E}">
        <p14:creationId xmlns:p14="http://schemas.microsoft.com/office/powerpoint/2010/main" val="2374311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Oltóenzimek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952596" y="1428736"/>
            <a:ext cx="8229600" cy="4757758"/>
          </a:xfrm>
        </p:spPr>
        <p:txBody>
          <a:bodyPr>
            <a:noAutofit/>
          </a:bodyPr>
          <a:lstStyle/>
          <a:p>
            <a:pPr lvl="0"/>
            <a:r>
              <a:rPr lang="hu-HU" sz="2400" dirty="0"/>
              <a:t>Állati: </a:t>
            </a:r>
            <a:endParaRPr lang="hu-HU" dirty="0"/>
          </a:p>
          <a:p>
            <a:pPr lvl="1"/>
            <a:r>
              <a:rPr lang="hu-HU" dirty="0" err="1"/>
              <a:t>Rennin</a:t>
            </a:r>
            <a:r>
              <a:rPr lang="hu-HU" dirty="0"/>
              <a:t> (kérődzők gyomrából); egyéb, pl. csirke pepszin</a:t>
            </a:r>
            <a:endParaRPr lang="hu-HU" sz="1600" dirty="0"/>
          </a:p>
          <a:p>
            <a:pPr lvl="0"/>
            <a:r>
              <a:rPr lang="hu-HU" sz="2400" dirty="0"/>
              <a:t>Savas penész </a:t>
            </a:r>
            <a:r>
              <a:rPr lang="hu-HU" sz="2400" dirty="0" err="1"/>
              <a:t>proteázok</a:t>
            </a:r>
            <a:r>
              <a:rPr lang="hu-HU" sz="2400" dirty="0"/>
              <a:t>:</a:t>
            </a:r>
            <a:endParaRPr lang="hu-HU" dirty="0"/>
          </a:p>
          <a:p>
            <a:pPr lvl="1"/>
            <a:r>
              <a:rPr lang="hu-HU" dirty="0" err="1"/>
              <a:t>Cryphonetria</a:t>
            </a:r>
            <a:r>
              <a:rPr lang="hu-HU" dirty="0"/>
              <a:t> </a:t>
            </a:r>
            <a:r>
              <a:rPr lang="hu-HU" dirty="0" err="1"/>
              <a:t>parasitica</a:t>
            </a:r>
            <a:endParaRPr lang="hu-HU" sz="1600" dirty="0"/>
          </a:p>
          <a:p>
            <a:pPr lvl="1"/>
            <a:r>
              <a:rPr lang="hu-HU" dirty="0" err="1"/>
              <a:t>Mucor</a:t>
            </a:r>
            <a:r>
              <a:rPr lang="hu-HU" dirty="0"/>
              <a:t> </a:t>
            </a:r>
            <a:r>
              <a:rPr lang="hu-HU" dirty="0" err="1"/>
              <a:t>pusillus</a:t>
            </a:r>
            <a:endParaRPr lang="hu-HU" sz="1600" dirty="0"/>
          </a:p>
          <a:p>
            <a:pPr lvl="1"/>
            <a:r>
              <a:rPr lang="hu-HU" dirty="0" err="1"/>
              <a:t>Rhizomucor</a:t>
            </a:r>
            <a:r>
              <a:rPr lang="hu-HU" dirty="0"/>
              <a:t> </a:t>
            </a:r>
            <a:r>
              <a:rPr lang="hu-HU" dirty="0" err="1"/>
              <a:t>mihei</a:t>
            </a:r>
            <a:endParaRPr lang="hu-HU" sz="1600" dirty="0"/>
          </a:p>
          <a:p>
            <a:pPr lvl="0"/>
            <a:r>
              <a:rPr lang="hu-HU" sz="2400" dirty="0" err="1"/>
              <a:t>Rekombináns</a:t>
            </a:r>
            <a:r>
              <a:rPr lang="hu-HU" sz="2400" dirty="0"/>
              <a:t>:</a:t>
            </a:r>
            <a:endParaRPr lang="hu-HU" dirty="0"/>
          </a:p>
          <a:p>
            <a:pPr lvl="1"/>
            <a:r>
              <a:rPr lang="hu-HU" dirty="0" err="1"/>
              <a:t>Escherichia</a:t>
            </a:r>
            <a:r>
              <a:rPr lang="hu-HU" dirty="0"/>
              <a:t> coli (RENNET)</a:t>
            </a:r>
            <a:endParaRPr lang="hu-HU" sz="1600" dirty="0"/>
          </a:p>
          <a:p>
            <a:pPr lvl="1"/>
            <a:r>
              <a:rPr lang="hu-HU" dirty="0" err="1"/>
              <a:t>Aspergillius</a:t>
            </a:r>
            <a:r>
              <a:rPr lang="hu-HU" dirty="0"/>
              <a:t> </a:t>
            </a:r>
            <a:r>
              <a:rPr lang="hu-HU" dirty="0" err="1"/>
              <a:t>niger</a:t>
            </a:r>
            <a:r>
              <a:rPr lang="hu-HU" dirty="0"/>
              <a:t> (CHYMOGEN)</a:t>
            </a:r>
            <a:endParaRPr lang="hu-HU" sz="1600" dirty="0"/>
          </a:p>
          <a:p>
            <a:pPr lvl="1"/>
            <a:r>
              <a:rPr lang="hu-HU" dirty="0" err="1"/>
              <a:t>Kluyveromyces</a:t>
            </a:r>
            <a:r>
              <a:rPr lang="hu-HU" dirty="0"/>
              <a:t> </a:t>
            </a:r>
            <a:r>
              <a:rPr lang="hu-HU" dirty="0" err="1"/>
              <a:t>lactis</a:t>
            </a:r>
            <a:r>
              <a:rPr lang="hu-HU" dirty="0"/>
              <a:t> (MAXIREN)</a:t>
            </a:r>
            <a:endParaRPr lang="hu-HU" sz="1600" dirty="0"/>
          </a:p>
          <a:p>
            <a:pPr lvl="1"/>
            <a:r>
              <a:rPr lang="hu-HU" dirty="0"/>
              <a:t>Egyéb: Bacillus </a:t>
            </a:r>
            <a:r>
              <a:rPr lang="hu-HU" dirty="0" err="1"/>
              <a:t>subtilis</a:t>
            </a:r>
            <a:r>
              <a:rPr lang="hu-HU" dirty="0"/>
              <a:t>, </a:t>
            </a:r>
            <a:r>
              <a:rPr lang="hu-HU" dirty="0" err="1"/>
              <a:t>Saccharomyces</a:t>
            </a:r>
            <a:r>
              <a:rPr lang="hu-HU" dirty="0"/>
              <a:t> </a:t>
            </a:r>
            <a:r>
              <a:rPr lang="hu-HU" dirty="0" err="1"/>
              <a:t>cerevisiae</a:t>
            </a:r>
            <a:endParaRPr lang="hu-HU" dirty="0"/>
          </a:p>
          <a:p>
            <a:pPr lvl="0"/>
            <a:r>
              <a:rPr lang="hu-HU" sz="2400" dirty="0"/>
              <a:t>Növényi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32565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Rennin</a:t>
            </a:r>
            <a:r>
              <a:rPr lang="hu-HU" dirty="0"/>
              <a:t> (</a:t>
            </a:r>
            <a:r>
              <a:rPr lang="hu-HU" dirty="0" err="1"/>
              <a:t>Kimozin</a:t>
            </a:r>
            <a:r>
              <a:rPr lang="hu-HU" dirty="0"/>
              <a:t>)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Felfedezés: borjúk negyedik gyomra</a:t>
            </a:r>
          </a:p>
          <a:p>
            <a:r>
              <a:rPr lang="hu-HU" dirty="0"/>
              <a:t>Ma </a:t>
            </a:r>
            <a:r>
              <a:rPr lang="hu-HU" dirty="0" err="1"/>
              <a:t>rekombináns</a:t>
            </a:r>
            <a:r>
              <a:rPr lang="hu-HU" dirty="0"/>
              <a:t> technológiával</a:t>
            </a:r>
          </a:p>
          <a:p>
            <a:r>
              <a:rPr lang="hu-HU" dirty="0" err="1"/>
              <a:t>Aszparaginsav</a:t>
            </a:r>
            <a:r>
              <a:rPr lang="hu-HU" dirty="0"/>
              <a:t> </a:t>
            </a:r>
            <a:r>
              <a:rPr lang="hu-HU" dirty="0" err="1"/>
              <a:t>proteáz</a:t>
            </a:r>
            <a:r>
              <a:rPr lang="hu-HU" dirty="0"/>
              <a:t>: aktív centrumban </a:t>
            </a:r>
            <a:r>
              <a:rPr lang="hu-HU" dirty="0" err="1"/>
              <a:t>Asp</a:t>
            </a:r>
            <a:endParaRPr lang="hu-HU" dirty="0"/>
          </a:p>
          <a:p>
            <a:r>
              <a:rPr lang="hu-HU" dirty="0"/>
              <a:t>Két </a:t>
            </a:r>
            <a:r>
              <a:rPr lang="hu-HU" dirty="0" err="1"/>
              <a:t>izoenzim</a:t>
            </a:r>
            <a:r>
              <a:rPr lang="hu-HU" dirty="0"/>
              <a:t>, eltérés egy aminosavban (244):ú</a:t>
            </a:r>
          </a:p>
          <a:p>
            <a:pPr lvl="1"/>
            <a:r>
              <a:rPr lang="hu-HU" dirty="0" err="1"/>
              <a:t>Chymozin</a:t>
            </a:r>
            <a:r>
              <a:rPr lang="hu-HU" dirty="0"/>
              <a:t> A: </a:t>
            </a:r>
            <a:r>
              <a:rPr lang="hu-HU" dirty="0" err="1"/>
              <a:t>Asp</a:t>
            </a:r>
            <a:endParaRPr lang="hu-HU" dirty="0"/>
          </a:p>
          <a:p>
            <a:pPr lvl="1"/>
            <a:r>
              <a:rPr lang="hu-HU" dirty="0" err="1"/>
              <a:t>Chymozin</a:t>
            </a:r>
            <a:r>
              <a:rPr lang="hu-HU" dirty="0"/>
              <a:t> B: </a:t>
            </a:r>
            <a:r>
              <a:rPr lang="hu-HU" dirty="0" err="1"/>
              <a:t>Gly</a:t>
            </a:r>
            <a:endParaRPr lang="hu-HU" dirty="0"/>
          </a:p>
          <a:p>
            <a:r>
              <a:rPr lang="hu-HU" dirty="0"/>
              <a:t>Az „A” variáns aktivitása nagyobb</a:t>
            </a:r>
          </a:p>
          <a:p>
            <a:r>
              <a:rPr lang="hu-HU" dirty="0"/>
              <a:t>Genetikától függ, hogy egy szervezet melyiket termeli.</a:t>
            </a:r>
          </a:p>
        </p:txBody>
      </p:sp>
    </p:spTree>
    <p:extLst>
      <p:ext uri="{BB962C8B-B14F-4D97-AF65-F5344CB8AC3E}">
        <p14:creationId xmlns:p14="http://schemas.microsoft.com/office/powerpoint/2010/main" val="31232289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Destabilizáció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Savas </a:t>
            </a:r>
            <a:r>
              <a:rPr lang="hu-HU" dirty="0" err="1"/>
              <a:t>proteáz</a:t>
            </a:r>
            <a:r>
              <a:rPr lang="hu-HU" dirty="0"/>
              <a:t> hozzáadása (</a:t>
            </a:r>
            <a:r>
              <a:rPr lang="hu-HU" dirty="0" err="1"/>
              <a:t>koaguláns</a:t>
            </a:r>
            <a:r>
              <a:rPr lang="hu-HU" dirty="0"/>
              <a:t>)</a:t>
            </a:r>
          </a:p>
          <a:p>
            <a:r>
              <a:rPr lang="hu-HU" dirty="0"/>
              <a:t>Az enzim pH optimuma 5,0-5,5 pH, de a </a:t>
            </a:r>
            <a:r>
              <a:rPr lang="hu-HU" dirty="0" err="1"/>
              <a:t>kimozin</a:t>
            </a:r>
            <a:r>
              <a:rPr lang="hu-HU" dirty="0"/>
              <a:t> már 6,6-6,8-as </a:t>
            </a:r>
            <a:r>
              <a:rPr lang="hu-HU" dirty="0" err="1"/>
              <a:t>pH-n</a:t>
            </a:r>
            <a:r>
              <a:rPr lang="hu-HU" dirty="0"/>
              <a:t> is kellően aktív</a:t>
            </a:r>
          </a:p>
          <a:p>
            <a:r>
              <a:rPr lang="hu-HU" dirty="0" err="1"/>
              <a:t>κ-kazein</a:t>
            </a:r>
            <a:r>
              <a:rPr lang="hu-HU" dirty="0"/>
              <a:t> 105-106 </a:t>
            </a:r>
            <a:r>
              <a:rPr lang="hu-HU" dirty="0" err="1"/>
              <a:t>Phe-Met</a:t>
            </a:r>
            <a:r>
              <a:rPr lang="hu-HU" dirty="0"/>
              <a:t> kötés hidrolízise</a:t>
            </a:r>
          </a:p>
          <a:p>
            <a:r>
              <a:rPr lang="hu-HU" dirty="0"/>
              <a:t>Keletkezik: </a:t>
            </a:r>
            <a:r>
              <a:rPr lang="hu-HU" dirty="0" err="1"/>
              <a:t>para-κ-kazein</a:t>
            </a:r>
            <a:r>
              <a:rPr lang="hu-HU" dirty="0"/>
              <a:t> és </a:t>
            </a:r>
            <a:r>
              <a:rPr lang="hu-HU" dirty="0" err="1"/>
              <a:t>glikomakropeptid</a:t>
            </a:r>
            <a:endParaRPr lang="hu-HU" dirty="0"/>
          </a:p>
          <a:p>
            <a:r>
              <a:rPr lang="hu-HU" dirty="0"/>
              <a:t>A kilógó láncok („szőrök”) vágódnak le: </a:t>
            </a:r>
            <a:r>
              <a:rPr lang="hu-HU" dirty="0" err="1"/>
              <a:t>sztérikus</a:t>
            </a:r>
            <a:r>
              <a:rPr lang="hu-HU" dirty="0"/>
              <a:t> gátlás megszűnik</a:t>
            </a:r>
          </a:p>
          <a:p>
            <a:r>
              <a:rPr lang="hu-HU" dirty="0" err="1"/>
              <a:t>ζ-potenciálja</a:t>
            </a:r>
            <a:r>
              <a:rPr lang="hu-HU" dirty="0"/>
              <a:t> -5 és -7 </a:t>
            </a:r>
            <a:r>
              <a:rPr lang="hu-HU" dirty="0" err="1"/>
              <a:t>mV</a:t>
            </a:r>
            <a:r>
              <a:rPr lang="hu-HU" dirty="0"/>
              <a:t> közé kerül: </a:t>
            </a:r>
            <a:r>
              <a:rPr lang="hu-HU" dirty="0" err="1"/>
              <a:t>elektroszatikus</a:t>
            </a:r>
            <a:r>
              <a:rPr lang="hu-HU" dirty="0"/>
              <a:t> taszítás lecsökken</a:t>
            </a:r>
          </a:p>
        </p:txBody>
      </p:sp>
    </p:spTree>
    <p:extLst>
      <p:ext uri="{BB962C8B-B14F-4D97-AF65-F5344CB8AC3E}">
        <p14:creationId xmlns:p14="http://schemas.microsoft.com/office/powerpoint/2010/main" val="14547170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Aggregáció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Ca</a:t>
            </a:r>
            <a:r>
              <a:rPr lang="hu-HU" baseline="30000" dirty="0"/>
              <a:t>2+</a:t>
            </a:r>
            <a:r>
              <a:rPr lang="hu-HU" dirty="0"/>
              <a:t> jelenléte itt is fontos</a:t>
            </a:r>
          </a:p>
          <a:p>
            <a:r>
              <a:rPr lang="hu-HU" dirty="0"/>
              <a:t>Térháló alakul ki, ami bezárja a zsírtartalmat, illetve a felhasznált mikroorganizmusokat</a:t>
            </a:r>
          </a:p>
          <a:p>
            <a:r>
              <a:rPr lang="hu-HU" dirty="0"/>
              <a:t>Enzimek továbbra is aktívak:</a:t>
            </a:r>
          </a:p>
          <a:p>
            <a:pPr lvl="1"/>
            <a:r>
              <a:rPr lang="hu-HU" dirty="0" err="1"/>
              <a:t>Gélesedésnél</a:t>
            </a:r>
            <a:r>
              <a:rPr lang="hu-HU" dirty="0"/>
              <a:t> fontos a specifikáció: más kazein hidrolízise lazítja a térhálót        -&gt;kisebb kihozatal</a:t>
            </a:r>
          </a:p>
          <a:p>
            <a:pPr lvl="1"/>
            <a:r>
              <a:rPr lang="hu-HU" dirty="0"/>
              <a:t>Érésnél viszont már hasznos: α-s1-kazein bontása: állag kialakulásában meghatározó</a:t>
            </a:r>
          </a:p>
          <a:p>
            <a:r>
              <a:rPr lang="hu-HU" dirty="0" err="1"/>
              <a:t>Koagulánsként</a:t>
            </a:r>
            <a:r>
              <a:rPr lang="hu-HU" dirty="0"/>
              <a:t> a </a:t>
            </a:r>
            <a:r>
              <a:rPr lang="hu-HU" dirty="0" err="1"/>
              <a:t>kimozin</a:t>
            </a:r>
            <a:r>
              <a:rPr lang="hu-HU" dirty="0"/>
              <a:t> rendelkezik a legkisebb nem-specifikus aktivitással-&gt;nagy kihozatal</a:t>
            </a:r>
          </a:p>
        </p:txBody>
      </p:sp>
    </p:spTree>
    <p:extLst>
      <p:ext uri="{BB962C8B-B14F-4D97-AF65-F5344CB8AC3E}">
        <p14:creationId xmlns:p14="http://schemas.microsoft.com/office/powerpoint/2010/main" val="10558717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Elválasztás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Gélesedés kb. 30 percig</a:t>
            </a:r>
          </a:p>
          <a:p>
            <a:r>
              <a:rPr lang="hu-HU" dirty="0"/>
              <a:t>Visszamaradt folyadék: savó</a:t>
            </a:r>
          </a:p>
          <a:p>
            <a:r>
              <a:rPr lang="hu-HU" dirty="0"/>
              <a:t>Elválasztás darabolással, melegítéssel (38°C)</a:t>
            </a:r>
          </a:p>
          <a:p>
            <a:r>
              <a:rPr lang="hu-HU" dirty="0"/>
              <a:t>Utána préseléssel formázás</a:t>
            </a:r>
          </a:p>
        </p:txBody>
      </p:sp>
    </p:spTree>
    <p:extLst>
      <p:ext uri="{BB962C8B-B14F-4D97-AF65-F5344CB8AC3E}">
        <p14:creationId xmlns:p14="http://schemas.microsoft.com/office/powerpoint/2010/main" val="30443572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D3BBAC4F-3A60-47F0-BFED-F7F2838BD4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670406"/>
            <a:ext cx="9601200" cy="1920934"/>
          </a:xfrm>
        </p:spPr>
        <p:txBody>
          <a:bodyPr/>
          <a:lstStyle/>
          <a:p>
            <a:pPr lvl="0"/>
            <a:r>
              <a:rPr lang="hu-HU" dirty="0"/>
              <a:t>A </a:t>
            </a:r>
            <a:r>
              <a:rPr lang="hu-HU" dirty="0" err="1"/>
              <a:t>koaguláltatás</a:t>
            </a:r>
            <a:r>
              <a:rPr lang="hu-HU" dirty="0"/>
              <a:t> után a savótól elválasztott sajtot legalább 4 hétig érlelik</a:t>
            </a:r>
          </a:p>
          <a:p>
            <a:pPr lvl="0"/>
            <a:r>
              <a:rPr lang="hu-HU" dirty="0"/>
              <a:t>Kialakul a sajtra jellemző íz és textúra</a:t>
            </a:r>
          </a:p>
          <a:p>
            <a:pPr lvl="0"/>
            <a:r>
              <a:rPr lang="hu-HU" dirty="0"/>
              <a:t>A biokémiai átalakulásokat az oltóanyag, a bakteriális enzimek, a tejenzimek és a tejhez/sajthoz adott enzimek katalizálják</a:t>
            </a:r>
          </a:p>
          <a:p>
            <a:pPr lvl="0"/>
            <a:endParaRPr lang="hu-HU" dirty="0"/>
          </a:p>
          <a:p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904DBC9A-5627-4D9D-AD0F-0979E6F49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9B058-7CA3-4478-8CA7-2D740416F082}" type="slidenum">
              <a:rPr lang="hu-HU" smtClean="0"/>
              <a:t>15</a:t>
            </a:fld>
            <a:endParaRPr lang="hu-HU"/>
          </a:p>
        </p:txBody>
      </p:sp>
      <p:sp>
        <p:nvSpPr>
          <p:cNvPr id="5" name="Cím 1">
            <a:extLst>
              <a:ext uri="{FF2B5EF4-FFF2-40B4-BE49-F238E27FC236}">
                <a16:creationId xmlns:a16="http://schemas.microsoft.com/office/drawing/2014/main" id="{9E6E61E2-7490-46EF-8DB8-E9081D684409}"/>
              </a:ext>
            </a:extLst>
          </p:cNvPr>
          <p:cNvSpPr txBox="1">
            <a:spLocks/>
          </p:cNvSpPr>
          <p:nvPr/>
        </p:nvSpPr>
        <p:spPr>
          <a:xfrm>
            <a:off x="1524000" y="838200"/>
            <a:ext cx="9601200" cy="86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/>
              <a:t>Érlelés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43580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B3649C9-B933-4949-BF56-3C82DF66C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Az érlelés során lejátszódó folyamatok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BC5AFF7-6C43-4EB8-99D3-337175FCF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553029"/>
            <a:ext cx="9601200" cy="4768258"/>
          </a:xfrm>
        </p:spPr>
        <p:txBody>
          <a:bodyPr>
            <a:normAutofit/>
          </a:bodyPr>
          <a:lstStyle/>
          <a:p>
            <a:r>
              <a:rPr lang="hu-HU" dirty="0"/>
              <a:t>Laktóz – laktát átalakulás a sajtban lévő baktériumok hatására</a:t>
            </a:r>
          </a:p>
          <a:p>
            <a:pPr marL="0" indent="0">
              <a:buNone/>
            </a:pPr>
            <a:r>
              <a:rPr lang="hu-HU" dirty="0"/>
              <a:t>      A laktát tovább alakulhat (ementáli típusú sajtokban, </a:t>
            </a:r>
            <a:r>
              <a:rPr lang="hu-HU" dirty="0" err="1"/>
              <a:t>propionsav</a:t>
            </a:r>
            <a:r>
              <a:rPr lang="hu-HU" dirty="0"/>
              <a:t>-baktériumok által):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  <a:p>
            <a:r>
              <a:rPr lang="hu-HU" dirty="0" err="1"/>
              <a:t>Proteolízis</a:t>
            </a:r>
            <a:r>
              <a:rPr lang="hu-HU" dirty="0"/>
              <a:t>: </a:t>
            </a:r>
            <a:r>
              <a:rPr lang="hu-HU" dirty="0" err="1"/>
              <a:t>polipeptidek</a:t>
            </a:r>
            <a:r>
              <a:rPr lang="hu-HU" dirty="0"/>
              <a:t> – </a:t>
            </a:r>
            <a:r>
              <a:rPr lang="hu-HU" dirty="0" err="1"/>
              <a:t>peptidek</a:t>
            </a:r>
            <a:r>
              <a:rPr lang="hu-HU" dirty="0"/>
              <a:t> – aminosavak </a:t>
            </a:r>
          </a:p>
          <a:p>
            <a:pPr marL="0" indent="0">
              <a:buNone/>
            </a:pPr>
            <a:r>
              <a:rPr lang="hu-HU" dirty="0"/>
              <a:t>      </a:t>
            </a:r>
            <a:r>
              <a:rPr lang="hu-HU" dirty="0" err="1"/>
              <a:t>aminopeptidáz</a:t>
            </a:r>
            <a:r>
              <a:rPr lang="hu-HU" dirty="0"/>
              <a:t> enzimmel gyorsítható az érés</a:t>
            </a:r>
          </a:p>
          <a:p>
            <a:pPr marL="0" indent="0">
              <a:buNone/>
            </a:pPr>
            <a:r>
              <a:rPr lang="hu-HU" dirty="0"/>
              <a:t>      a reakciótermékek hozzájárulnak az íz kialakulásához</a:t>
            </a:r>
          </a:p>
          <a:p>
            <a:pPr marL="0" indent="0">
              <a:buNone/>
            </a:pPr>
            <a:r>
              <a:rPr lang="hu-HU" dirty="0"/>
              <a:t>      a </a:t>
            </a:r>
            <a:r>
              <a:rPr lang="hu-HU" dirty="0" err="1"/>
              <a:t>peptidázok</a:t>
            </a:r>
            <a:r>
              <a:rPr lang="hu-HU" dirty="0"/>
              <a:t> használata a sajtok keserű ízének kialakulását is gátolja </a:t>
            </a:r>
          </a:p>
          <a:p>
            <a:pPr marL="0" indent="0">
              <a:buNone/>
            </a:pPr>
            <a:r>
              <a:rPr lang="hu-HU" dirty="0"/>
              <a:t>      (a keserű ízt az érés során megjelenő </a:t>
            </a:r>
            <a:r>
              <a:rPr lang="hu-HU" dirty="0" err="1"/>
              <a:t>peptidek</a:t>
            </a:r>
            <a:r>
              <a:rPr lang="hu-HU" dirty="0"/>
              <a:t> okozzák)</a:t>
            </a:r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  <a:p>
            <a:pPr marL="0" indent="0">
              <a:buNone/>
            </a:pPr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D38A6EB4-C7EC-4C1E-88A9-ABD5FAD4B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9B058-7CA3-4478-8CA7-2D740416F082}" type="slidenum">
              <a:rPr lang="hu-HU" smtClean="0"/>
              <a:t>16</a:t>
            </a:fld>
            <a:endParaRPr lang="hu-HU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1B0C6EC0-894A-4254-AB60-354989EEFB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6328" y="2583217"/>
            <a:ext cx="7149596" cy="907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0959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3C6D6088-8CDF-4398-8ED2-C83D636CC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83658"/>
            <a:ext cx="9601200" cy="2663056"/>
          </a:xfrm>
        </p:spPr>
        <p:txBody>
          <a:bodyPr>
            <a:normAutofit/>
          </a:bodyPr>
          <a:lstStyle/>
          <a:p>
            <a:r>
              <a:rPr lang="hu-HU" dirty="0" err="1"/>
              <a:t>Lipolízis</a:t>
            </a:r>
            <a:r>
              <a:rPr lang="hu-HU" dirty="0"/>
              <a:t> (</a:t>
            </a:r>
            <a:r>
              <a:rPr lang="hu-HU" dirty="0" err="1"/>
              <a:t>lipáz</a:t>
            </a:r>
            <a:r>
              <a:rPr lang="hu-HU" dirty="0"/>
              <a:t> hatására): trigliceridek – </a:t>
            </a:r>
            <a:r>
              <a:rPr lang="hu-HU" dirty="0" err="1"/>
              <a:t>mono</a:t>
            </a:r>
            <a:r>
              <a:rPr lang="hu-HU" dirty="0"/>
              <a:t>- és </a:t>
            </a:r>
            <a:r>
              <a:rPr lang="hu-HU" dirty="0" err="1"/>
              <a:t>digliceridek</a:t>
            </a:r>
            <a:r>
              <a:rPr lang="hu-HU" dirty="0"/>
              <a:t> + szabad zsírsavak</a:t>
            </a:r>
          </a:p>
          <a:p>
            <a:pPr marL="0" indent="0">
              <a:buNone/>
            </a:pPr>
            <a:r>
              <a:rPr lang="hu-HU" dirty="0"/>
              <a:t>      - a zsírsavak (pl. vajsav, kapronsav) jelenléte is hozzájárul a sajtok jellegzetes ízéhez</a:t>
            </a:r>
          </a:p>
          <a:p>
            <a:pPr marL="0" indent="0">
              <a:buNone/>
            </a:pPr>
            <a:r>
              <a:rPr lang="hu-HU" dirty="0"/>
              <a:t>      - a hagyományosan nyers tejből készített sajtok ízéért a tejben lévő </a:t>
            </a:r>
            <a:r>
              <a:rPr lang="hu-HU" dirty="0" err="1"/>
              <a:t>lipázok</a:t>
            </a:r>
            <a:r>
              <a:rPr lang="hu-HU" dirty="0"/>
              <a:t> felelősek  </a:t>
            </a:r>
          </a:p>
          <a:p>
            <a:pPr marL="0" indent="0">
              <a:buNone/>
            </a:pPr>
            <a:r>
              <a:rPr lang="hu-HU" dirty="0"/>
              <a:t>      - ha ugyanazt a sajtot pasztörizált tejből készítik, akkor </a:t>
            </a:r>
            <a:r>
              <a:rPr lang="hu-HU" dirty="0" err="1"/>
              <a:t>lipázok</a:t>
            </a:r>
            <a:r>
              <a:rPr lang="hu-HU" dirty="0"/>
              <a:t> hozzáadásával lehet </a:t>
            </a:r>
          </a:p>
          <a:p>
            <a:pPr marL="0" indent="0">
              <a:buNone/>
            </a:pPr>
            <a:r>
              <a:rPr lang="hu-HU" dirty="0"/>
              <a:t>        az eredetihez hasonló ízt elérni </a:t>
            </a:r>
          </a:p>
          <a:p>
            <a:pPr marL="0" indent="0">
              <a:buNone/>
            </a:pPr>
            <a:r>
              <a:rPr lang="hu-HU" dirty="0"/>
              <a:t>      - a nem érlelt sajtokban kevés szabad zsírsav van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39DFAF87-9381-44A9-BC36-8DB97915D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9B058-7CA3-4478-8CA7-2D740416F082}" type="slidenum">
              <a:rPr lang="hu-HU" smtClean="0"/>
              <a:t>17</a:t>
            </a:fld>
            <a:endParaRPr lang="hu-HU"/>
          </a:p>
        </p:txBody>
      </p:sp>
      <p:sp>
        <p:nvSpPr>
          <p:cNvPr id="5" name="Cím 1">
            <a:extLst>
              <a:ext uri="{FF2B5EF4-FFF2-40B4-BE49-F238E27FC236}">
                <a16:creationId xmlns:a16="http://schemas.microsoft.com/office/drawing/2014/main" id="{A582C2A7-3644-41B8-8ADA-BBB139CBD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6775"/>
          </a:xfrm>
        </p:spPr>
        <p:txBody>
          <a:bodyPr/>
          <a:lstStyle/>
          <a:p>
            <a:r>
              <a:rPr lang="hu-HU" dirty="0"/>
              <a:t>Az érlelés során lejátszódó folyamatok</a:t>
            </a:r>
          </a:p>
        </p:txBody>
      </p:sp>
      <p:pic>
        <p:nvPicPr>
          <p:cNvPr id="1026" name="Picture 2" descr="KÃ©ptalÃ¡lat a kÃ¶vetkezÅre: âbutyric acidâ">
            <a:extLst>
              <a:ext uri="{FF2B5EF4-FFF2-40B4-BE49-F238E27FC236}">
                <a16:creationId xmlns:a16="http://schemas.microsoft.com/office/drawing/2014/main" id="{6082BEB0-3526-47FC-A1FC-3C4C1119F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669" y="4346714"/>
            <a:ext cx="3160643" cy="165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KÃ©ptalÃ¡lat a kÃ¶vetkezÅre: âcaproic acidâ">
            <a:extLst>
              <a:ext uri="{FF2B5EF4-FFF2-40B4-BE49-F238E27FC236}">
                <a16:creationId xmlns:a16="http://schemas.microsoft.com/office/drawing/2014/main" id="{D17E1996-97A7-48BD-9063-DDD39F35C6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262159"/>
            <a:ext cx="4479235" cy="1836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zövegdoboz 5">
            <a:extLst>
              <a:ext uri="{FF2B5EF4-FFF2-40B4-BE49-F238E27FC236}">
                <a16:creationId xmlns:a16="http://schemas.microsoft.com/office/drawing/2014/main" id="{1232A425-DFF0-4A68-AC70-1F35F7860573}"/>
              </a:ext>
            </a:extLst>
          </p:cNvPr>
          <p:cNvSpPr txBox="1"/>
          <p:nvPr/>
        </p:nvSpPr>
        <p:spPr>
          <a:xfrm>
            <a:off x="1577009" y="6453386"/>
            <a:ext cx="57420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https://en.wikipedia.org/wiki/Hexanoic_acid</a:t>
            </a:r>
            <a:r>
              <a:rPr lang="hu-HU" sz="1200" dirty="0"/>
              <a:t> és </a:t>
            </a:r>
            <a:r>
              <a:rPr lang="hu-HU" sz="1200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https://hu.wikipedia.org/wiki/Vajsav</a:t>
            </a:r>
            <a:r>
              <a:rPr lang="hu-HU" sz="1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854671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F5BB4A8-B367-47A5-A83D-95B90F61E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 (tej)savó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4712F91-FD94-4F7D-846D-6729F77DC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83657"/>
            <a:ext cx="9601200" cy="2424517"/>
          </a:xfrm>
        </p:spPr>
        <p:txBody>
          <a:bodyPr>
            <a:normAutofit lnSpcReduction="10000"/>
          </a:bodyPr>
          <a:lstStyle/>
          <a:p>
            <a:r>
              <a:rPr lang="hu-HU" dirty="0"/>
              <a:t>A </a:t>
            </a:r>
            <a:r>
              <a:rPr lang="hu-HU" dirty="0" err="1"/>
              <a:t>koagulált</a:t>
            </a:r>
            <a:r>
              <a:rPr lang="hu-HU" dirty="0"/>
              <a:t> fehérjék elválasztása után visszamaradó folyadék</a:t>
            </a:r>
          </a:p>
          <a:p>
            <a:r>
              <a:rPr lang="hu-HU" dirty="0"/>
              <a:t>A sajtgyártás legnagyobb mennyiségben keletkező mellékterméke</a:t>
            </a:r>
          </a:p>
          <a:p>
            <a:pPr lvl="0"/>
            <a:r>
              <a:rPr lang="hu-HU" dirty="0"/>
              <a:t>1 kg sajt mellett 8,7 kg savó keletkezik</a:t>
            </a:r>
          </a:p>
          <a:p>
            <a:r>
              <a:rPr lang="hu-HU" dirty="0"/>
              <a:t>Évente 165 millió tonna savó keletkezik</a:t>
            </a:r>
          </a:p>
          <a:p>
            <a:pPr lvl="0"/>
            <a:r>
              <a:rPr lang="hu-HU" dirty="0"/>
              <a:t>Nagy BOI (30 000-50 000 mg/liter) </a:t>
            </a:r>
          </a:p>
          <a:p>
            <a:pPr marL="0" lvl="0" indent="0">
              <a:buNone/>
            </a:pPr>
            <a:r>
              <a:rPr lang="hu-HU" dirty="0"/>
              <a:t>      és KOI (60 000-80 000 mg/liter) érték jellemzi</a:t>
            </a:r>
          </a:p>
          <a:p>
            <a:pPr lvl="0"/>
            <a:endParaRPr lang="hu-HU" dirty="0"/>
          </a:p>
          <a:p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849E4B27-2570-49D7-B776-0F3C77C80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9B058-7CA3-4478-8CA7-2D740416F082}" type="slidenum">
              <a:rPr lang="hu-HU" smtClean="0"/>
              <a:t>18</a:t>
            </a:fld>
            <a:endParaRPr lang="hu-HU"/>
          </a:p>
        </p:txBody>
      </p:sp>
      <p:pic>
        <p:nvPicPr>
          <p:cNvPr id="2050" name="Picture 2" descr="Ways to Use Whey">
            <a:extLst>
              <a:ext uri="{FF2B5EF4-FFF2-40B4-BE49-F238E27FC236}">
                <a16:creationId xmlns:a16="http://schemas.microsoft.com/office/drawing/2014/main" id="{5F850CE1-746E-40E4-9917-8F6B08F61E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1445" y="2956646"/>
            <a:ext cx="4662320" cy="3496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zövegdoboz 4">
            <a:extLst>
              <a:ext uri="{FF2B5EF4-FFF2-40B4-BE49-F238E27FC236}">
                <a16:creationId xmlns:a16="http://schemas.microsoft.com/office/drawing/2014/main" id="{5EC067A0-5133-4E26-B344-346BE41F10C5}"/>
              </a:ext>
            </a:extLst>
          </p:cNvPr>
          <p:cNvSpPr txBox="1"/>
          <p:nvPr/>
        </p:nvSpPr>
        <p:spPr>
          <a:xfrm>
            <a:off x="1004465" y="6453386"/>
            <a:ext cx="44808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/>
              <a:t>https://cheesemaking.com/blogs/learn/whey-dont-throw-it-awhey</a:t>
            </a:r>
          </a:p>
        </p:txBody>
      </p:sp>
    </p:spTree>
    <p:extLst>
      <p:ext uri="{BB962C8B-B14F-4D97-AF65-F5344CB8AC3E}">
        <p14:creationId xmlns:p14="http://schemas.microsoft.com/office/powerpoint/2010/main" val="1273031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E2FF99C-667D-48C3-A5AF-4B1A34A35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 tejsavó átlagos összetétele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952C9EB9-90EA-411B-B6CA-6460533FE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9B058-7CA3-4478-8CA7-2D740416F082}" type="slidenum">
              <a:rPr lang="hu-HU" smtClean="0"/>
              <a:t>19</a:t>
            </a:fld>
            <a:endParaRPr lang="hu-HU"/>
          </a:p>
        </p:txBody>
      </p:sp>
      <p:graphicFrame>
        <p:nvGraphicFramePr>
          <p:cNvPr id="11" name="Tartalom helye 10">
            <a:extLst>
              <a:ext uri="{FF2B5EF4-FFF2-40B4-BE49-F238E27FC236}">
                <a16:creationId xmlns:a16="http://schemas.microsoft.com/office/drawing/2014/main" id="{1E710957-E75A-4709-8E5D-26030B08C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0744667"/>
              </p:ext>
            </p:extLst>
          </p:nvPr>
        </p:nvGraphicFramePr>
        <p:xfrm>
          <a:off x="7034336" y="2220678"/>
          <a:ext cx="4876799" cy="4183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Szövegdoboz 11">
            <a:extLst>
              <a:ext uri="{FF2B5EF4-FFF2-40B4-BE49-F238E27FC236}">
                <a16:creationId xmlns:a16="http://schemas.microsoft.com/office/drawing/2014/main" id="{411C325E-950D-4FAB-B9F2-BB30C95E7143}"/>
              </a:ext>
            </a:extLst>
          </p:cNvPr>
          <p:cNvSpPr txBox="1"/>
          <p:nvPr/>
        </p:nvSpPr>
        <p:spPr>
          <a:xfrm>
            <a:off x="1510748" y="2014330"/>
            <a:ext cx="4438779" cy="32675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u-HU" sz="2000" dirty="0"/>
              <a:t>Több, mint 90% víz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u-HU" sz="2000" dirty="0"/>
              <a:t>Szárazanyag tartalom: </a:t>
            </a:r>
          </a:p>
          <a:p>
            <a:pPr>
              <a:lnSpc>
                <a:spcPct val="150000"/>
              </a:lnSpc>
            </a:pPr>
            <a:r>
              <a:rPr lang="hu-HU" sz="2000" dirty="0"/>
              <a:t>     70-72% laktóz, </a:t>
            </a:r>
          </a:p>
          <a:p>
            <a:pPr>
              <a:lnSpc>
                <a:spcPct val="150000"/>
              </a:lnSpc>
            </a:pPr>
            <a:r>
              <a:rPr lang="hu-HU" sz="2000" dirty="0"/>
              <a:t>     12-15% ásványi anyagok, vitaminok,</a:t>
            </a:r>
          </a:p>
          <a:p>
            <a:pPr>
              <a:lnSpc>
                <a:spcPct val="150000"/>
              </a:lnSpc>
            </a:pPr>
            <a:r>
              <a:rPr lang="hu-HU" sz="2000" dirty="0"/>
              <a:t>     8-10% szérum fehérjék </a:t>
            </a:r>
          </a:p>
          <a:p>
            <a:pPr>
              <a:lnSpc>
                <a:spcPct val="150000"/>
              </a:lnSpc>
            </a:pPr>
            <a:r>
              <a:rPr lang="hu-HU" sz="2000" dirty="0"/>
              <a:t>    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4153623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5B23C9C-7D02-4953-8129-E892061E0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Bevezetés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E642EEE-5587-4A00-AF05-7EC065AD6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Sajtkészítés többlépésből álló folyamat</a:t>
            </a:r>
          </a:p>
          <a:p>
            <a:r>
              <a:rPr lang="hu-HU" dirty="0"/>
              <a:t>Sajtfélék íze függ:</a:t>
            </a:r>
          </a:p>
          <a:p>
            <a:pPr lvl="1"/>
            <a:r>
              <a:rPr lang="hu-HU" dirty="0"/>
              <a:t>Enzimektől, főleg a természetesen a tejben levő </a:t>
            </a:r>
            <a:r>
              <a:rPr lang="hu-HU" dirty="0" err="1"/>
              <a:t>lipáztól</a:t>
            </a:r>
            <a:endParaRPr lang="hu-HU" dirty="0"/>
          </a:p>
          <a:p>
            <a:r>
              <a:rPr lang="hu-HU" dirty="0"/>
              <a:t>Egységes minőséghez iparilag előállított enzimek</a:t>
            </a:r>
          </a:p>
          <a:p>
            <a:r>
              <a:rPr lang="hu-HU" dirty="0"/>
              <a:t>Sajtérlelés lerövidítése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2D87B7DF-E396-44AC-9DF7-D9309ECBC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9B058-7CA3-4478-8CA7-2D740416F082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656936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69CE91A-C5DA-4210-927F-2916BD552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A tejsavó néhány lehetséges hasznosítása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130039-4299-42A7-A010-A8FC6A450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dirty="0"/>
              <a:t>Állati takarmányként - jelentős esszenciális aminosav tartalma miatt (</a:t>
            </a:r>
            <a:r>
              <a:rPr lang="hu-HU" dirty="0" err="1"/>
              <a:t>lizin</a:t>
            </a:r>
            <a:r>
              <a:rPr lang="hu-HU" dirty="0"/>
              <a:t>, </a:t>
            </a:r>
            <a:r>
              <a:rPr lang="hu-HU" dirty="0" err="1"/>
              <a:t>metionin</a:t>
            </a:r>
            <a:r>
              <a:rPr lang="hu-HU" dirty="0"/>
              <a:t>, cisztein)</a:t>
            </a:r>
          </a:p>
          <a:p>
            <a:pPr lvl="0"/>
            <a:r>
              <a:rPr lang="hu-HU" dirty="0"/>
              <a:t>„Trágyaként” termőterületre kiszórva (a mikroorganizmusok hasznosíthatják a benne található anyagokat, és ezáltal jobb termőképességű lesz a talaj)</a:t>
            </a:r>
          </a:p>
          <a:p>
            <a:r>
              <a:rPr lang="hu-HU" dirty="0"/>
              <a:t>A tejsavó fehérje </a:t>
            </a:r>
            <a:r>
              <a:rPr lang="hu-HU" dirty="0" err="1"/>
              <a:t>hidrolizátum</a:t>
            </a:r>
            <a:r>
              <a:rPr lang="hu-HU" dirty="0"/>
              <a:t> táplálékkiegészítőként is felhasználható: hozzájárul az izomtömeg növekedéséhez és fenntartásához </a:t>
            </a:r>
          </a:p>
          <a:p>
            <a:pPr lvl="0"/>
            <a:r>
              <a:rPr lang="hu-HU" dirty="0" err="1"/>
              <a:t>Hidrolizált</a:t>
            </a:r>
            <a:r>
              <a:rPr lang="hu-HU" dirty="0"/>
              <a:t> savó szirupként </a:t>
            </a:r>
          </a:p>
          <a:p>
            <a:pPr marL="0" lvl="0" indent="0">
              <a:buNone/>
            </a:pPr>
            <a:r>
              <a:rPr lang="hu-HU" sz="1800" i="1" dirty="0"/>
              <a:t>     </a:t>
            </a:r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6F29A972-CA54-4E7A-A47C-A6DD48266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9B058-7CA3-4478-8CA7-2D740416F082}" type="slidenum">
              <a:rPr lang="hu-HU" smtClean="0"/>
              <a:t>20</a:t>
            </a:fld>
            <a:endParaRPr lang="hu-HU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EFF63EAA-31E1-4725-A688-0FBE0C137C41}"/>
              </a:ext>
            </a:extLst>
          </p:cNvPr>
          <p:cNvSpPr txBox="1"/>
          <p:nvPr/>
        </p:nvSpPr>
        <p:spPr>
          <a:xfrm>
            <a:off x="1371600" y="6176387"/>
            <a:ext cx="64248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/>
              <a:t>https://www.scitecnutrition.com/hu/termekek/pro_line/feherjek/100_hydrolyzed_whey_protein</a:t>
            </a:r>
          </a:p>
        </p:txBody>
      </p:sp>
    </p:spTree>
    <p:extLst>
      <p:ext uri="{BB962C8B-B14F-4D97-AF65-F5344CB8AC3E}">
        <p14:creationId xmlns:p14="http://schemas.microsoft.com/office/powerpoint/2010/main" val="42013188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9072976-AEC2-4DC4-A7BD-83E4663EB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A </a:t>
            </a:r>
            <a:r>
              <a:rPr lang="hu-HU" dirty="0" err="1"/>
              <a:t>hidrolizált</a:t>
            </a:r>
            <a:r>
              <a:rPr lang="hu-HU" dirty="0"/>
              <a:t> savó szirup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C94C3FF-42D0-4C9E-AF10-CB5879626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dirty="0"/>
              <a:t>A pasztörizált savó laktóztartalmát </a:t>
            </a:r>
            <a:r>
              <a:rPr lang="hu-HU" dirty="0" err="1"/>
              <a:t>laktázzal</a:t>
            </a:r>
            <a:r>
              <a:rPr lang="hu-HU" dirty="0"/>
              <a:t> glükózzá és </a:t>
            </a:r>
            <a:r>
              <a:rPr lang="hu-HU" dirty="0" err="1"/>
              <a:t>galaktózzá</a:t>
            </a:r>
            <a:r>
              <a:rPr lang="hu-HU" dirty="0"/>
              <a:t> bontják</a:t>
            </a:r>
          </a:p>
          <a:p>
            <a:pPr lvl="0"/>
            <a:r>
              <a:rPr lang="hu-HU" dirty="0"/>
              <a:t>A </a:t>
            </a:r>
            <a:r>
              <a:rPr lang="hu-HU" dirty="0" err="1"/>
              <a:t>laktáz</a:t>
            </a:r>
            <a:r>
              <a:rPr lang="hu-HU" dirty="0"/>
              <a:t> élesztőből, gombából, baktériumból származik, lehet </a:t>
            </a:r>
            <a:r>
              <a:rPr lang="hu-HU" dirty="0" err="1"/>
              <a:t>immobilizált</a:t>
            </a:r>
            <a:r>
              <a:rPr lang="hu-HU" dirty="0"/>
              <a:t> is</a:t>
            </a:r>
          </a:p>
          <a:p>
            <a:pPr lvl="0"/>
            <a:r>
              <a:rPr lang="hu-HU" dirty="0"/>
              <a:t>A </a:t>
            </a:r>
            <a:r>
              <a:rPr lang="hu-HU" dirty="0" err="1"/>
              <a:t>laktázos</a:t>
            </a:r>
            <a:r>
              <a:rPr lang="hu-HU" dirty="0"/>
              <a:t> hidrolízis 4 (37°C) vagy 24 órán át (8°C) zajlik</a:t>
            </a:r>
          </a:p>
          <a:p>
            <a:pPr lvl="0"/>
            <a:r>
              <a:rPr lang="hu-HU" dirty="0"/>
              <a:t>Felhasználható édesítésre italokban, pékárukban, süteményekben, pl. édesített sűrített tej helyett, ill. részben kiválthatja a tojást is (süteményekben)</a:t>
            </a:r>
          </a:p>
          <a:p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85C2551C-D3C7-405F-9FE6-3E2434FB1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9B058-7CA3-4478-8CA7-2D740416F082}" type="slidenum">
              <a:rPr lang="hu-HU" smtClean="0"/>
              <a:t>21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393354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>
            <a:extLst>
              <a:ext uri="{FF2B5EF4-FFF2-40B4-BE49-F238E27FC236}">
                <a16:creationId xmlns:a16="http://schemas.microsoft.com/office/drawing/2014/main" id="{2FB172A1-22BD-4DA2-8364-7156F8278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9B058-7CA3-4478-8CA7-2D740416F082}" type="slidenum">
              <a:rPr lang="hu-HU" smtClean="0"/>
              <a:t>22</a:t>
            </a:fld>
            <a:endParaRPr lang="hu-HU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1842ECD8-373A-4C87-9181-0A5E5D7CAD47}"/>
              </a:ext>
            </a:extLst>
          </p:cNvPr>
          <p:cNvSpPr txBox="1"/>
          <p:nvPr/>
        </p:nvSpPr>
        <p:spPr>
          <a:xfrm>
            <a:off x="2464904" y="1724224"/>
            <a:ext cx="8335617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6000" dirty="0"/>
              <a:t>Köszönjük a figyelmet !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8FC8E8F7-343D-4EE1-AB12-1F445C1FAF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7739" y="3858109"/>
            <a:ext cx="2954163" cy="2893874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85058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>
            <a:extLst>
              <a:ext uri="{FF2B5EF4-FFF2-40B4-BE49-F238E27FC236}">
                <a16:creationId xmlns:a16="http://schemas.microsoft.com/office/drawing/2014/main" id="{1A4CA64D-2DDE-4EBB-850C-A3F108CAA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20969"/>
          </a:xfrm>
        </p:spPr>
        <p:txBody>
          <a:bodyPr/>
          <a:lstStyle/>
          <a:p>
            <a:r>
              <a:rPr lang="hu-HU" dirty="0"/>
              <a:t>Sajtgyártás folyamata</a:t>
            </a: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911E8042-4E4D-4D40-B681-3A9E4DFC71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0375" y="1"/>
            <a:ext cx="4669503" cy="6858000"/>
          </a:xfrm>
          <a:prstGeom prst="rect">
            <a:avLst/>
          </a:prstGeom>
        </p:spPr>
      </p:pic>
      <p:sp>
        <p:nvSpPr>
          <p:cNvPr id="6" name="Szövegdoboz 5">
            <a:extLst>
              <a:ext uri="{FF2B5EF4-FFF2-40B4-BE49-F238E27FC236}">
                <a16:creationId xmlns:a16="http://schemas.microsoft.com/office/drawing/2014/main" id="{12CD869D-7B9A-4321-9D58-AE466F11C5B8}"/>
              </a:ext>
            </a:extLst>
          </p:cNvPr>
          <p:cNvSpPr txBox="1"/>
          <p:nvPr/>
        </p:nvSpPr>
        <p:spPr>
          <a:xfrm>
            <a:off x="874643" y="6566474"/>
            <a:ext cx="57779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Forrás: Maria R. </a:t>
            </a:r>
            <a:r>
              <a:rPr lang="hu-HU" sz="1200" dirty="0" err="1"/>
              <a:t>Kosseva</a:t>
            </a:r>
            <a:r>
              <a:rPr lang="hu-HU" sz="1200" dirty="0"/>
              <a:t>, Jane A. </a:t>
            </a:r>
            <a:r>
              <a:rPr lang="hu-HU" sz="1200" dirty="0" err="1"/>
              <a:t>Irwin</a:t>
            </a:r>
            <a:r>
              <a:rPr lang="hu-HU" sz="1200" dirty="0"/>
              <a:t>: </a:t>
            </a:r>
            <a:r>
              <a:rPr lang="hu-HU" sz="1200" dirty="0" err="1"/>
              <a:t>Enzymes</a:t>
            </a:r>
            <a:r>
              <a:rPr lang="hu-HU" sz="1200" dirty="0"/>
              <a:t> in </a:t>
            </a:r>
            <a:r>
              <a:rPr lang="hu-HU" sz="1200" dirty="0" err="1"/>
              <a:t>Milk</a:t>
            </a:r>
            <a:r>
              <a:rPr lang="hu-HU" sz="1200" dirty="0"/>
              <a:t> and </a:t>
            </a:r>
            <a:r>
              <a:rPr lang="hu-HU" sz="1200" dirty="0" err="1"/>
              <a:t>Cheese</a:t>
            </a:r>
            <a:r>
              <a:rPr lang="hu-HU" sz="1200" dirty="0"/>
              <a:t> </a:t>
            </a:r>
            <a:r>
              <a:rPr lang="hu-HU" sz="1200" dirty="0" err="1"/>
              <a:t>Industry</a:t>
            </a:r>
            <a:endParaRPr lang="hu-HU" sz="1200" dirty="0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D18C29D-1E03-48FF-B564-2200FDFFF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9B058-7CA3-4478-8CA7-2D740416F082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17859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A711E44-B7BF-4BB1-AD9A-14E593532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Tej előkészítése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5CE2745-63F9-455F-99EB-47A10254A6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Homogenizálás</a:t>
            </a:r>
          </a:p>
          <a:p>
            <a:pPr lvl="1"/>
            <a:r>
              <a:rPr lang="hu-HU" dirty="0"/>
              <a:t>Tejben levő zsírcseppek méretének csökkentése</a:t>
            </a:r>
          </a:p>
          <a:p>
            <a:r>
              <a:rPr lang="hu-HU" dirty="0"/>
              <a:t>Pasztörizálás</a:t>
            </a:r>
          </a:p>
          <a:p>
            <a:pPr lvl="1"/>
            <a:r>
              <a:rPr lang="hu-HU" dirty="0"/>
              <a:t>Tejben előforduló enzimek és mikroorganizmusok számának csökkentése</a:t>
            </a:r>
          </a:p>
          <a:p>
            <a:r>
              <a:rPr lang="hu-HU" dirty="0"/>
              <a:t>Hidrogén-peroxidos kezelés</a:t>
            </a:r>
          </a:p>
          <a:p>
            <a:pPr lvl="1"/>
            <a:r>
              <a:rPr lang="hu-HU" dirty="0"/>
              <a:t>Pasztörizálás helyett</a:t>
            </a:r>
          </a:p>
          <a:p>
            <a:pPr lvl="1"/>
            <a:r>
              <a:rPr lang="hu-HU" dirty="0"/>
              <a:t>Tejben természetesen található enzimek megőrzése</a:t>
            </a:r>
          </a:p>
          <a:p>
            <a:pPr lvl="1"/>
            <a:r>
              <a:rPr lang="hu-HU" dirty="0"/>
              <a:t>Felesleges peroxid eltávolítása </a:t>
            </a:r>
            <a:r>
              <a:rPr lang="hu-HU" dirty="0" err="1"/>
              <a:t>kataláz</a:t>
            </a:r>
            <a:r>
              <a:rPr lang="hu-HU" dirty="0"/>
              <a:t> enzimmel</a:t>
            </a:r>
          </a:p>
          <a:p>
            <a:pPr lvl="1"/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22692B5D-10F6-4D00-B491-1AD12F81B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9B058-7CA3-4478-8CA7-2D740416F082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32096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A65B8FE-4857-4986-A26E-B83C5B9F4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Laktáz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A74C378-7FA8-43E8-BEBE-A264D3485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/>
              <a:t>Glikozid-hidroláz</a:t>
            </a:r>
            <a:r>
              <a:rPr lang="hu-HU" dirty="0"/>
              <a:t> enzim</a:t>
            </a:r>
          </a:p>
          <a:p>
            <a:pPr lvl="1"/>
            <a:r>
              <a:rPr lang="hu-HU" dirty="0" err="1"/>
              <a:t>Laktózt</a:t>
            </a:r>
            <a:r>
              <a:rPr lang="hu-HU" dirty="0"/>
              <a:t> </a:t>
            </a:r>
            <a:r>
              <a:rPr lang="hu-HU" dirty="0" err="1"/>
              <a:t>galaktózzá</a:t>
            </a:r>
            <a:r>
              <a:rPr lang="hu-HU" dirty="0"/>
              <a:t> és glükózzá bontja</a:t>
            </a:r>
          </a:p>
          <a:p>
            <a:r>
              <a:rPr lang="hu-HU" dirty="0"/>
              <a:t>Csökkentett laktóz </a:t>
            </a:r>
            <a:r>
              <a:rPr lang="hu-HU" dirty="0" err="1"/>
              <a:t>tartalmú</a:t>
            </a:r>
            <a:r>
              <a:rPr lang="hu-HU" dirty="0"/>
              <a:t> termékek előállításához</a:t>
            </a:r>
          </a:p>
          <a:p>
            <a:r>
              <a:rPr lang="hu-HU" dirty="0"/>
              <a:t>Tej előkezelése </a:t>
            </a:r>
            <a:r>
              <a:rPr lang="hu-HU" dirty="0" err="1"/>
              <a:t>laktázzal</a:t>
            </a:r>
            <a:r>
              <a:rPr lang="hu-HU" dirty="0"/>
              <a:t> -&gt; gyorsabb érés</a:t>
            </a:r>
          </a:p>
          <a:p>
            <a:r>
              <a:rPr lang="hu-HU" dirty="0"/>
              <a:t>Savó hidrolízis</a:t>
            </a:r>
          </a:p>
          <a:p>
            <a:endParaRPr lang="hu-HU" dirty="0"/>
          </a:p>
          <a:p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5E95A133-7396-458D-90B0-91A01BC0A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9B058-7CA3-4478-8CA7-2D740416F082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85195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 tej alvasztása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Tejsav baktérium </a:t>
            </a:r>
            <a:r>
              <a:rPr lang="hu-HU" dirty="0" err="1"/>
              <a:t>inokulummal</a:t>
            </a:r>
            <a:r>
              <a:rPr lang="hu-HU" dirty="0"/>
              <a:t> beoltás</a:t>
            </a:r>
          </a:p>
          <a:p>
            <a:r>
              <a:rPr lang="hu-HU" dirty="0"/>
              <a:t>32 </a:t>
            </a:r>
            <a:r>
              <a:rPr lang="hu-HU" dirty="0" err="1"/>
              <a:t>°C-on</a:t>
            </a:r>
            <a:r>
              <a:rPr lang="hu-HU" dirty="0"/>
              <a:t>, 30 percig</a:t>
            </a:r>
          </a:p>
          <a:p>
            <a:r>
              <a:rPr lang="hu-HU" dirty="0"/>
              <a:t>Laktóz-&gt;tejsav; pH csökken</a:t>
            </a:r>
          </a:p>
          <a:p>
            <a:r>
              <a:rPr lang="hu-HU" i="1" dirty="0" err="1"/>
              <a:t>Lactocuccus</a:t>
            </a:r>
            <a:r>
              <a:rPr lang="hu-HU" i="1" dirty="0"/>
              <a:t> </a:t>
            </a:r>
            <a:r>
              <a:rPr lang="hu-HU" i="1" dirty="0" err="1"/>
              <a:t>lactis</a:t>
            </a:r>
            <a:r>
              <a:rPr lang="hu-HU" i="1" dirty="0"/>
              <a:t>, </a:t>
            </a:r>
            <a:r>
              <a:rPr lang="hu-HU" i="1" dirty="0" err="1"/>
              <a:t>Streptococcus</a:t>
            </a:r>
            <a:r>
              <a:rPr lang="hu-HU" i="1" dirty="0"/>
              <a:t> </a:t>
            </a:r>
            <a:r>
              <a:rPr lang="hu-HU" i="1" dirty="0" err="1"/>
              <a:t>salivarius</a:t>
            </a:r>
            <a:r>
              <a:rPr lang="hu-HU" i="1" dirty="0"/>
              <a:t>, </a:t>
            </a:r>
            <a:r>
              <a:rPr lang="hu-HU" i="1" dirty="0" err="1"/>
              <a:t>Lactobacillus</a:t>
            </a:r>
            <a:r>
              <a:rPr lang="hu-HU" i="1" dirty="0"/>
              <a:t> </a:t>
            </a:r>
            <a:r>
              <a:rPr lang="hu-HU" i="1" dirty="0" err="1"/>
              <a:t>delbruckii</a:t>
            </a:r>
            <a:r>
              <a:rPr lang="hu-HU" i="1" dirty="0"/>
              <a:t>, </a:t>
            </a:r>
            <a:r>
              <a:rPr lang="hu-HU" i="1" dirty="0" err="1"/>
              <a:t>Lactobacillus</a:t>
            </a:r>
            <a:r>
              <a:rPr lang="hu-HU" i="1" dirty="0"/>
              <a:t> </a:t>
            </a:r>
            <a:r>
              <a:rPr lang="hu-HU" i="1" dirty="0" err="1"/>
              <a:t>helveticus</a:t>
            </a:r>
            <a:endParaRPr lang="hu-HU" i="1" dirty="0"/>
          </a:p>
          <a:p>
            <a:r>
              <a:rPr lang="hu-HU" dirty="0"/>
              <a:t>Sajt íze, jellege; mellék-kultúrák</a:t>
            </a:r>
          </a:p>
          <a:p>
            <a:r>
              <a:rPr lang="hu-HU" dirty="0"/>
              <a:t>Utána oltóenzimmel </a:t>
            </a:r>
            <a:r>
              <a:rPr lang="hu-HU" dirty="0" err="1"/>
              <a:t>aggregáltatás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28642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Kazein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Tej fehérjéinek 80%-a</a:t>
            </a:r>
          </a:p>
          <a:p>
            <a:r>
              <a:rPr lang="hu-HU" dirty="0"/>
              <a:t>4 típus:</a:t>
            </a:r>
          </a:p>
          <a:p>
            <a:pPr lvl="1"/>
            <a:r>
              <a:rPr lang="hu-HU" dirty="0"/>
              <a:t>α-s1-kazein (32%)</a:t>
            </a:r>
          </a:p>
          <a:p>
            <a:pPr lvl="1"/>
            <a:r>
              <a:rPr lang="hu-HU" dirty="0"/>
              <a:t>α-s2-kazein (8%)</a:t>
            </a:r>
          </a:p>
          <a:p>
            <a:pPr lvl="1"/>
            <a:r>
              <a:rPr lang="hu-HU" dirty="0" err="1"/>
              <a:t>β-kazein</a:t>
            </a:r>
            <a:r>
              <a:rPr lang="hu-HU" dirty="0"/>
              <a:t> (32%)</a:t>
            </a:r>
          </a:p>
          <a:p>
            <a:pPr lvl="1"/>
            <a:r>
              <a:rPr lang="hu-HU" b="1" dirty="0" err="1"/>
              <a:t>κ-kazein</a:t>
            </a:r>
            <a:r>
              <a:rPr lang="hu-HU" b="1" dirty="0"/>
              <a:t> (8%)</a:t>
            </a:r>
          </a:p>
          <a:p>
            <a:r>
              <a:rPr lang="hu-HU" dirty="0"/>
              <a:t>Foszfáttartalmú oldalláncok és 0,1 % Ca</a:t>
            </a:r>
            <a:r>
              <a:rPr lang="hu-HU" baseline="30000" dirty="0"/>
              <a:t>2+</a:t>
            </a:r>
          </a:p>
          <a:p>
            <a:r>
              <a:rPr lang="hu-HU" dirty="0"/>
              <a:t>20-300 nm-es micellák, </a:t>
            </a:r>
            <a:r>
              <a:rPr lang="hu-HU" dirty="0" err="1"/>
              <a:t>szubmicellás</a:t>
            </a:r>
            <a:r>
              <a:rPr lang="hu-HU" dirty="0"/>
              <a:t> szerkezet</a:t>
            </a:r>
          </a:p>
        </p:txBody>
      </p:sp>
    </p:spTree>
    <p:extLst>
      <p:ext uri="{BB962C8B-B14F-4D97-AF65-F5344CB8AC3E}">
        <p14:creationId xmlns:p14="http://schemas.microsoft.com/office/powerpoint/2010/main" val="991991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κ-kazein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Emulzió stabilizálása: micellák felületén</a:t>
            </a:r>
          </a:p>
          <a:p>
            <a:r>
              <a:rPr lang="hu-HU" dirty="0" err="1"/>
              <a:t>Amfipatikus</a:t>
            </a:r>
            <a:endParaRPr lang="hu-HU" dirty="0"/>
          </a:p>
          <a:p>
            <a:r>
              <a:rPr lang="hu-HU" dirty="0"/>
              <a:t>N-terminális hidrofób (befele): kapcsolódik </a:t>
            </a:r>
            <a:r>
              <a:rPr lang="hu-HU" dirty="0" err="1"/>
              <a:t>α-</a:t>
            </a:r>
            <a:r>
              <a:rPr lang="hu-HU" dirty="0"/>
              <a:t>, illetve </a:t>
            </a:r>
            <a:r>
              <a:rPr lang="hu-HU" dirty="0" err="1"/>
              <a:t>β-kazeinekhez</a:t>
            </a:r>
            <a:r>
              <a:rPr lang="hu-HU" dirty="0"/>
              <a:t>, </a:t>
            </a:r>
            <a:r>
              <a:rPr lang="hu-HU" dirty="0" err="1"/>
              <a:t>illetve</a:t>
            </a:r>
            <a:r>
              <a:rPr lang="hu-HU" dirty="0"/>
              <a:t> kolloid Ca</a:t>
            </a:r>
            <a:r>
              <a:rPr lang="hu-HU" baseline="-25000" dirty="0"/>
              <a:t>9</a:t>
            </a:r>
            <a:r>
              <a:rPr lang="hu-HU" dirty="0"/>
              <a:t>(PO</a:t>
            </a:r>
            <a:r>
              <a:rPr lang="hu-HU" baseline="-25000" dirty="0"/>
              <a:t>4</a:t>
            </a:r>
            <a:r>
              <a:rPr lang="hu-HU" dirty="0"/>
              <a:t>)</a:t>
            </a:r>
            <a:r>
              <a:rPr lang="hu-HU" baseline="-25000" dirty="0"/>
              <a:t>6</a:t>
            </a:r>
            <a:r>
              <a:rPr lang="hu-HU" dirty="0"/>
              <a:t>-hoz</a:t>
            </a:r>
          </a:p>
          <a:p>
            <a:r>
              <a:rPr lang="hu-HU" dirty="0"/>
              <a:t>Kifelé álló lánc:</a:t>
            </a:r>
          </a:p>
          <a:p>
            <a:pPr lvl="1"/>
            <a:r>
              <a:rPr lang="hu-HU" dirty="0"/>
              <a:t>”szőrös” felület: </a:t>
            </a:r>
            <a:r>
              <a:rPr lang="hu-HU" dirty="0" err="1"/>
              <a:t>sztérikus</a:t>
            </a:r>
            <a:r>
              <a:rPr lang="hu-HU" dirty="0"/>
              <a:t> gátlás</a:t>
            </a:r>
          </a:p>
          <a:p>
            <a:pPr lvl="1"/>
            <a:r>
              <a:rPr lang="hu-HU" dirty="0"/>
              <a:t>Anionos: </a:t>
            </a:r>
            <a:r>
              <a:rPr lang="hu-HU" dirty="0" err="1"/>
              <a:t>ζ-potenciál</a:t>
            </a:r>
            <a:r>
              <a:rPr lang="hu-HU" dirty="0"/>
              <a:t> -10 és -20 </a:t>
            </a:r>
            <a:r>
              <a:rPr lang="hu-HU" dirty="0" err="1"/>
              <a:t>mV</a:t>
            </a:r>
            <a:r>
              <a:rPr lang="hu-HU" dirty="0"/>
              <a:t> között: </a:t>
            </a:r>
            <a:r>
              <a:rPr lang="hu-HU" dirty="0" err="1"/>
              <a:t>elektroszatikus</a:t>
            </a:r>
            <a:r>
              <a:rPr lang="hu-HU" dirty="0"/>
              <a:t> gátlás</a:t>
            </a:r>
          </a:p>
          <a:p>
            <a:r>
              <a:rPr lang="hu-HU" dirty="0" err="1"/>
              <a:t>Aggregáció</a:t>
            </a:r>
            <a:r>
              <a:rPr lang="hu-HU" dirty="0"/>
              <a:t> gátolt</a:t>
            </a:r>
          </a:p>
        </p:txBody>
      </p:sp>
    </p:spTree>
    <p:extLst>
      <p:ext uri="{BB962C8B-B14F-4D97-AF65-F5344CB8AC3E}">
        <p14:creationId xmlns:p14="http://schemas.microsoft.com/office/powerpoint/2010/main" val="2249076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95400" y="275755"/>
            <a:ext cx="9601200" cy="867229"/>
          </a:xfrm>
        </p:spPr>
        <p:txBody>
          <a:bodyPr/>
          <a:lstStyle/>
          <a:p>
            <a:r>
              <a:rPr lang="hu-HU" dirty="0"/>
              <a:t>Kazein micella</a:t>
            </a:r>
          </a:p>
        </p:txBody>
      </p:sp>
      <p:pic>
        <p:nvPicPr>
          <p:cNvPr id="4" name="Tartalom helye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73084" y="1142984"/>
            <a:ext cx="8845832" cy="5440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61039060"/>
      </p:ext>
    </p:extLst>
  </p:cSld>
  <p:clrMapOvr>
    <a:masterClrMapping/>
  </p:clrMapOvr>
</p:sld>
</file>

<file path=ppt/theme/theme1.xml><?xml version="1.0" encoding="utf-8"?>
<a:theme xmlns:a="http://schemas.openxmlformats.org/drawingml/2006/main" name="Körülvágás">
  <a:themeElements>
    <a:clrScheme name="Körülvágás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Körülvágás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örülvágás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TM10001105[[fn=Körülvágás]]</Template>
  <TotalTime>149</TotalTime>
  <Words>950</Words>
  <Application>Microsoft Office PowerPoint</Application>
  <PresentationFormat>Szélesvásznú</PresentationFormat>
  <Paragraphs>158</Paragraphs>
  <Slides>22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22</vt:i4>
      </vt:variant>
    </vt:vector>
  </HeadingPairs>
  <TitlesOfParts>
    <vt:vector size="26" baseType="lpstr">
      <vt:lpstr>Calibri</vt:lpstr>
      <vt:lpstr>Franklin Gothic Book</vt:lpstr>
      <vt:lpstr>Wingdings</vt:lpstr>
      <vt:lpstr>Körülvágás</vt:lpstr>
      <vt:lpstr>Sajtgyártás</vt:lpstr>
      <vt:lpstr>Bevezetés</vt:lpstr>
      <vt:lpstr>Sajtgyártás folyamata</vt:lpstr>
      <vt:lpstr>Tej előkészítése</vt:lpstr>
      <vt:lpstr>Laktáz</vt:lpstr>
      <vt:lpstr>A tej alvasztása</vt:lpstr>
      <vt:lpstr>Kazein</vt:lpstr>
      <vt:lpstr>κ-kazein</vt:lpstr>
      <vt:lpstr>Kazein micella</vt:lpstr>
      <vt:lpstr>Oltóenzimek</vt:lpstr>
      <vt:lpstr>Rennin (Kimozin)</vt:lpstr>
      <vt:lpstr>Destabilizáció</vt:lpstr>
      <vt:lpstr>Aggregáció</vt:lpstr>
      <vt:lpstr>Elválasztás</vt:lpstr>
      <vt:lpstr>PowerPoint-bemutató</vt:lpstr>
      <vt:lpstr>Az érlelés során lejátszódó folyamatok</vt:lpstr>
      <vt:lpstr>Az érlelés során lejátszódó folyamatok</vt:lpstr>
      <vt:lpstr>A (tej)savó</vt:lpstr>
      <vt:lpstr>A tejsavó átlagos összetétele</vt:lpstr>
      <vt:lpstr>A tejsavó néhány lehetséges hasznosítása </vt:lpstr>
      <vt:lpstr>A hidrolizált savó szirup 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Sajtgyártás</dc:title>
  <dc:creator>Leonóra Nagy</dc:creator>
  <cp:lastModifiedBy>Leonóra Nagy</cp:lastModifiedBy>
  <cp:revision>25</cp:revision>
  <dcterms:created xsi:type="dcterms:W3CDTF">2018-11-19T17:13:46Z</dcterms:created>
  <dcterms:modified xsi:type="dcterms:W3CDTF">2018-11-20T18:50:44Z</dcterms:modified>
</cp:coreProperties>
</file>