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  <p:sldId id="271" r:id="rId3"/>
    <p:sldId id="272" r:id="rId4"/>
    <p:sldId id="257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678" autoAdjust="0"/>
  </p:normalViewPr>
  <p:slideViewPr>
    <p:cSldViewPr snapToGrid="0">
      <p:cViewPr varScale="1">
        <p:scale>
          <a:sx n="80" d="100"/>
          <a:sy n="80" d="100"/>
        </p:scale>
        <p:origin x="78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D62-F4BF-4000-8127-B2E5C95BA5B9}" type="datetimeFigureOut">
              <a:rPr lang="hu-HU" smtClean="0"/>
              <a:t>2018. 11. 20.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C162F-C9C3-4D65-AB15-9902C90F7E57}" type="slidenum">
              <a:rPr lang="hu-HU" smtClean="0"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1174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D62-F4BF-4000-8127-B2E5C95BA5B9}" type="datetimeFigureOut">
              <a:rPr lang="hu-HU" smtClean="0"/>
              <a:t>2018. 11. 20.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C162F-C9C3-4D65-AB15-9902C90F7E5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1689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D62-F4BF-4000-8127-B2E5C95BA5B9}" type="datetimeFigureOut">
              <a:rPr lang="hu-HU" smtClean="0"/>
              <a:t>2018. 11. 20.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C162F-C9C3-4D65-AB15-9902C90F7E5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5010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D62-F4BF-4000-8127-B2E5C95BA5B9}" type="datetimeFigureOut">
              <a:rPr lang="hu-HU" smtClean="0"/>
              <a:t>2018. 11. 20.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C162F-C9C3-4D65-AB15-9902C90F7E5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18362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D62-F4BF-4000-8127-B2E5C95BA5B9}" type="datetimeFigureOut">
              <a:rPr lang="hu-HU" smtClean="0"/>
              <a:t>2018. 11. 20.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C162F-C9C3-4D65-AB15-9902C90F7E57}" type="slidenum">
              <a:rPr lang="hu-HU" smtClean="0"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2040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D62-F4BF-4000-8127-B2E5C95BA5B9}" type="datetimeFigureOut">
              <a:rPr lang="hu-HU" smtClean="0"/>
              <a:t>2018. 11. 20.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C162F-C9C3-4D65-AB15-9902C90F7E5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8205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D62-F4BF-4000-8127-B2E5C95BA5B9}" type="datetimeFigureOut">
              <a:rPr lang="hu-HU" smtClean="0"/>
              <a:t>2018. 11. 20.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C162F-C9C3-4D65-AB15-9902C90F7E5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09058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D62-F4BF-4000-8127-B2E5C95BA5B9}" type="datetimeFigureOut">
              <a:rPr lang="hu-HU" smtClean="0"/>
              <a:t>2018. 11. 20.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C162F-C9C3-4D65-AB15-9902C90F7E5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44610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D62-F4BF-4000-8127-B2E5C95BA5B9}" type="datetimeFigureOut">
              <a:rPr lang="hu-HU" smtClean="0"/>
              <a:t>2018. 11. 20.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C162F-C9C3-4D65-AB15-9902C90F7E5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90997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46BCD62-F4BF-4000-8127-B2E5C95BA5B9}" type="datetimeFigureOut">
              <a:rPr lang="hu-HU" smtClean="0"/>
              <a:t>2018. 11. 20.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86C162F-C9C3-4D65-AB15-9902C90F7E5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1759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D62-F4BF-4000-8127-B2E5C95BA5B9}" type="datetimeFigureOut">
              <a:rPr lang="hu-HU" smtClean="0"/>
              <a:t>2018. 11. 20.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C162F-C9C3-4D65-AB15-9902C90F7E5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0535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46BCD62-F4BF-4000-8127-B2E5C95BA5B9}" type="datetimeFigureOut">
              <a:rPr lang="hu-HU" smtClean="0"/>
              <a:t>2018. 11. 20.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86C162F-C9C3-4D65-AB15-9902C90F7E57}" type="slidenum">
              <a:rPr lang="hu-HU" smtClean="0"/>
              <a:t>‹#›</a:t>
            </a:fld>
            <a:endParaRPr lang="hu-H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3555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microdialysislab.itk.ppke.hu/hu/mikrodializis-technika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3B87E82-D404-48E4-9DE4-2CF05EB864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u-HU" dirty="0"/>
              <a:t>Analitikai enzimek: </a:t>
            </a:r>
            <a:r>
              <a:rPr lang="hu-HU" dirty="0" err="1"/>
              <a:t>Bioszenzorok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80670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5F5A8E8-A094-4506-BAFA-748C3689A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99272"/>
          </a:xfrm>
        </p:spPr>
        <p:txBody>
          <a:bodyPr>
            <a:normAutofit/>
          </a:bodyPr>
          <a:lstStyle/>
          <a:p>
            <a:r>
              <a:rPr lang="hu-HU" sz="3200" dirty="0"/>
              <a:t>Koleszterin </a:t>
            </a:r>
            <a:r>
              <a:rPr lang="hu-HU" sz="3200" dirty="0" err="1"/>
              <a:t>oxidáz</a:t>
            </a:r>
            <a:r>
              <a:rPr lang="hu-HU" sz="3200" dirty="0"/>
              <a:t> (</a:t>
            </a:r>
            <a:r>
              <a:rPr lang="hu-HU" sz="3200" dirty="0" err="1"/>
              <a:t>ChOx</a:t>
            </a:r>
            <a:r>
              <a:rPr lang="hu-HU" sz="3200" dirty="0"/>
              <a:t>) </a:t>
            </a:r>
            <a:r>
              <a:rPr lang="hu-HU" sz="3200" dirty="0" err="1"/>
              <a:t>bioszenzorok</a:t>
            </a:r>
            <a:endParaRPr lang="hu-HU" sz="3200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7112219-7316-4A04-A9F4-3D88ED6F3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Koleszterin </a:t>
            </a:r>
            <a:r>
              <a:rPr lang="hu-HU" dirty="0" err="1"/>
              <a:t>oxidáz</a:t>
            </a:r>
            <a:r>
              <a:rPr lang="hu-HU" dirty="0"/>
              <a:t>:</a:t>
            </a:r>
          </a:p>
          <a:p>
            <a:endParaRPr lang="hu-HU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Bifunkciós enzim: oxidáció és </a:t>
            </a:r>
            <a:r>
              <a:rPr lang="hu-HU" dirty="0" err="1"/>
              <a:t>izomerizáció</a:t>
            </a:r>
            <a:endParaRPr lang="hu-HU" dirty="0"/>
          </a:p>
          <a:p>
            <a:pPr lvl="1">
              <a:buFont typeface="Arial" panose="020B0604020202020204" pitchFamily="34" charset="0"/>
              <a:buChar char="•"/>
            </a:pPr>
            <a:endParaRPr lang="hu-HU" dirty="0"/>
          </a:p>
          <a:p>
            <a:pPr lvl="1">
              <a:buFont typeface="Arial" panose="020B0604020202020204" pitchFamily="34" charset="0"/>
              <a:buChar char="•"/>
            </a:pPr>
            <a:endParaRPr lang="hu-HU" dirty="0"/>
          </a:p>
          <a:p>
            <a:pPr lvl="1">
              <a:buFont typeface="Arial" panose="020B0604020202020204" pitchFamily="34" charset="0"/>
              <a:buChar char="•"/>
            </a:pPr>
            <a:endParaRPr lang="hu-HU" dirty="0"/>
          </a:p>
          <a:p>
            <a:pPr lvl="1">
              <a:buFont typeface="Arial" panose="020B0604020202020204" pitchFamily="34" charset="0"/>
              <a:buChar char="•"/>
            </a:pPr>
            <a:endParaRPr lang="hu-HU" dirty="0"/>
          </a:p>
          <a:p>
            <a:pPr lvl="1">
              <a:buFont typeface="Arial" panose="020B0604020202020204" pitchFamily="34" charset="0"/>
              <a:buChar char="•"/>
            </a:pPr>
            <a:endParaRPr lang="hu-HU" dirty="0"/>
          </a:p>
          <a:p>
            <a:pPr lvl="1">
              <a:buFont typeface="Arial" panose="020B0604020202020204" pitchFamily="34" charset="0"/>
              <a:buChar char="•"/>
            </a:pPr>
            <a:endParaRPr lang="hu-HU" dirty="0"/>
          </a:p>
          <a:p>
            <a:pPr lvl="1">
              <a:buFont typeface="Arial" panose="020B0604020202020204" pitchFamily="34" charset="0"/>
              <a:buChar char="•"/>
            </a:pPr>
            <a:endParaRPr lang="hu-HU" dirty="0"/>
          </a:p>
          <a:p>
            <a:pPr lvl="1">
              <a:buFont typeface="Arial" panose="020B0604020202020204" pitchFamily="34" charset="0"/>
              <a:buChar char="•"/>
            </a:pPr>
            <a:endParaRPr lang="hu-HU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Baktériumokban</a:t>
            </a:r>
            <a:r>
              <a:rPr lang="hu-HU" i="1" dirty="0"/>
              <a:t>: </a:t>
            </a:r>
            <a:r>
              <a:rPr lang="hu-HU" i="1" dirty="0" err="1"/>
              <a:t>Rhodococcus</a:t>
            </a:r>
            <a:r>
              <a:rPr lang="hu-HU" i="1" dirty="0"/>
              <a:t>, </a:t>
            </a:r>
            <a:r>
              <a:rPr lang="hu-HU" i="1" dirty="0" err="1"/>
              <a:t>Streptomyces</a:t>
            </a:r>
            <a:r>
              <a:rPr lang="hu-HU" i="1" dirty="0"/>
              <a:t>, </a:t>
            </a:r>
            <a:r>
              <a:rPr lang="hu-HU" i="1" dirty="0" err="1"/>
              <a:t>Nocardia</a:t>
            </a:r>
            <a:r>
              <a:rPr lang="hu-HU" i="1" dirty="0"/>
              <a:t>, </a:t>
            </a:r>
            <a:r>
              <a:rPr lang="hu-HU" i="1" dirty="0" err="1"/>
              <a:t>Brevibacterium</a:t>
            </a:r>
            <a:r>
              <a:rPr lang="hu-HU" i="1" dirty="0"/>
              <a:t>, </a:t>
            </a:r>
            <a:r>
              <a:rPr lang="hu-HU" i="1" dirty="0" err="1"/>
              <a:t>Proactinomyces</a:t>
            </a:r>
            <a:r>
              <a:rPr lang="hu-HU" i="1" dirty="0"/>
              <a:t>, </a:t>
            </a:r>
            <a:r>
              <a:rPr lang="hu-HU" i="1" dirty="0" err="1"/>
              <a:t>Pseudomonas</a:t>
            </a:r>
            <a:r>
              <a:rPr lang="hu-HU" i="1" dirty="0"/>
              <a:t>, </a:t>
            </a:r>
            <a:r>
              <a:rPr lang="hu-HU" i="1" dirty="0" err="1"/>
              <a:t>Cellulomonas</a:t>
            </a:r>
            <a:r>
              <a:rPr lang="hu-HU" i="1" dirty="0"/>
              <a:t> </a:t>
            </a:r>
            <a:r>
              <a:rPr lang="hu-HU" dirty="0"/>
              <a:t>stb.</a:t>
            </a:r>
          </a:p>
          <a:p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5CD605A2-B8AC-4B3C-BC8A-D8D21D336D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0996" y="2938104"/>
            <a:ext cx="5430008" cy="210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75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8088F858-185E-4A07-8F24-0FD0A7FF7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963" y="287339"/>
            <a:ext cx="10058400" cy="931862"/>
          </a:xfrm>
        </p:spPr>
        <p:txBody>
          <a:bodyPr>
            <a:normAutofit/>
          </a:bodyPr>
          <a:lstStyle/>
          <a:p>
            <a:r>
              <a:rPr lang="hu-HU" sz="3200" dirty="0"/>
              <a:t>Koleszterin </a:t>
            </a:r>
            <a:r>
              <a:rPr lang="hu-HU" sz="3200" dirty="0" err="1"/>
              <a:t>oxidáz</a:t>
            </a:r>
            <a:r>
              <a:rPr lang="hu-HU" sz="3200" dirty="0"/>
              <a:t> (</a:t>
            </a:r>
            <a:r>
              <a:rPr lang="hu-HU" sz="3200" dirty="0" err="1"/>
              <a:t>ChOx</a:t>
            </a:r>
            <a:r>
              <a:rPr lang="hu-HU" sz="3200" dirty="0"/>
              <a:t>) </a:t>
            </a:r>
            <a:r>
              <a:rPr lang="hu-HU" sz="3200" dirty="0" err="1"/>
              <a:t>bioszenzorok</a:t>
            </a:r>
            <a:endParaRPr lang="hu-HU" sz="3200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D99BC35-FF22-4E4C-BFDF-70A95EF5C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Koleszterin tartalom meghatározása: </a:t>
            </a:r>
            <a:r>
              <a:rPr lang="hu-HU" dirty="0" err="1"/>
              <a:t>ChOx</a:t>
            </a:r>
            <a:r>
              <a:rPr lang="hu-HU" dirty="0"/>
              <a:t> </a:t>
            </a:r>
            <a:r>
              <a:rPr lang="hu-HU" dirty="0" err="1"/>
              <a:t>bioszenzotokkal</a:t>
            </a:r>
            <a:r>
              <a:rPr lang="hu-HU" dirty="0"/>
              <a:t> és </a:t>
            </a:r>
            <a:r>
              <a:rPr lang="hu-HU" dirty="0" err="1"/>
              <a:t>bioenzimeket</a:t>
            </a:r>
            <a:r>
              <a:rPr lang="hu-HU" dirty="0"/>
              <a:t> (</a:t>
            </a:r>
            <a:r>
              <a:rPr lang="hu-HU" dirty="0" err="1"/>
              <a:t>ChOx</a:t>
            </a:r>
            <a:r>
              <a:rPr lang="hu-HU" dirty="0"/>
              <a:t>, </a:t>
            </a:r>
            <a:r>
              <a:rPr lang="hu-HU" dirty="0" err="1"/>
              <a:t>ChEt</a:t>
            </a:r>
            <a:r>
              <a:rPr lang="hu-HU" dirty="0"/>
              <a:t>) tartalmazó </a:t>
            </a:r>
            <a:r>
              <a:rPr lang="hu-HU" dirty="0" err="1"/>
              <a:t>immobilizált</a:t>
            </a:r>
            <a:r>
              <a:rPr lang="hu-HU" dirty="0"/>
              <a:t> sejtekkel</a:t>
            </a:r>
          </a:p>
          <a:p>
            <a:pPr lvl="1">
              <a:buFont typeface="Arial" panose="020B0604020202020204" pitchFamily="34" charset="0"/>
              <a:buChar char="•"/>
            </a:pPr>
            <a:endParaRPr lang="hu-HU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Sok fajta </a:t>
            </a:r>
            <a:r>
              <a:rPr lang="hu-HU" dirty="0" err="1"/>
              <a:t>bioszenzort</a:t>
            </a:r>
            <a:r>
              <a:rPr lang="hu-HU" dirty="0"/>
              <a:t> különböztetünk meg: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hu-HU" dirty="0"/>
              <a:t>Az enzim kollagén membránhoz, vagy polimer mátrixhoz van rögzítve – </a:t>
            </a:r>
            <a:r>
              <a:rPr lang="hu-HU" dirty="0" err="1"/>
              <a:t>Pt</a:t>
            </a:r>
            <a:r>
              <a:rPr lang="hu-HU" dirty="0"/>
              <a:t> lapra, vagy üveglapra </a:t>
            </a:r>
            <a:r>
              <a:rPr lang="hu-HU" dirty="0" err="1"/>
              <a:t>rétegezik</a:t>
            </a:r>
            <a:endParaRPr lang="hu-HU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hu-HU" dirty="0" err="1"/>
              <a:t>Amperometriásan</a:t>
            </a:r>
            <a:r>
              <a:rPr lang="hu-HU" dirty="0"/>
              <a:t>: </a:t>
            </a:r>
            <a:r>
              <a:rPr lang="hu-HU" dirty="0" err="1"/>
              <a:t>enzimek+polisztirénszulfonát</a:t>
            </a:r>
            <a:r>
              <a:rPr lang="hu-HU" dirty="0"/>
              <a:t> filmet alkotnak, arany </a:t>
            </a:r>
            <a:r>
              <a:rPr lang="hu-HU" dirty="0" err="1"/>
              <a:t>tartalmú</a:t>
            </a:r>
            <a:r>
              <a:rPr lang="hu-HU" dirty="0"/>
              <a:t> elektródhoz rögzítik. Az </a:t>
            </a:r>
            <a:r>
              <a:rPr lang="hu-HU" dirty="0" err="1"/>
              <a:t>amperometriás</a:t>
            </a:r>
            <a:r>
              <a:rPr lang="hu-HU" dirty="0"/>
              <a:t> kompozit </a:t>
            </a:r>
            <a:r>
              <a:rPr lang="hu-HU" dirty="0" err="1"/>
              <a:t>bioszenzorok</a:t>
            </a:r>
            <a:r>
              <a:rPr lang="hu-HU" dirty="0"/>
              <a:t> az élelmiszerek koleszterin tartalmát határozzák meg ( </a:t>
            </a:r>
            <a:r>
              <a:rPr lang="hu-HU" dirty="0" err="1"/>
              <a:t>ChOx</a:t>
            </a:r>
            <a:r>
              <a:rPr lang="hu-HU" dirty="0"/>
              <a:t>, HRP, kálium-</a:t>
            </a:r>
            <a:r>
              <a:rPr lang="hu-HU" dirty="0" err="1"/>
              <a:t>ferrocianaid</a:t>
            </a:r>
            <a:r>
              <a:rPr lang="hu-HU" dirty="0"/>
              <a:t> mediátorként grafit teflon mátrixban).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hu-HU" dirty="0" err="1"/>
              <a:t>Potenciometriásan</a:t>
            </a:r>
            <a:r>
              <a:rPr lang="hu-HU" dirty="0"/>
              <a:t>: koleszterin észterek konverziója – wolfram elektród és </a:t>
            </a:r>
            <a:r>
              <a:rPr lang="hu-HU" dirty="0" err="1"/>
              <a:t>ferricianid</a:t>
            </a:r>
            <a:r>
              <a:rPr lang="hu-HU" dirty="0"/>
              <a:t>/</a:t>
            </a:r>
            <a:r>
              <a:rPr lang="hu-HU" dirty="0" err="1"/>
              <a:t>ferrocianid</a:t>
            </a:r>
            <a:r>
              <a:rPr lang="hu-HU" dirty="0"/>
              <a:t> átalakulás monitorozásával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hu-HU" dirty="0"/>
              <a:t>Szerves fázisú elektród: koleszterin koncentráció meghatározása a kloroform/hexán elegyben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hu-HU" dirty="0" err="1"/>
              <a:t>Szilika</a:t>
            </a:r>
            <a:r>
              <a:rPr lang="hu-HU" dirty="0"/>
              <a:t> ágyon történő immobilizálás: reaktorok esetében</a:t>
            </a:r>
          </a:p>
          <a:p>
            <a:pPr lvl="2">
              <a:buFont typeface="Arial" panose="020B0604020202020204" pitchFamily="34" charset="0"/>
              <a:buChar char="•"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196092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Kataláz</a:t>
            </a:r>
            <a:r>
              <a:rPr lang="hu-H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alapú </a:t>
            </a:r>
            <a:r>
              <a:rPr lang="hu-H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bioszenzorok</a:t>
            </a:r>
            <a:endParaRPr lang="hu-H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6108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Kataláz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alapú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bioszenzorok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hu-H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hu-H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 bontják</a:t>
            </a:r>
          </a:p>
          <a:p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Wang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bizonyította a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katalázok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alkalmazását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bioszenzorként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Enzimeket üvegszerű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amperrometriás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szén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transzduktoron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immobilizálta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Horozova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OPEE (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organic-phase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enzyme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electrode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Salimi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több falú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nanocső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Kollagén film </a:t>
            </a:r>
          </a:p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Megfelelő mikrokörnyezet az enzimeknek 		elektront transzferálnak az elektródra</a:t>
            </a:r>
          </a:p>
        </p:txBody>
      </p:sp>
      <p:sp>
        <p:nvSpPr>
          <p:cNvPr id="4" name="Jobbra nyíl 3"/>
          <p:cNvSpPr/>
          <p:nvPr/>
        </p:nvSpPr>
        <p:spPr>
          <a:xfrm>
            <a:off x="5591041" y="4589439"/>
            <a:ext cx="875763" cy="3090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21478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Kataláz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alapú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bioszenzorok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Campanella: OPEE</a:t>
            </a:r>
          </a:p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κ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-karragénben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immobilizálva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Működését demonstrálta toluolban, kloroformban, klórbenzolban, etil-acetátban</a:t>
            </a:r>
          </a:p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Kevert reaktor, hidrogén-peroxid mennyiséget figyelte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extraszűz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olívaolajok avasodásakor</a:t>
            </a:r>
          </a:p>
          <a:p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Joo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PEG-gel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keverte az enzimeket 		stabilabb</a:t>
            </a:r>
          </a:p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Függ a PEG molekulatömegétől és koncentrációjától</a:t>
            </a:r>
          </a:p>
        </p:txBody>
      </p:sp>
      <p:sp>
        <p:nvSpPr>
          <p:cNvPr id="4" name="Jobbra nyíl 3"/>
          <p:cNvSpPr/>
          <p:nvPr/>
        </p:nvSpPr>
        <p:spPr>
          <a:xfrm>
            <a:off x="5237838" y="3715746"/>
            <a:ext cx="888642" cy="2833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35449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Kataláz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alapú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bioszenzorok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Gyors analitikai módszer a vajak és margarinok víztartalmának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nyomonkövetésére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Glutáraldehiddel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immob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CAT</a:t>
            </a:r>
          </a:p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Természetes fehérjéből készült membránon vékony rétegben</a:t>
            </a:r>
          </a:p>
          <a:p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Stopped-flow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injection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analyser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rendszer</a:t>
            </a:r>
          </a:p>
          <a:p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Amperometriás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detektor </a:t>
            </a:r>
          </a:p>
        </p:txBody>
      </p:sp>
    </p:spTree>
    <p:extLst>
      <p:ext uri="{BB962C8B-B14F-4D97-AF65-F5344CB8AC3E}">
        <p14:creationId xmlns:p14="http://schemas.microsoft.com/office/powerpoint/2010/main" val="38581326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Köszönjük a figyelmet!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063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09C4A4D-AE36-4A0D-B68A-AA600FC46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45507"/>
            <a:ext cx="10058400" cy="1450757"/>
          </a:xfrm>
        </p:spPr>
        <p:txBody>
          <a:bodyPr/>
          <a:lstStyle/>
          <a:p>
            <a:r>
              <a:rPr lang="hu-HU" dirty="0" err="1"/>
              <a:t>Bioszenzorok</a:t>
            </a:r>
            <a:r>
              <a:rPr lang="hu-HU" dirty="0"/>
              <a:t> I.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E1CF70B-280E-4951-B96A-95CEA8782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u-HU" dirty="0"/>
              <a:t>Kémiai szenzorok alcsoportja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dirty="0"/>
              <a:t>Felismerő anyag biológiai eredetű: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Enzim-</a:t>
            </a:r>
            <a:r>
              <a:rPr lang="hu-HU" dirty="0" err="1"/>
              <a:t>szubsztrát</a:t>
            </a:r>
            <a:endParaRPr lang="hu-HU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Antigén-antitest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Receptor-antagonista kölcsönhatás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Nukleinsav hibridizáció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dirty="0"/>
              <a:t>Szenzorok: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Hőmérséklet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Nyomás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Helyzet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Gyorsulás stb.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14163CA7-2146-476E-A3D4-3D24F788AB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4068" y="3046857"/>
            <a:ext cx="6450827" cy="2822237"/>
          </a:xfrm>
          <a:prstGeom prst="rect">
            <a:avLst/>
          </a:prstGeom>
        </p:spPr>
      </p:pic>
      <p:sp>
        <p:nvSpPr>
          <p:cNvPr id="6" name="Jobb oldali kapcsos zárójel 5">
            <a:extLst>
              <a:ext uri="{FF2B5EF4-FFF2-40B4-BE49-F238E27FC236}">
                <a16:creationId xmlns:a16="http://schemas.microsoft.com/office/drawing/2014/main" id="{53CAEC35-0270-4417-B9DD-C28C586EDB1C}"/>
              </a:ext>
            </a:extLst>
          </p:cNvPr>
          <p:cNvSpPr/>
          <p:nvPr/>
        </p:nvSpPr>
        <p:spPr>
          <a:xfrm>
            <a:off x="3000054" y="4457975"/>
            <a:ext cx="164386" cy="1131167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2E387904-EF13-4E55-8218-F4DF8BB4B798}"/>
              </a:ext>
            </a:extLst>
          </p:cNvPr>
          <p:cNvSpPr txBox="1"/>
          <p:nvPr/>
        </p:nvSpPr>
        <p:spPr>
          <a:xfrm>
            <a:off x="3164440" y="4838892"/>
            <a:ext cx="2044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Jelzésére szolgál</a:t>
            </a: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E210D7D7-F415-4BA2-86BE-754B2044C660}"/>
              </a:ext>
            </a:extLst>
          </p:cNvPr>
          <p:cNvSpPr txBox="1"/>
          <p:nvPr/>
        </p:nvSpPr>
        <p:spPr>
          <a:xfrm>
            <a:off x="6682824" y="3626088"/>
            <a:ext cx="8630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/>
              <a:t>Enzim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D621D032-9343-483A-B637-C65B3D3DD1B5}"/>
              </a:ext>
            </a:extLst>
          </p:cNvPr>
          <p:cNvSpPr txBox="1"/>
          <p:nvPr/>
        </p:nvSpPr>
        <p:spPr>
          <a:xfrm>
            <a:off x="6659964" y="4145755"/>
            <a:ext cx="8630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/>
              <a:t>Antitest</a:t>
            </a: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58949FCD-AB20-4133-9945-BE9EE9AFAAA8}"/>
              </a:ext>
            </a:extLst>
          </p:cNvPr>
          <p:cNvSpPr txBox="1"/>
          <p:nvPr/>
        </p:nvSpPr>
        <p:spPr>
          <a:xfrm>
            <a:off x="6527930" y="4624986"/>
            <a:ext cx="124659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 err="1"/>
              <a:t>Mikroorga</a:t>
            </a:r>
            <a:r>
              <a:rPr lang="hu-HU" sz="1100" dirty="0"/>
              <a:t>-</a:t>
            </a:r>
          </a:p>
          <a:p>
            <a:r>
              <a:rPr lang="hu-HU" sz="1100" dirty="0" err="1"/>
              <a:t>nizmus</a:t>
            </a:r>
            <a:endParaRPr lang="hu-HU" sz="1100" dirty="0"/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2C0B5B65-7B8E-4A83-8AA9-CE5963399D87}"/>
              </a:ext>
            </a:extLst>
          </p:cNvPr>
          <p:cNvSpPr txBox="1"/>
          <p:nvPr/>
        </p:nvSpPr>
        <p:spPr>
          <a:xfrm>
            <a:off x="6764235" y="5267268"/>
            <a:ext cx="12465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/>
              <a:t>Sejt</a:t>
            </a:r>
          </a:p>
        </p:txBody>
      </p:sp>
      <p:sp>
        <p:nvSpPr>
          <p:cNvPr id="14" name="Téglalap 13">
            <a:extLst>
              <a:ext uri="{FF2B5EF4-FFF2-40B4-BE49-F238E27FC236}">
                <a16:creationId xmlns:a16="http://schemas.microsoft.com/office/drawing/2014/main" id="{DB2880FD-8CF9-4AE6-95E6-B274F1584C66}"/>
              </a:ext>
            </a:extLst>
          </p:cNvPr>
          <p:cNvSpPr/>
          <p:nvPr/>
        </p:nvSpPr>
        <p:spPr>
          <a:xfrm>
            <a:off x="6096000" y="3046857"/>
            <a:ext cx="1815101" cy="2856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44F87D11-777E-4F1C-8181-E3E654E49D2F}"/>
              </a:ext>
            </a:extLst>
          </p:cNvPr>
          <p:cNvSpPr txBox="1"/>
          <p:nvPr/>
        </p:nvSpPr>
        <p:spPr>
          <a:xfrm>
            <a:off x="5848290" y="3078023"/>
            <a:ext cx="25320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/>
              <a:t>Molekulafelismerő anyagok</a:t>
            </a:r>
          </a:p>
        </p:txBody>
      </p:sp>
    </p:spTree>
    <p:extLst>
      <p:ext uri="{BB962C8B-B14F-4D97-AF65-F5344CB8AC3E}">
        <p14:creationId xmlns:p14="http://schemas.microsoft.com/office/powerpoint/2010/main" val="2525120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833483D-C66A-4448-87DA-CC93FFF02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Bioszenzorok</a:t>
            </a:r>
            <a:r>
              <a:rPr lang="hu-HU" dirty="0"/>
              <a:t> II.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87C8DC2-E52A-4C24-BA1F-E04E8FD8A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Szenzorok: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dirty="0"/>
              <a:t>Fizikai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dirty="0"/>
              <a:t>Kémiai: atomok, molekulák, ionok koncentrációja vagy szerkezeti megváltozása határozható meg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Molekuláris felismerés (pl.: receptor)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Szelektív kölcsönhatás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 Fizikai-kémiai jelátalakító egység analitikai eszközben integrálva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Fizikai-kémiai </a:t>
            </a:r>
            <a:r>
              <a:rPr lang="hu-HU" dirty="0" err="1"/>
              <a:t>jelátvivő</a:t>
            </a:r>
            <a:r>
              <a:rPr lang="hu-HU" dirty="0"/>
              <a:t> egység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Nagy szelektivitás és érzékenység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Gyors és hosszú élettartam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Reverzibilitás - ellentmondások</a:t>
            </a:r>
          </a:p>
        </p:txBody>
      </p:sp>
    </p:spTree>
    <p:extLst>
      <p:ext uri="{BB962C8B-B14F-4D97-AF65-F5344CB8AC3E}">
        <p14:creationId xmlns:p14="http://schemas.microsoft.com/office/powerpoint/2010/main" val="768815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17E7830-7C9B-4BBE-A5C3-28E421576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375" y="133349"/>
            <a:ext cx="6223107" cy="1037471"/>
          </a:xfrm>
        </p:spPr>
        <p:txBody>
          <a:bodyPr/>
          <a:lstStyle/>
          <a:p>
            <a:pPr algn="ctr"/>
            <a:r>
              <a:rPr lang="hu-HU" dirty="0"/>
              <a:t>Glükóz </a:t>
            </a:r>
            <a:r>
              <a:rPr lang="hu-HU" dirty="0" err="1"/>
              <a:t>oxidázok</a:t>
            </a:r>
            <a:r>
              <a:rPr lang="hu-HU" dirty="0"/>
              <a:t>(GOX)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A290A3A-5DF7-43ED-8F0D-D1508B94F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5050" y="1961388"/>
            <a:ext cx="9756246" cy="4023360"/>
          </a:xfrm>
        </p:spPr>
        <p:txBody>
          <a:bodyPr/>
          <a:lstStyle/>
          <a:p>
            <a:r>
              <a:rPr lang="hu-HU" dirty="0" err="1"/>
              <a:t>Redox</a:t>
            </a:r>
            <a:r>
              <a:rPr lang="hu-HU" dirty="0"/>
              <a:t> enzimek: </a:t>
            </a:r>
            <a:r>
              <a:rPr lang="hu-HU" dirty="0" err="1"/>
              <a:t>bioszenzorok</a:t>
            </a:r>
            <a:r>
              <a:rPr lang="hu-HU" dirty="0"/>
              <a:t>, textil- és ételipar miatt nagy ipari jelenőség</a:t>
            </a:r>
          </a:p>
          <a:p>
            <a:r>
              <a:rPr lang="hu-HU" dirty="0"/>
              <a:t>GOX: </a:t>
            </a:r>
            <a:r>
              <a:rPr lang="hu-HU" dirty="0" err="1"/>
              <a:t>Flavoprotein</a:t>
            </a:r>
            <a:r>
              <a:rPr lang="hu-HU" dirty="0"/>
              <a:t> (FAD molekulát tartalmaz)</a:t>
            </a:r>
          </a:p>
          <a:p>
            <a:r>
              <a:rPr lang="hu-HU" i="1" dirty="0" err="1"/>
              <a:t>Aspergillus</a:t>
            </a:r>
            <a:r>
              <a:rPr lang="hu-HU" i="1" dirty="0"/>
              <a:t> </a:t>
            </a:r>
            <a:r>
              <a:rPr lang="hu-HU" i="1" dirty="0" err="1"/>
              <a:t>niger</a:t>
            </a:r>
            <a:r>
              <a:rPr lang="hu-HU" i="1" dirty="0"/>
              <a:t>, </a:t>
            </a:r>
            <a:r>
              <a:rPr lang="hu-HU" i="1" dirty="0" err="1"/>
              <a:t>Penicillium</a:t>
            </a:r>
            <a:r>
              <a:rPr lang="hu-HU" i="1" dirty="0"/>
              <a:t> </a:t>
            </a:r>
            <a:r>
              <a:rPr lang="hu-HU" i="1" dirty="0" err="1"/>
              <a:t>amagasakiense</a:t>
            </a:r>
            <a:r>
              <a:rPr lang="hu-HU" i="1" dirty="0"/>
              <a:t> </a:t>
            </a:r>
            <a:r>
              <a:rPr lang="hu-HU" dirty="0"/>
              <a:t>fő termelő mikroorganizmusok</a:t>
            </a:r>
          </a:p>
          <a:p>
            <a:r>
              <a:rPr lang="hu-HU" dirty="0"/>
              <a:t>Felépítésük:  </a:t>
            </a:r>
            <a:r>
              <a:rPr lang="hu-HU" dirty="0" err="1"/>
              <a:t>Homodimer</a:t>
            </a:r>
            <a:r>
              <a:rPr lang="hu-HU" dirty="0"/>
              <a:t> </a:t>
            </a:r>
            <a:r>
              <a:rPr lang="hu-HU" dirty="0" err="1"/>
              <a:t>glikoproteinek</a:t>
            </a:r>
            <a:r>
              <a:rPr lang="hu-HU" dirty="0"/>
              <a:t>, 160 </a:t>
            </a:r>
            <a:r>
              <a:rPr lang="hu-HU" dirty="0" err="1"/>
              <a:t>kDA</a:t>
            </a:r>
            <a:r>
              <a:rPr lang="hu-HU" dirty="0"/>
              <a:t>, </a:t>
            </a:r>
            <a:r>
              <a:rPr lang="hu-HU" dirty="0" err="1"/>
              <a:t>alegységenként</a:t>
            </a:r>
            <a:r>
              <a:rPr lang="hu-HU" dirty="0"/>
              <a:t> 1 FAD </a:t>
            </a:r>
            <a:r>
              <a:rPr lang="hu-HU" dirty="0" err="1"/>
              <a:t>kofaktor</a:t>
            </a:r>
            <a:r>
              <a:rPr lang="hu-HU" dirty="0"/>
              <a:t> nem kovalensen kötve. Az alegységek disszociációja </a:t>
            </a:r>
            <a:r>
              <a:rPr lang="hu-HU" dirty="0" err="1"/>
              <a:t>denaturációs</a:t>
            </a:r>
            <a:r>
              <a:rPr lang="hu-HU" dirty="0"/>
              <a:t> körülmények közt lehetséges</a:t>
            </a:r>
          </a:p>
          <a:p>
            <a:r>
              <a:rPr lang="hu-HU" i="1" dirty="0"/>
              <a:t>A. </a:t>
            </a:r>
            <a:r>
              <a:rPr lang="hu-HU" i="1" dirty="0" err="1"/>
              <a:t>niger</a:t>
            </a:r>
            <a:r>
              <a:rPr lang="hu-HU" dirty="0"/>
              <a:t>: 10-16% </a:t>
            </a:r>
            <a:r>
              <a:rPr lang="hu-HU" dirty="0" err="1"/>
              <a:t>mannóz</a:t>
            </a:r>
            <a:r>
              <a:rPr lang="hu-HU" dirty="0"/>
              <a:t> típusú cukor, N- és O-</a:t>
            </a:r>
            <a:r>
              <a:rPr lang="hu-HU" dirty="0" err="1"/>
              <a:t>glikolizációval</a:t>
            </a:r>
            <a:r>
              <a:rPr lang="hu-HU" dirty="0"/>
              <a:t> kapcsolódva</a:t>
            </a:r>
          </a:p>
          <a:p>
            <a:r>
              <a:rPr lang="hu-HU" dirty="0"/>
              <a:t>A két mikroorganizmus által termelt enzim aminosav-szekvenciája 81%-ban egyezik, oxidációs kinetikában is hasonlóak</a:t>
            </a:r>
          </a:p>
          <a:p>
            <a:r>
              <a:rPr lang="hu-HU" dirty="0"/>
              <a:t>A </a:t>
            </a:r>
            <a:r>
              <a:rPr lang="hu-HU" dirty="0" err="1"/>
              <a:t>Gox</a:t>
            </a:r>
            <a:r>
              <a:rPr lang="hu-HU" dirty="0"/>
              <a:t> szenzorok a diabétesz kezelése és a vércukorszint monitorozása miatt nagy egészségügyi jelentőséggel bírnak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9A2F36C5-99AC-47B3-A69E-ED2B3C0DC3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704" y="2562224"/>
            <a:ext cx="2193429" cy="2354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122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9A23D98-9DCF-4B5E-A666-1AA62CD29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98" y="549086"/>
            <a:ext cx="6010202" cy="1038177"/>
          </a:xfrm>
        </p:spPr>
        <p:txBody>
          <a:bodyPr anchor="b">
            <a:noAutofit/>
          </a:bodyPr>
          <a:lstStyle/>
          <a:p>
            <a:r>
              <a:rPr lang="hu-HU" dirty="0"/>
              <a:t>Reakciómechanizmusuk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234E3BE-43B5-4234-B576-01B38EA7D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330" y="2900561"/>
            <a:ext cx="7758545" cy="3744264"/>
          </a:xfrm>
        </p:spPr>
        <p:txBody>
          <a:bodyPr anchor="t">
            <a:normAutofit/>
          </a:bodyPr>
          <a:lstStyle/>
          <a:p>
            <a:r>
              <a:rPr lang="el-GR" dirty="0">
                <a:solidFill>
                  <a:schemeClr val="tx1"/>
                </a:solidFill>
              </a:rPr>
              <a:t>β</a:t>
            </a:r>
            <a:r>
              <a:rPr lang="hu-HU" dirty="0">
                <a:solidFill>
                  <a:schemeClr val="tx1"/>
                </a:solidFill>
              </a:rPr>
              <a:t>-D-glükóz oxidációja </a:t>
            </a:r>
            <a:r>
              <a:rPr lang="el-GR" dirty="0">
                <a:solidFill>
                  <a:schemeClr val="tx1"/>
                </a:solidFill>
              </a:rPr>
              <a:t>δ</a:t>
            </a:r>
            <a:r>
              <a:rPr lang="hu-HU" dirty="0">
                <a:solidFill>
                  <a:schemeClr val="tx1"/>
                </a:solidFill>
              </a:rPr>
              <a:t>–</a:t>
            </a:r>
            <a:r>
              <a:rPr lang="hu-HU" dirty="0" err="1">
                <a:solidFill>
                  <a:schemeClr val="tx1"/>
                </a:solidFill>
              </a:rPr>
              <a:t>glükonolaktonná</a:t>
            </a:r>
            <a:r>
              <a:rPr lang="hu-HU" dirty="0">
                <a:solidFill>
                  <a:schemeClr val="tx1"/>
                </a:solidFill>
              </a:rPr>
              <a:t> és H2O2-dá</a:t>
            </a:r>
          </a:p>
          <a:p>
            <a:r>
              <a:rPr lang="hu-HU" dirty="0" err="1">
                <a:solidFill>
                  <a:schemeClr val="tx1"/>
                </a:solidFill>
              </a:rPr>
              <a:t>Ping-Pong</a:t>
            </a:r>
            <a:r>
              <a:rPr lang="hu-HU" dirty="0">
                <a:solidFill>
                  <a:schemeClr val="tx1"/>
                </a:solidFill>
              </a:rPr>
              <a:t> </a:t>
            </a:r>
            <a:r>
              <a:rPr lang="hu-HU" dirty="0" err="1">
                <a:solidFill>
                  <a:schemeClr val="tx1"/>
                </a:solidFill>
              </a:rPr>
              <a:t>Bi-Bi</a:t>
            </a:r>
            <a:r>
              <a:rPr lang="hu-HU" dirty="0">
                <a:solidFill>
                  <a:schemeClr val="tx1"/>
                </a:solidFill>
              </a:rPr>
              <a:t> </a:t>
            </a:r>
            <a:r>
              <a:rPr lang="hu-HU" dirty="0" err="1">
                <a:solidFill>
                  <a:schemeClr val="tx1"/>
                </a:solidFill>
              </a:rPr>
              <a:t>mehanizmus</a:t>
            </a:r>
            <a:r>
              <a:rPr lang="hu-HU" dirty="0">
                <a:solidFill>
                  <a:schemeClr val="tx1"/>
                </a:solidFill>
              </a:rPr>
              <a:t>: Reduktív és oxidatív félreakcióra bontható</a:t>
            </a:r>
          </a:p>
          <a:p>
            <a:r>
              <a:rPr lang="hu-HU" dirty="0">
                <a:solidFill>
                  <a:schemeClr val="tx1"/>
                </a:solidFill>
              </a:rPr>
              <a:t>Reduktív: A </a:t>
            </a:r>
            <a:r>
              <a:rPr lang="hu-HU" dirty="0" err="1">
                <a:solidFill>
                  <a:schemeClr val="tx1"/>
                </a:solidFill>
              </a:rPr>
              <a:t>szubsztrát</a:t>
            </a:r>
            <a:r>
              <a:rPr lang="hu-HU" dirty="0">
                <a:solidFill>
                  <a:schemeClr val="tx1"/>
                </a:solidFill>
              </a:rPr>
              <a:t> redukálja a FAD-ot FADH2-vé</a:t>
            </a:r>
          </a:p>
          <a:p>
            <a:r>
              <a:rPr lang="hu-HU" dirty="0">
                <a:solidFill>
                  <a:schemeClr val="tx1"/>
                </a:solidFill>
              </a:rPr>
              <a:t>A </a:t>
            </a:r>
            <a:r>
              <a:rPr lang="el-GR" dirty="0">
                <a:solidFill>
                  <a:schemeClr val="tx1"/>
                </a:solidFill>
              </a:rPr>
              <a:t>β</a:t>
            </a:r>
            <a:r>
              <a:rPr lang="hu-HU" dirty="0">
                <a:solidFill>
                  <a:schemeClr val="tx1"/>
                </a:solidFill>
              </a:rPr>
              <a:t>-D-glükóz  mellett más cukrok is </a:t>
            </a:r>
            <a:r>
              <a:rPr lang="hu-HU" dirty="0" err="1">
                <a:solidFill>
                  <a:schemeClr val="tx1"/>
                </a:solidFill>
              </a:rPr>
              <a:t>szubsztrátjai</a:t>
            </a:r>
            <a:r>
              <a:rPr lang="hu-HU" dirty="0">
                <a:solidFill>
                  <a:schemeClr val="tx1"/>
                </a:solidFill>
              </a:rPr>
              <a:t> az enzimnek, de ezzel mutatja a legnagyobb aktivitást.</a:t>
            </a:r>
          </a:p>
          <a:p>
            <a:r>
              <a:rPr lang="hu-HU" dirty="0">
                <a:solidFill>
                  <a:schemeClr val="tx1"/>
                </a:solidFill>
              </a:rPr>
              <a:t>Oxidatív: O2-vel regenerálódik a FADH2 FAD-</a:t>
            </a:r>
            <a:r>
              <a:rPr lang="hu-HU" dirty="0" err="1">
                <a:solidFill>
                  <a:schemeClr val="tx1"/>
                </a:solidFill>
              </a:rPr>
              <a:t>dá</a:t>
            </a:r>
            <a:r>
              <a:rPr lang="hu-HU" dirty="0">
                <a:solidFill>
                  <a:schemeClr val="tx1"/>
                </a:solidFill>
              </a:rPr>
              <a:t>, H2O2 keletkezik (O2 helyett más elektronakceptorok is részt vehetnek a reakcióban, </a:t>
            </a:r>
            <a:r>
              <a:rPr lang="hu-HU" dirty="0" err="1">
                <a:solidFill>
                  <a:schemeClr val="tx1"/>
                </a:solidFill>
              </a:rPr>
              <a:t>pl</a:t>
            </a:r>
            <a:r>
              <a:rPr lang="hu-HU" dirty="0">
                <a:solidFill>
                  <a:schemeClr val="tx1"/>
                </a:solidFill>
              </a:rPr>
              <a:t>: fém-komplexek, </a:t>
            </a:r>
            <a:r>
              <a:rPr lang="hu-HU" dirty="0" err="1">
                <a:solidFill>
                  <a:schemeClr val="tx1"/>
                </a:solidFill>
              </a:rPr>
              <a:t>ferrocén</a:t>
            </a:r>
            <a:r>
              <a:rPr lang="hu-HU" dirty="0">
                <a:solidFill>
                  <a:schemeClr val="tx1"/>
                </a:solidFill>
              </a:rPr>
              <a:t> származékok)</a:t>
            </a:r>
          </a:p>
          <a:p>
            <a:endParaRPr lang="hu-HU" sz="1600" dirty="0">
              <a:solidFill>
                <a:schemeClr val="tx1"/>
              </a:solidFill>
            </a:endParaRPr>
          </a:p>
          <a:p>
            <a:endParaRPr lang="hu-HU" sz="1600" dirty="0">
              <a:solidFill>
                <a:schemeClr val="tx1"/>
              </a:solidFill>
            </a:endParaRPr>
          </a:p>
          <a:p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7" name="Tartalom helye 3" descr="A képen képernyőkép, számítógép látható&#10;&#10;A leírás teljesen megbízható">
            <a:extLst>
              <a:ext uri="{FF2B5EF4-FFF2-40B4-BE49-F238E27FC236}">
                <a16:creationId xmlns:a16="http://schemas.microsoft.com/office/drawing/2014/main" id="{3E34D663-3248-4E4B-B57E-3CA414EB524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6462" t="25677" r="8690" b="49806"/>
          <a:stretch/>
        </p:blipFill>
        <p:spPr>
          <a:xfrm>
            <a:off x="6023385" y="1104900"/>
            <a:ext cx="5783285" cy="2061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788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AF63B80-76EE-4D18-A86E-ACDE3676D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53" y="0"/>
            <a:ext cx="4361511" cy="1110590"/>
          </a:xfrm>
        </p:spPr>
        <p:txBody>
          <a:bodyPr>
            <a:normAutofit fontScale="90000"/>
          </a:bodyPr>
          <a:lstStyle/>
          <a:p>
            <a:r>
              <a:rPr lang="hu-HU" dirty="0" err="1"/>
              <a:t>GOx</a:t>
            </a:r>
            <a:r>
              <a:rPr lang="hu-HU" dirty="0"/>
              <a:t> </a:t>
            </a:r>
            <a:r>
              <a:rPr lang="hu-HU" dirty="0" err="1"/>
              <a:t>bioszenzorok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C3FED9C-786C-4A17-AECC-6F52DA666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870" y="1803903"/>
            <a:ext cx="8903985" cy="4711898"/>
          </a:xfrm>
        </p:spPr>
        <p:txBody>
          <a:bodyPr>
            <a:normAutofit fontScale="92500" lnSpcReduction="10000"/>
          </a:bodyPr>
          <a:lstStyle/>
          <a:p>
            <a:r>
              <a:rPr lang="hu-HU" dirty="0">
                <a:solidFill>
                  <a:schemeClr val="tx1"/>
                </a:solidFill>
              </a:rPr>
              <a:t>A többi </a:t>
            </a:r>
            <a:r>
              <a:rPr lang="hu-HU" dirty="0" err="1">
                <a:solidFill>
                  <a:schemeClr val="tx1"/>
                </a:solidFill>
              </a:rPr>
              <a:t>oxidázhoz</a:t>
            </a:r>
            <a:r>
              <a:rPr lang="hu-HU" dirty="0">
                <a:solidFill>
                  <a:schemeClr val="tx1"/>
                </a:solidFill>
              </a:rPr>
              <a:t> képest olcsók</a:t>
            </a:r>
          </a:p>
          <a:p>
            <a:r>
              <a:rPr lang="hu-HU" dirty="0">
                <a:solidFill>
                  <a:schemeClr val="tx1"/>
                </a:solidFill>
              </a:rPr>
              <a:t>Alkalmazása:</a:t>
            </a:r>
          </a:p>
          <a:p>
            <a:pPr lvl="1"/>
            <a:r>
              <a:rPr lang="hu-HU" dirty="0">
                <a:solidFill>
                  <a:schemeClr val="tx1"/>
                </a:solidFill>
              </a:rPr>
              <a:t> „tűszenzor” in vivo monitorozáshoz, implantátum, </a:t>
            </a:r>
            <a:r>
              <a:rPr lang="hu-HU" dirty="0" err="1">
                <a:solidFill>
                  <a:schemeClr val="tx1"/>
                </a:solidFill>
              </a:rPr>
              <a:t>closed</a:t>
            </a:r>
            <a:r>
              <a:rPr lang="hu-HU" dirty="0">
                <a:solidFill>
                  <a:schemeClr val="tx1"/>
                </a:solidFill>
              </a:rPr>
              <a:t> </a:t>
            </a:r>
            <a:r>
              <a:rPr lang="hu-HU" dirty="0" err="1">
                <a:solidFill>
                  <a:schemeClr val="tx1"/>
                </a:solidFill>
              </a:rPr>
              <a:t>loop</a:t>
            </a:r>
            <a:r>
              <a:rPr lang="hu-HU" dirty="0">
                <a:solidFill>
                  <a:schemeClr val="tx1"/>
                </a:solidFill>
              </a:rPr>
              <a:t> </a:t>
            </a:r>
            <a:r>
              <a:rPr lang="hu-HU" dirty="0" err="1">
                <a:solidFill>
                  <a:schemeClr val="tx1"/>
                </a:solidFill>
              </a:rPr>
              <a:t>system</a:t>
            </a:r>
            <a:r>
              <a:rPr lang="hu-HU" dirty="0">
                <a:solidFill>
                  <a:schemeClr val="tx1"/>
                </a:solidFill>
              </a:rPr>
              <a:t> kiépítése: vércukorszint szabályzó rendszer </a:t>
            </a:r>
          </a:p>
          <a:p>
            <a:pPr lvl="1"/>
            <a:r>
              <a:rPr lang="hu-HU" dirty="0" err="1">
                <a:solidFill>
                  <a:schemeClr val="tx1"/>
                </a:solidFill>
              </a:rPr>
              <a:t>Mikrodialízis</a:t>
            </a:r>
            <a:r>
              <a:rPr lang="hu-HU" dirty="0">
                <a:solidFill>
                  <a:schemeClr val="tx1"/>
                </a:solidFill>
              </a:rPr>
              <a:t> : Flow </a:t>
            </a:r>
            <a:r>
              <a:rPr lang="hu-HU" dirty="0" err="1">
                <a:solidFill>
                  <a:schemeClr val="tx1"/>
                </a:solidFill>
              </a:rPr>
              <a:t>through</a:t>
            </a:r>
            <a:r>
              <a:rPr lang="hu-HU" dirty="0">
                <a:solidFill>
                  <a:schemeClr val="tx1"/>
                </a:solidFill>
              </a:rPr>
              <a:t> </a:t>
            </a:r>
            <a:r>
              <a:rPr lang="hu-HU" dirty="0" err="1">
                <a:solidFill>
                  <a:schemeClr val="tx1"/>
                </a:solidFill>
              </a:rPr>
              <a:t>mikrocella</a:t>
            </a:r>
            <a:r>
              <a:rPr lang="hu-HU" dirty="0">
                <a:solidFill>
                  <a:schemeClr val="tx1"/>
                </a:solidFill>
              </a:rPr>
              <a:t>, eldobható szenzorok</a:t>
            </a:r>
          </a:p>
          <a:p>
            <a:pPr lvl="1"/>
            <a:r>
              <a:rPr lang="hu-HU" dirty="0">
                <a:solidFill>
                  <a:schemeClr val="tx1"/>
                </a:solidFill>
              </a:rPr>
              <a:t>FIA (Flow </a:t>
            </a:r>
            <a:r>
              <a:rPr lang="hu-HU" dirty="0" err="1">
                <a:solidFill>
                  <a:schemeClr val="tx1"/>
                </a:solidFill>
              </a:rPr>
              <a:t>injection</a:t>
            </a:r>
            <a:r>
              <a:rPr lang="hu-HU" dirty="0">
                <a:solidFill>
                  <a:schemeClr val="tx1"/>
                </a:solidFill>
              </a:rPr>
              <a:t> </a:t>
            </a:r>
            <a:r>
              <a:rPr lang="hu-HU" dirty="0" err="1">
                <a:solidFill>
                  <a:schemeClr val="tx1"/>
                </a:solidFill>
              </a:rPr>
              <a:t>analysis</a:t>
            </a:r>
            <a:r>
              <a:rPr lang="hu-HU" dirty="0">
                <a:solidFill>
                  <a:schemeClr val="tx1"/>
                </a:solidFill>
              </a:rPr>
              <a:t>): on-line, valós idejű mérés</a:t>
            </a:r>
          </a:p>
          <a:p>
            <a:r>
              <a:rPr lang="hu-HU" dirty="0">
                <a:solidFill>
                  <a:schemeClr val="tx1"/>
                </a:solidFill>
              </a:rPr>
              <a:t>Felépítésük: </a:t>
            </a:r>
          </a:p>
          <a:p>
            <a:pPr lvl="1"/>
            <a:r>
              <a:rPr lang="hu-HU" dirty="0">
                <a:solidFill>
                  <a:schemeClr val="tx1"/>
                </a:solidFill>
              </a:rPr>
              <a:t>Az elektrokémiai </a:t>
            </a:r>
            <a:r>
              <a:rPr lang="hu-HU" dirty="0" err="1">
                <a:solidFill>
                  <a:schemeClr val="tx1"/>
                </a:solidFill>
              </a:rPr>
              <a:t>GOx</a:t>
            </a:r>
            <a:r>
              <a:rPr lang="hu-HU" dirty="0">
                <a:solidFill>
                  <a:schemeClr val="tx1"/>
                </a:solidFill>
              </a:rPr>
              <a:t> szenzorok az enzim </a:t>
            </a:r>
            <a:r>
              <a:rPr lang="hu-HU" dirty="0" err="1">
                <a:solidFill>
                  <a:schemeClr val="tx1"/>
                </a:solidFill>
              </a:rPr>
              <a:t>immobilizásával</a:t>
            </a:r>
            <a:r>
              <a:rPr lang="hu-HU" dirty="0">
                <a:solidFill>
                  <a:schemeClr val="tx1"/>
                </a:solidFill>
              </a:rPr>
              <a:t> készülnek egy szénfilm felületén, BSA és </a:t>
            </a:r>
            <a:r>
              <a:rPr lang="hu-HU" dirty="0" err="1">
                <a:solidFill>
                  <a:schemeClr val="tx1"/>
                </a:solidFill>
              </a:rPr>
              <a:t>glutáraldehid</a:t>
            </a:r>
            <a:r>
              <a:rPr lang="hu-HU" dirty="0">
                <a:solidFill>
                  <a:schemeClr val="tx1"/>
                </a:solidFill>
              </a:rPr>
              <a:t> használatával.</a:t>
            </a:r>
          </a:p>
          <a:p>
            <a:pPr lvl="1"/>
            <a:r>
              <a:rPr lang="hu-HU" dirty="0" err="1">
                <a:solidFill>
                  <a:schemeClr val="tx1"/>
                </a:solidFill>
              </a:rPr>
              <a:t>Monolayer</a:t>
            </a:r>
            <a:r>
              <a:rPr lang="hu-HU" dirty="0">
                <a:solidFill>
                  <a:schemeClr val="tx1"/>
                </a:solidFill>
              </a:rPr>
              <a:t> enzim elektródok: Kovalens vagy elektrosztatikus kötéssel vezető polimerfilmmel bevont elektródokra kötött enzimek</a:t>
            </a:r>
          </a:p>
          <a:p>
            <a:pPr lvl="1"/>
            <a:r>
              <a:rPr lang="hu-HU" dirty="0" err="1">
                <a:solidFill>
                  <a:schemeClr val="tx1"/>
                </a:solidFill>
              </a:rPr>
              <a:t>Mikrodializáló</a:t>
            </a:r>
            <a:r>
              <a:rPr lang="hu-HU" dirty="0">
                <a:solidFill>
                  <a:schemeClr val="tx1"/>
                </a:solidFill>
              </a:rPr>
              <a:t> szondához közvetlenül csatlakoztatott </a:t>
            </a:r>
            <a:r>
              <a:rPr lang="hu-HU" dirty="0" err="1">
                <a:solidFill>
                  <a:schemeClr val="tx1"/>
                </a:solidFill>
              </a:rPr>
              <a:t>mikro</a:t>
            </a:r>
            <a:r>
              <a:rPr lang="hu-HU" dirty="0">
                <a:solidFill>
                  <a:schemeClr val="tx1"/>
                </a:solidFill>
              </a:rPr>
              <a:t>-detektor</a:t>
            </a:r>
          </a:p>
          <a:p>
            <a:pPr lvl="1"/>
            <a:endParaRPr lang="hu-HU" dirty="0">
              <a:solidFill>
                <a:schemeClr val="tx1"/>
              </a:solidFill>
            </a:endParaRPr>
          </a:p>
          <a:p>
            <a:pPr lvl="1"/>
            <a:r>
              <a:rPr lang="hu-HU" dirty="0">
                <a:solidFill>
                  <a:schemeClr val="tx1"/>
                </a:solidFill>
              </a:rPr>
              <a:t>Az enzimeket </a:t>
            </a:r>
            <a:r>
              <a:rPr lang="hu-HU" dirty="0" err="1">
                <a:solidFill>
                  <a:schemeClr val="tx1"/>
                </a:solidFill>
              </a:rPr>
              <a:t>immobilizálva</a:t>
            </a:r>
            <a:r>
              <a:rPr lang="hu-HU" dirty="0">
                <a:solidFill>
                  <a:schemeClr val="tx1"/>
                </a:solidFill>
              </a:rPr>
              <a:t> használják, általában szénmembránon keresztül elektródra kötve, </a:t>
            </a:r>
            <a:r>
              <a:rPr lang="hu-HU" dirty="0" err="1">
                <a:solidFill>
                  <a:schemeClr val="tx1"/>
                </a:solidFill>
              </a:rPr>
              <a:t>amperometriás</a:t>
            </a:r>
            <a:r>
              <a:rPr lang="hu-HU" dirty="0">
                <a:solidFill>
                  <a:schemeClr val="tx1"/>
                </a:solidFill>
              </a:rPr>
              <a:t> detektorral összekötve.</a:t>
            </a:r>
            <a:br>
              <a:rPr lang="hu-HU" dirty="0">
                <a:solidFill>
                  <a:schemeClr val="tx1"/>
                </a:solidFill>
              </a:rPr>
            </a:br>
            <a:endParaRPr lang="hu-HU" dirty="0">
              <a:solidFill>
                <a:schemeClr val="tx1"/>
              </a:solidFill>
            </a:endParaRPr>
          </a:p>
          <a:p>
            <a:pPr lvl="1"/>
            <a:endParaRPr lang="hu-HU" dirty="0"/>
          </a:p>
          <a:p>
            <a:pPr lvl="1"/>
            <a:endParaRPr lang="hu-HU" dirty="0"/>
          </a:p>
        </p:txBody>
      </p:sp>
      <p:pic>
        <p:nvPicPr>
          <p:cNvPr id="1026" name="Picture 2" descr="MD">
            <a:hlinkClick r:id="rId2"/>
            <a:extLst>
              <a:ext uri="{FF2B5EF4-FFF2-40B4-BE49-F238E27FC236}">
                <a16:creationId xmlns:a16="http://schemas.microsoft.com/office/drawing/2014/main" id="{467AC64B-D757-48F8-95C0-03CF9F61AD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9949" y="193477"/>
            <a:ext cx="3652688" cy="2587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>
            <a:extLst>
              <a:ext uri="{FF2B5EF4-FFF2-40B4-BE49-F238E27FC236}">
                <a16:creationId xmlns:a16="http://schemas.microsoft.com/office/drawing/2014/main" id="{7A400768-F9C4-457A-9AF1-6F170E5D3493}"/>
              </a:ext>
            </a:extLst>
          </p:cNvPr>
          <p:cNvSpPr txBox="1"/>
          <p:nvPr/>
        </p:nvSpPr>
        <p:spPr>
          <a:xfrm>
            <a:off x="9228562" y="2781300"/>
            <a:ext cx="28005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>
                <a:solidFill>
                  <a:schemeClr val="bg1">
                    <a:lumMod val="65000"/>
                  </a:schemeClr>
                </a:solidFill>
              </a:rPr>
              <a:t>A </a:t>
            </a:r>
            <a:r>
              <a:rPr lang="hu-HU" sz="1600" dirty="0" err="1">
                <a:solidFill>
                  <a:schemeClr val="bg1">
                    <a:lumMod val="65000"/>
                  </a:schemeClr>
                </a:solidFill>
              </a:rPr>
              <a:t>mikrodialízis</a:t>
            </a:r>
            <a:r>
              <a:rPr lang="hu-HU" sz="1600" dirty="0">
                <a:solidFill>
                  <a:schemeClr val="bg1">
                    <a:lumMod val="65000"/>
                  </a:schemeClr>
                </a:solidFill>
              </a:rPr>
              <a:t> technika egy szerv extracelluláris terében</a:t>
            </a:r>
          </a:p>
          <a:p>
            <a:r>
              <a:rPr lang="hu-HU" sz="1600" dirty="0">
                <a:solidFill>
                  <a:schemeClr val="bg1">
                    <a:lumMod val="65000"/>
                  </a:schemeClr>
                </a:solidFill>
              </a:rPr>
              <a:t> végbemenő biokémiai változások folyamatos, in vivo monitorozására alkalmas módszer. </a:t>
            </a:r>
          </a:p>
        </p:txBody>
      </p:sp>
    </p:spTree>
    <p:extLst>
      <p:ext uri="{BB962C8B-B14F-4D97-AF65-F5344CB8AC3E}">
        <p14:creationId xmlns:p14="http://schemas.microsoft.com/office/powerpoint/2010/main" val="3374740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240CD5B-C802-4D43-95A9-50FD3671E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Multienzim </a:t>
            </a:r>
            <a:r>
              <a:rPr lang="hu-HU" dirty="0" err="1"/>
              <a:t>GOx</a:t>
            </a:r>
            <a:r>
              <a:rPr lang="hu-HU" dirty="0"/>
              <a:t> </a:t>
            </a:r>
            <a:r>
              <a:rPr lang="hu-HU" dirty="0" err="1"/>
              <a:t>bioszenzorok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0EC58E4-A1C9-4181-995B-005DC5E45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0090" y="2000249"/>
            <a:ext cx="10131819" cy="4305627"/>
          </a:xfrm>
        </p:spPr>
        <p:txBody>
          <a:bodyPr>
            <a:normAutofit fontScale="85000" lnSpcReduction="20000"/>
          </a:bodyPr>
          <a:lstStyle/>
          <a:p>
            <a:r>
              <a:rPr lang="hu-HU" dirty="0">
                <a:solidFill>
                  <a:schemeClr val="tx1"/>
                </a:solidFill>
              </a:rPr>
              <a:t>Különböző </a:t>
            </a:r>
            <a:r>
              <a:rPr lang="hu-HU" dirty="0" err="1">
                <a:solidFill>
                  <a:schemeClr val="tx1"/>
                </a:solidFill>
              </a:rPr>
              <a:t>mono</a:t>
            </a:r>
            <a:r>
              <a:rPr lang="hu-HU" dirty="0">
                <a:solidFill>
                  <a:schemeClr val="tx1"/>
                </a:solidFill>
              </a:rPr>
              <a:t>- di- és </a:t>
            </a:r>
            <a:r>
              <a:rPr lang="hu-HU" dirty="0" err="1">
                <a:solidFill>
                  <a:schemeClr val="tx1"/>
                </a:solidFill>
              </a:rPr>
              <a:t>poliszacharidok</a:t>
            </a:r>
            <a:r>
              <a:rPr lang="hu-HU" dirty="0">
                <a:solidFill>
                  <a:schemeClr val="tx1"/>
                </a:solidFill>
              </a:rPr>
              <a:t> gyors és olcsó meghatározása</a:t>
            </a:r>
          </a:p>
          <a:p>
            <a:r>
              <a:rPr lang="hu-HU" dirty="0">
                <a:solidFill>
                  <a:schemeClr val="tx1"/>
                </a:solidFill>
              </a:rPr>
              <a:t>Többféle enzimet tartalmazó rendszerek</a:t>
            </a:r>
          </a:p>
          <a:p>
            <a:r>
              <a:rPr lang="hu-HU" dirty="0">
                <a:solidFill>
                  <a:schemeClr val="tx1"/>
                </a:solidFill>
              </a:rPr>
              <a:t>Példák: </a:t>
            </a:r>
          </a:p>
          <a:p>
            <a:pPr marL="0" indent="0">
              <a:buNone/>
            </a:pPr>
            <a:br>
              <a:rPr lang="hu-HU" dirty="0">
                <a:solidFill>
                  <a:schemeClr val="tx1"/>
                </a:solidFill>
              </a:rPr>
            </a:br>
            <a:r>
              <a:rPr lang="hu-HU" dirty="0">
                <a:solidFill>
                  <a:schemeClr val="tx1"/>
                </a:solidFill>
              </a:rPr>
              <a:t>1. Maltóz: </a:t>
            </a:r>
            <a:r>
              <a:rPr lang="hu-HU" dirty="0" err="1">
                <a:solidFill>
                  <a:schemeClr val="tx1"/>
                </a:solidFill>
              </a:rPr>
              <a:t>amiloglükozidáz</a:t>
            </a:r>
            <a:r>
              <a:rPr lang="hu-HU" dirty="0">
                <a:solidFill>
                  <a:schemeClr val="tx1"/>
                </a:solidFill>
              </a:rPr>
              <a:t> és </a:t>
            </a:r>
            <a:r>
              <a:rPr lang="hu-HU" dirty="0" err="1">
                <a:solidFill>
                  <a:schemeClr val="tx1"/>
                </a:solidFill>
              </a:rPr>
              <a:t>GOx</a:t>
            </a:r>
            <a:r>
              <a:rPr lang="hu-HU" dirty="0">
                <a:solidFill>
                  <a:schemeClr val="tx1"/>
                </a:solidFill>
              </a:rPr>
              <a:t>  </a:t>
            </a:r>
            <a:r>
              <a:rPr lang="hu-HU" dirty="0" err="1">
                <a:solidFill>
                  <a:schemeClr val="tx1"/>
                </a:solidFill>
              </a:rPr>
              <a:t>Ko</a:t>
            </a:r>
            <a:r>
              <a:rPr lang="hu-HU" dirty="0">
                <a:solidFill>
                  <a:schemeClr val="tx1"/>
                </a:solidFill>
              </a:rPr>
              <a:t>-immobilizálása    </a:t>
            </a:r>
            <a:r>
              <a:rPr lang="hu-HU" dirty="0" err="1">
                <a:solidFill>
                  <a:schemeClr val="tx1"/>
                </a:solidFill>
              </a:rPr>
              <a:t>glutáraldehiddel</a:t>
            </a:r>
            <a:r>
              <a:rPr lang="hu-HU" dirty="0">
                <a:solidFill>
                  <a:schemeClr val="tx1"/>
                </a:solidFill>
              </a:rPr>
              <a:t> protein membránon</a:t>
            </a:r>
          </a:p>
          <a:p>
            <a:pPr marL="0" indent="0">
              <a:buNone/>
            </a:pPr>
            <a:br>
              <a:rPr lang="hu-HU" dirty="0">
                <a:solidFill>
                  <a:schemeClr val="tx1"/>
                </a:solidFill>
              </a:rPr>
            </a:br>
            <a:r>
              <a:rPr lang="hu-HU" dirty="0">
                <a:solidFill>
                  <a:schemeClr val="tx1"/>
                </a:solidFill>
              </a:rPr>
              <a:t>2. Laktóz: </a:t>
            </a:r>
            <a:r>
              <a:rPr lang="el-GR" dirty="0">
                <a:solidFill>
                  <a:schemeClr val="tx1"/>
                </a:solidFill>
              </a:rPr>
              <a:t>β</a:t>
            </a:r>
            <a:r>
              <a:rPr lang="hu-HU" dirty="0">
                <a:solidFill>
                  <a:schemeClr val="tx1"/>
                </a:solidFill>
              </a:rPr>
              <a:t>-</a:t>
            </a:r>
            <a:r>
              <a:rPr lang="hu-HU" dirty="0" err="1">
                <a:solidFill>
                  <a:schemeClr val="tx1"/>
                </a:solidFill>
              </a:rPr>
              <a:t>galaktozidáz</a:t>
            </a:r>
            <a:r>
              <a:rPr lang="hu-HU" dirty="0">
                <a:solidFill>
                  <a:schemeClr val="tx1"/>
                </a:solidFill>
              </a:rPr>
              <a:t>, GAO és </a:t>
            </a:r>
            <a:r>
              <a:rPr lang="hu-HU" dirty="0" err="1">
                <a:solidFill>
                  <a:schemeClr val="tx1"/>
                </a:solidFill>
              </a:rPr>
              <a:t>GOx</a:t>
            </a:r>
            <a:r>
              <a:rPr lang="hu-HU" dirty="0">
                <a:solidFill>
                  <a:schemeClr val="tx1"/>
                </a:solidFill>
              </a:rPr>
              <a:t>  immobilizálása </a:t>
            </a:r>
            <a:r>
              <a:rPr lang="hu-HU" dirty="0" err="1">
                <a:solidFill>
                  <a:schemeClr val="tx1"/>
                </a:solidFill>
              </a:rPr>
              <a:t>triacetát</a:t>
            </a:r>
            <a:r>
              <a:rPr lang="hu-HU" dirty="0">
                <a:solidFill>
                  <a:schemeClr val="tx1"/>
                </a:solidFill>
              </a:rPr>
              <a:t>-cellulózmembránon</a:t>
            </a:r>
          </a:p>
          <a:p>
            <a:pPr marL="0" indent="0">
              <a:buNone/>
            </a:pPr>
            <a:br>
              <a:rPr lang="hu-HU" dirty="0">
                <a:solidFill>
                  <a:schemeClr val="tx1"/>
                </a:solidFill>
              </a:rPr>
            </a:br>
            <a:r>
              <a:rPr lang="hu-HU" dirty="0">
                <a:solidFill>
                  <a:schemeClr val="tx1"/>
                </a:solidFill>
              </a:rPr>
              <a:t>3. </a:t>
            </a:r>
            <a:r>
              <a:rPr lang="hu-HU" dirty="0" err="1">
                <a:solidFill>
                  <a:schemeClr val="tx1"/>
                </a:solidFill>
              </a:rPr>
              <a:t>Szukróz</a:t>
            </a:r>
            <a:r>
              <a:rPr lang="hu-HU" dirty="0">
                <a:solidFill>
                  <a:schemeClr val="tx1"/>
                </a:solidFill>
              </a:rPr>
              <a:t> és teljes D-glükóz: </a:t>
            </a:r>
            <a:r>
              <a:rPr lang="hu-HU" dirty="0" err="1">
                <a:solidFill>
                  <a:schemeClr val="tx1"/>
                </a:solidFill>
              </a:rPr>
              <a:t>Invertáz</a:t>
            </a:r>
            <a:r>
              <a:rPr lang="hu-HU" dirty="0">
                <a:solidFill>
                  <a:schemeClr val="tx1"/>
                </a:solidFill>
              </a:rPr>
              <a:t>, </a:t>
            </a:r>
            <a:r>
              <a:rPr lang="hu-HU" dirty="0" err="1">
                <a:solidFill>
                  <a:schemeClr val="tx1"/>
                </a:solidFill>
              </a:rPr>
              <a:t>mutarotáz</a:t>
            </a:r>
            <a:r>
              <a:rPr lang="hu-HU" dirty="0">
                <a:solidFill>
                  <a:schemeClr val="tx1"/>
                </a:solidFill>
              </a:rPr>
              <a:t>, </a:t>
            </a:r>
            <a:r>
              <a:rPr lang="hu-HU" dirty="0" err="1">
                <a:solidFill>
                  <a:schemeClr val="tx1"/>
                </a:solidFill>
              </a:rPr>
              <a:t>GOx</a:t>
            </a:r>
            <a:r>
              <a:rPr lang="hu-HU" dirty="0">
                <a:solidFill>
                  <a:schemeClr val="tx1"/>
                </a:solidFill>
              </a:rPr>
              <a:t> </a:t>
            </a:r>
            <a:br>
              <a:rPr lang="hu-HU" dirty="0">
                <a:solidFill>
                  <a:schemeClr val="tx1"/>
                </a:solidFill>
              </a:rPr>
            </a:br>
            <a:r>
              <a:rPr lang="hu-HU" dirty="0">
                <a:solidFill>
                  <a:schemeClr val="tx1"/>
                </a:solidFill>
              </a:rPr>
              <a:t>(</a:t>
            </a:r>
            <a:r>
              <a:rPr lang="hu-HU" dirty="0" err="1">
                <a:solidFill>
                  <a:schemeClr val="tx1"/>
                </a:solidFill>
              </a:rPr>
              <a:t>Mutarotázzal</a:t>
            </a:r>
            <a:r>
              <a:rPr lang="hu-HU" dirty="0">
                <a:solidFill>
                  <a:schemeClr val="tx1"/>
                </a:solidFill>
              </a:rPr>
              <a:t> α-glükóz       </a:t>
            </a:r>
            <a:r>
              <a:rPr lang="el-GR" dirty="0">
                <a:solidFill>
                  <a:schemeClr val="tx1"/>
                </a:solidFill>
              </a:rPr>
              <a:t>β</a:t>
            </a:r>
            <a:r>
              <a:rPr lang="hu-HU" dirty="0">
                <a:solidFill>
                  <a:schemeClr val="tx1"/>
                </a:solidFill>
              </a:rPr>
              <a:t>-glükóz)</a:t>
            </a:r>
          </a:p>
          <a:p>
            <a:pPr marL="0" indent="0">
              <a:buNone/>
            </a:pPr>
            <a:br>
              <a:rPr lang="hu-HU" dirty="0">
                <a:solidFill>
                  <a:schemeClr val="tx1"/>
                </a:solidFill>
              </a:rPr>
            </a:br>
            <a:r>
              <a:rPr lang="hu-HU" dirty="0">
                <a:solidFill>
                  <a:schemeClr val="tx1"/>
                </a:solidFill>
              </a:rPr>
              <a:t>4. Keményítő: </a:t>
            </a:r>
            <a:r>
              <a:rPr lang="hu-HU" dirty="0" err="1">
                <a:solidFill>
                  <a:schemeClr val="tx1"/>
                </a:solidFill>
              </a:rPr>
              <a:t>Amilogkükozidáz</a:t>
            </a:r>
            <a:r>
              <a:rPr lang="hu-HU" dirty="0">
                <a:solidFill>
                  <a:schemeClr val="tx1"/>
                </a:solidFill>
              </a:rPr>
              <a:t> és </a:t>
            </a:r>
            <a:r>
              <a:rPr lang="hu-HU" dirty="0" err="1">
                <a:solidFill>
                  <a:schemeClr val="tx1"/>
                </a:solidFill>
              </a:rPr>
              <a:t>GOx</a:t>
            </a:r>
            <a:r>
              <a:rPr lang="hu-HU" dirty="0">
                <a:solidFill>
                  <a:schemeClr val="tx1"/>
                </a:solidFill>
              </a:rPr>
              <a:t>  </a:t>
            </a:r>
            <a:r>
              <a:rPr lang="hu-HU" dirty="0" err="1">
                <a:solidFill>
                  <a:schemeClr val="tx1"/>
                </a:solidFill>
              </a:rPr>
              <a:t>Pt</a:t>
            </a:r>
            <a:r>
              <a:rPr lang="hu-HU" dirty="0">
                <a:solidFill>
                  <a:schemeClr val="tx1"/>
                </a:solidFill>
              </a:rPr>
              <a:t> elektródra rögzítve, α-amiláz oldatban</a:t>
            </a:r>
          </a:p>
          <a:p>
            <a:pPr marL="0" indent="0">
              <a:buNone/>
            </a:pPr>
            <a:br>
              <a:rPr lang="hu-HU" dirty="0">
                <a:solidFill>
                  <a:schemeClr val="tx1"/>
                </a:solidFill>
              </a:rPr>
            </a:br>
            <a:r>
              <a:rPr lang="hu-HU" dirty="0">
                <a:solidFill>
                  <a:schemeClr val="tx1"/>
                </a:solidFill>
              </a:rPr>
              <a:t>5. </a:t>
            </a:r>
            <a:r>
              <a:rPr lang="hu-HU" dirty="0" err="1">
                <a:solidFill>
                  <a:schemeClr val="tx1"/>
                </a:solidFill>
              </a:rPr>
              <a:t>Glükozinolátok</a:t>
            </a:r>
            <a:r>
              <a:rPr lang="hu-HU" dirty="0">
                <a:solidFill>
                  <a:schemeClr val="tx1"/>
                </a:solidFill>
              </a:rPr>
              <a:t>: </a:t>
            </a:r>
            <a:r>
              <a:rPr lang="hu-HU" dirty="0" err="1">
                <a:solidFill>
                  <a:schemeClr val="tx1"/>
                </a:solidFill>
              </a:rPr>
              <a:t>Mirozináz</a:t>
            </a:r>
            <a:r>
              <a:rPr lang="hu-HU" dirty="0">
                <a:solidFill>
                  <a:schemeClr val="tx1"/>
                </a:solidFill>
              </a:rPr>
              <a:t> és </a:t>
            </a:r>
            <a:r>
              <a:rPr lang="hu-HU" dirty="0" err="1">
                <a:solidFill>
                  <a:schemeClr val="tx1"/>
                </a:solidFill>
              </a:rPr>
              <a:t>GOx</a:t>
            </a:r>
            <a:r>
              <a:rPr lang="hu-HU" dirty="0">
                <a:solidFill>
                  <a:schemeClr val="tx1"/>
                </a:solidFill>
              </a:rPr>
              <a:t>  DO elektródon</a:t>
            </a:r>
            <a:br>
              <a:rPr lang="hu-HU" dirty="0">
                <a:solidFill>
                  <a:schemeClr val="tx1"/>
                </a:solidFill>
              </a:rPr>
            </a:br>
            <a:endParaRPr lang="hu-H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hu-HU" dirty="0"/>
          </a:p>
        </p:txBody>
      </p:sp>
      <p:cxnSp>
        <p:nvCxnSpPr>
          <p:cNvPr id="5" name="Egyenes összekötő nyíllal 4">
            <a:extLst>
              <a:ext uri="{FF2B5EF4-FFF2-40B4-BE49-F238E27FC236}">
                <a16:creationId xmlns:a16="http://schemas.microsoft.com/office/drawing/2014/main" id="{D14B55DE-5B51-45A2-9BF9-2AAF26E1644D}"/>
              </a:ext>
            </a:extLst>
          </p:cNvPr>
          <p:cNvCxnSpPr/>
          <p:nvPr/>
        </p:nvCxnSpPr>
        <p:spPr>
          <a:xfrm>
            <a:off x="3062027" y="4646212"/>
            <a:ext cx="28135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3146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cím 2">
            <a:extLst>
              <a:ext uri="{FF2B5EF4-FFF2-40B4-BE49-F238E27FC236}">
                <a16:creationId xmlns:a16="http://schemas.microsoft.com/office/drawing/2014/main" id="{6D82BD17-EF5A-460F-878C-706A44CAC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38122"/>
            <a:ext cx="10058400" cy="701568"/>
          </a:xfrm>
        </p:spPr>
        <p:txBody>
          <a:bodyPr>
            <a:normAutofit/>
          </a:bodyPr>
          <a:lstStyle/>
          <a:p>
            <a:pPr algn="l"/>
            <a:r>
              <a:rPr lang="hu-HU" sz="3200" dirty="0" err="1"/>
              <a:t>Galaktóz</a:t>
            </a:r>
            <a:r>
              <a:rPr lang="hu-HU" sz="3200" dirty="0"/>
              <a:t> </a:t>
            </a:r>
            <a:r>
              <a:rPr lang="hu-HU" sz="3200" dirty="0" err="1"/>
              <a:t>oxidáz</a:t>
            </a:r>
            <a:r>
              <a:rPr lang="hu-HU" sz="3200" dirty="0"/>
              <a:t> (GAO) </a:t>
            </a:r>
            <a:r>
              <a:rPr lang="hu-HU" sz="3200" dirty="0" err="1"/>
              <a:t>bioszenzorok</a:t>
            </a:r>
            <a:endParaRPr lang="hu-HU" sz="3200" dirty="0"/>
          </a:p>
        </p:txBody>
      </p:sp>
      <p:sp>
        <p:nvSpPr>
          <p:cNvPr id="5" name="Tartalom helye 4">
            <a:extLst>
              <a:ext uri="{FF2B5EF4-FFF2-40B4-BE49-F238E27FC236}">
                <a16:creationId xmlns:a16="http://schemas.microsoft.com/office/drawing/2014/main" id="{416AE92D-E75F-42C7-AAAB-A9D307A07FC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066800" y="2197291"/>
            <a:ext cx="10723562" cy="210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/>
              <a:t>Galaktóz</a:t>
            </a:r>
            <a:r>
              <a:rPr lang="hu-HU" dirty="0"/>
              <a:t> </a:t>
            </a:r>
            <a:r>
              <a:rPr lang="hu-HU" dirty="0" err="1"/>
              <a:t>oxidáz</a:t>
            </a:r>
            <a:r>
              <a:rPr lang="hu-HU" dirty="0"/>
              <a:t>:</a:t>
            </a:r>
          </a:p>
          <a:p>
            <a:endParaRPr lang="hu-HU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Primer alkoholok és </a:t>
            </a:r>
            <a:r>
              <a:rPr lang="hu-HU" dirty="0" err="1"/>
              <a:t>poliszacharidok</a:t>
            </a:r>
            <a:r>
              <a:rPr lang="hu-HU" dirty="0"/>
              <a:t> oxidálása a megfelelő aldehidekké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RCH</a:t>
            </a:r>
            <a:r>
              <a:rPr lang="hu-HU" baseline="-25000" dirty="0"/>
              <a:t>2</a:t>
            </a:r>
            <a:r>
              <a:rPr lang="hu-HU" dirty="0"/>
              <a:t>OH+O</a:t>
            </a:r>
            <a:r>
              <a:rPr lang="hu-HU" baseline="-25000" dirty="0"/>
              <a:t>2</a:t>
            </a:r>
            <a:r>
              <a:rPr lang="hu-HU" dirty="0"/>
              <a:t> →RCHO+H</a:t>
            </a:r>
            <a:r>
              <a:rPr lang="hu-HU" baseline="-25000" dirty="0"/>
              <a:t>2</a:t>
            </a:r>
            <a:r>
              <a:rPr lang="hu-HU" dirty="0"/>
              <a:t>O</a:t>
            </a:r>
            <a:r>
              <a:rPr lang="hu-HU" baseline="-25000" dirty="0"/>
              <a:t>2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Nagy </a:t>
            </a:r>
            <a:r>
              <a:rPr lang="hu-HU" dirty="0" err="1"/>
              <a:t>sztereospecifitás</a:t>
            </a:r>
            <a:endParaRPr lang="hu-HU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hu-HU" i="1" dirty="0" err="1"/>
              <a:t>Fusarium</a:t>
            </a:r>
            <a:r>
              <a:rPr lang="hu-HU" i="1" dirty="0"/>
              <a:t> </a:t>
            </a:r>
            <a:r>
              <a:rPr lang="hu-HU" i="1" dirty="0" err="1"/>
              <a:t>desenderoides</a:t>
            </a:r>
            <a:r>
              <a:rPr lang="hu-HU" i="1" dirty="0"/>
              <a:t>, </a:t>
            </a:r>
            <a:r>
              <a:rPr lang="hu-HU" i="1" dirty="0" err="1"/>
              <a:t>Pichia</a:t>
            </a:r>
            <a:r>
              <a:rPr lang="hu-HU" i="1" dirty="0"/>
              <a:t> </a:t>
            </a:r>
            <a:r>
              <a:rPr lang="hu-HU" i="1" dirty="0" err="1"/>
              <a:t>pastoris</a:t>
            </a:r>
            <a:r>
              <a:rPr lang="hu-HU" i="1" dirty="0"/>
              <a:t>, </a:t>
            </a:r>
            <a:r>
              <a:rPr lang="hu-HU" i="1" dirty="0" err="1"/>
              <a:t>Aspergillus</a:t>
            </a:r>
            <a:r>
              <a:rPr lang="hu-HU" i="1" dirty="0"/>
              <a:t> </a:t>
            </a:r>
            <a:r>
              <a:rPr lang="hu-HU" i="1" dirty="0" err="1"/>
              <a:t>oryzae</a:t>
            </a:r>
            <a:endParaRPr lang="hu-HU" i="1" dirty="0"/>
          </a:p>
        </p:txBody>
      </p:sp>
      <p:pic>
        <p:nvPicPr>
          <p:cNvPr id="7" name="Kép 6">
            <a:extLst>
              <a:ext uri="{FF2B5EF4-FFF2-40B4-BE49-F238E27FC236}">
                <a16:creationId xmlns:a16="http://schemas.microsoft.com/office/drawing/2014/main" id="{60F52B66-C3A3-456A-9587-26675A226A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233" y="2549642"/>
            <a:ext cx="3498702" cy="3498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594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6892AB9-FF2A-43BC-9D39-4A4556404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70697"/>
          </a:xfrm>
        </p:spPr>
        <p:txBody>
          <a:bodyPr>
            <a:normAutofit/>
          </a:bodyPr>
          <a:lstStyle/>
          <a:p>
            <a:r>
              <a:rPr lang="hu-HU" sz="3200" dirty="0" err="1"/>
              <a:t>Galaktóz</a:t>
            </a:r>
            <a:r>
              <a:rPr lang="hu-HU" sz="3200" dirty="0"/>
              <a:t> </a:t>
            </a:r>
            <a:r>
              <a:rPr lang="hu-HU" sz="3200" dirty="0" err="1"/>
              <a:t>oxidáz</a:t>
            </a:r>
            <a:r>
              <a:rPr lang="hu-HU" sz="3200" dirty="0"/>
              <a:t> (GAO) </a:t>
            </a:r>
            <a:r>
              <a:rPr lang="hu-HU" sz="3200" dirty="0" err="1"/>
              <a:t>bioszenzorok</a:t>
            </a:r>
            <a:endParaRPr lang="hu-HU" sz="3200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A273ABE-A0C2-4B22-BC15-C55D671A7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93359"/>
            <a:ext cx="10058400" cy="4023360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hu-HU" dirty="0" err="1"/>
              <a:t>Galaktóz</a:t>
            </a:r>
            <a:r>
              <a:rPr lang="hu-HU" dirty="0"/>
              <a:t>, </a:t>
            </a:r>
            <a:r>
              <a:rPr lang="hu-HU" dirty="0" err="1"/>
              <a:t>hidroxiaceton</a:t>
            </a:r>
            <a:r>
              <a:rPr lang="hu-HU" dirty="0"/>
              <a:t> meghatározása – </a:t>
            </a:r>
            <a:r>
              <a:rPr lang="hu-HU" dirty="0" err="1"/>
              <a:t>biofermentációs</a:t>
            </a:r>
            <a:r>
              <a:rPr lang="hu-HU" dirty="0"/>
              <a:t> folyamatok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Laktóz – élelmiszerek</a:t>
            </a:r>
          </a:p>
          <a:p>
            <a:pPr lvl="1">
              <a:buFont typeface="Arial" panose="020B0604020202020204" pitchFamily="34" charset="0"/>
              <a:buChar char="•"/>
            </a:pPr>
            <a:endParaRPr lang="hu-HU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 err="1"/>
              <a:t>Bioszenzorok</a:t>
            </a:r>
            <a:r>
              <a:rPr lang="hu-HU" dirty="0"/>
              <a:t>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hu-HU" dirty="0"/>
              <a:t>Zselatin rétegben </a:t>
            </a:r>
            <a:r>
              <a:rPr lang="hu-HU" dirty="0" err="1"/>
              <a:t>immobilizált</a:t>
            </a:r>
            <a:r>
              <a:rPr lang="hu-HU" dirty="0"/>
              <a:t> enzim két dialízismembrán között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hu-HU" dirty="0" err="1"/>
              <a:t>Amperometriás</a:t>
            </a:r>
            <a:r>
              <a:rPr lang="hu-HU" dirty="0"/>
              <a:t> módszer – </a:t>
            </a:r>
            <a:r>
              <a:rPr lang="hu-HU" dirty="0" err="1"/>
              <a:t>Langmuir-Blodgett</a:t>
            </a:r>
            <a:r>
              <a:rPr lang="hu-HU" dirty="0"/>
              <a:t> filmen </a:t>
            </a:r>
            <a:r>
              <a:rPr lang="hu-HU" dirty="0" err="1"/>
              <a:t>immobilizált</a:t>
            </a:r>
            <a:r>
              <a:rPr lang="hu-HU" dirty="0"/>
              <a:t> enzim, amelyet ón-oxid üveglapra rétegeznek</a:t>
            </a:r>
          </a:p>
          <a:p>
            <a:pPr lvl="1">
              <a:buFont typeface="Arial" panose="020B0604020202020204" pitchFamily="34" charset="0"/>
              <a:buChar char="•"/>
            </a:pPr>
            <a:endParaRPr lang="hu-HU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/>
              <a:t>Katalitikus aktivitás változása: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hu-HU" dirty="0"/>
              <a:t>Megváltozik a </a:t>
            </a:r>
            <a:r>
              <a:rPr lang="hu-HU" dirty="0" err="1"/>
              <a:t>szubsztrát</a:t>
            </a:r>
            <a:r>
              <a:rPr lang="hu-HU" dirty="0"/>
              <a:t> </a:t>
            </a:r>
            <a:r>
              <a:rPr lang="hu-HU" dirty="0" err="1"/>
              <a:t>specifitás</a:t>
            </a:r>
            <a:r>
              <a:rPr lang="hu-HU" dirty="0"/>
              <a:t> L-hisztidin jelenlétében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hu-HU" dirty="0"/>
              <a:t>Szabad gyökök jelenléte gátló hatású </a:t>
            </a:r>
          </a:p>
          <a:p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9B8C6DBC-9F0F-4F34-9144-E53A182558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7342" y="3905039"/>
            <a:ext cx="3695700" cy="2316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69333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ív">
  <a:themeElements>
    <a:clrScheme name="Retrospektív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ktív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ív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1749</TotalTime>
  <Words>733</Words>
  <Application>Microsoft Office PowerPoint</Application>
  <PresentationFormat>Szélesvásznú</PresentationFormat>
  <Paragraphs>132</Paragraphs>
  <Slides>16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Corbel</vt:lpstr>
      <vt:lpstr>Times New Roman</vt:lpstr>
      <vt:lpstr>Wingdings</vt:lpstr>
      <vt:lpstr>Retrospektív</vt:lpstr>
      <vt:lpstr>Analitikai enzimek: Bioszenzorok</vt:lpstr>
      <vt:lpstr>Bioszenzorok I.</vt:lpstr>
      <vt:lpstr>Bioszenzorok II.</vt:lpstr>
      <vt:lpstr>Glükóz oxidázok(GOX)</vt:lpstr>
      <vt:lpstr>Reakciómechanizmusuk</vt:lpstr>
      <vt:lpstr>GOx bioszenzorok</vt:lpstr>
      <vt:lpstr>Multienzim GOx bioszenzorok</vt:lpstr>
      <vt:lpstr>Galaktóz oxidáz (GAO) bioszenzorok</vt:lpstr>
      <vt:lpstr>Galaktóz oxidáz (GAO) bioszenzorok</vt:lpstr>
      <vt:lpstr>Koleszterin oxidáz (ChOx) bioszenzorok</vt:lpstr>
      <vt:lpstr>Koleszterin oxidáz (ChOx) bioszenzorok</vt:lpstr>
      <vt:lpstr>Kataláz alapú bioszenzorok</vt:lpstr>
      <vt:lpstr>Kataláz alapú bioszenzorok</vt:lpstr>
      <vt:lpstr>Kataláz alapú bioszenzorok</vt:lpstr>
      <vt:lpstr>Kataláz alapú bioszenzorok</vt:lpstr>
      <vt:lpstr>Köszönjük a figyelmet!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Analitikai enzimek: Bioszenzorok</dc:title>
  <dc:creator>User</dc:creator>
  <cp:lastModifiedBy> </cp:lastModifiedBy>
  <cp:revision>25</cp:revision>
  <dcterms:created xsi:type="dcterms:W3CDTF">2018-11-01T16:35:04Z</dcterms:created>
  <dcterms:modified xsi:type="dcterms:W3CDTF">2018-11-21T06:54:03Z</dcterms:modified>
</cp:coreProperties>
</file>