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87" r:id="rId12"/>
    <p:sldId id="290" r:id="rId13"/>
    <p:sldId id="289" r:id="rId14"/>
    <p:sldId id="288" r:id="rId15"/>
    <p:sldId id="285" r:id="rId16"/>
    <p:sldId id="286" r:id="rId17"/>
    <p:sldId id="284" r:id="rId18"/>
    <p:sldId id="283" r:id="rId19"/>
    <p:sldId id="282" r:id="rId20"/>
    <p:sldId id="281" r:id="rId21"/>
    <p:sldId id="280" r:id="rId22"/>
    <p:sldId id="279" r:id="rId23"/>
    <p:sldId id="278" r:id="rId24"/>
    <p:sldId id="291" r:id="rId25"/>
    <p:sldId id="294" r:id="rId26"/>
    <p:sldId id="293" r:id="rId27"/>
    <p:sldId id="292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02D6B17-8A36-D947-8D3A-428633D3DEC5}" type="datetimeFigureOut">
              <a:rPr lang="en-US" smtClean="0"/>
              <a:t>2018.10.24.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6B17-8A36-D947-8D3A-428633D3DEC5}" type="datetimeFigureOut">
              <a:rPr lang="en-US" smtClean="0"/>
              <a:t>2018.10.24.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F123-F245-F444-8E3F-2B07888C5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6B17-8A36-D947-8D3A-428633D3DEC5}" type="datetimeFigureOut">
              <a:rPr lang="en-US" smtClean="0"/>
              <a:t>2018.10.24.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F123-F245-F444-8E3F-2B07888C5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6B17-8A36-D947-8D3A-428633D3DEC5}" type="datetimeFigureOut">
              <a:rPr lang="en-US" smtClean="0"/>
              <a:t>2018.10.24.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F123-F245-F444-8E3F-2B07888C5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6B17-8A36-D947-8D3A-428633D3DEC5}" type="datetimeFigureOut">
              <a:rPr lang="en-US" smtClean="0"/>
              <a:t>2018.10.24.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F123-F245-F444-8E3F-2B07888C5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6B17-8A36-D947-8D3A-428633D3DEC5}" type="datetimeFigureOut">
              <a:rPr lang="en-US" smtClean="0"/>
              <a:t>2018.10.24.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F123-F245-F444-8E3F-2B07888C5C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6B17-8A36-D947-8D3A-428633D3DEC5}" type="datetimeFigureOut">
              <a:rPr lang="en-US" smtClean="0"/>
              <a:t>2018.10.24.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F123-F245-F444-8E3F-2B07888C5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6B17-8A36-D947-8D3A-428633D3DEC5}" type="datetimeFigureOut">
              <a:rPr lang="en-US" smtClean="0"/>
              <a:t>2018.10.24.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F123-F245-F444-8E3F-2B07888C5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6B17-8A36-D947-8D3A-428633D3DEC5}" type="datetimeFigureOut">
              <a:rPr lang="en-US" smtClean="0"/>
              <a:t>2018.10.24.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F123-F245-F444-8E3F-2B07888C5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6B17-8A36-D947-8D3A-428633D3DEC5}" type="datetimeFigureOut">
              <a:rPr lang="en-US" smtClean="0"/>
              <a:t>2018.10.24.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6B17-8A36-D947-8D3A-428633D3DEC5}" type="datetimeFigureOut">
              <a:rPr lang="en-US" smtClean="0"/>
              <a:t>2018.10.24.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F123-F245-F444-8E3F-2B07888C5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02D6B17-8A36-D947-8D3A-428633D3DEC5}" type="datetimeFigureOut">
              <a:rPr lang="en-US" smtClean="0"/>
              <a:t>2018.10.24.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9C3F123-F245-F444-8E3F-2B07888C5C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5368" y="2152316"/>
            <a:ext cx="3743157" cy="389021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err="1" smtClean="0"/>
              <a:t>Ipari</a:t>
            </a:r>
            <a:r>
              <a:rPr lang="en-US" dirty="0" smtClean="0"/>
              <a:t> </a:t>
            </a:r>
            <a:r>
              <a:rPr lang="en-US" dirty="0" err="1" smtClean="0"/>
              <a:t>hulladékok</a:t>
            </a:r>
            <a:r>
              <a:rPr lang="en-US" dirty="0" smtClean="0"/>
              <a:t> </a:t>
            </a:r>
            <a:r>
              <a:rPr lang="en-US" dirty="0" err="1" smtClean="0"/>
              <a:t>enzimes</a:t>
            </a:r>
            <a:r>
              <a:rPr lang="en-US" dirty="0" smtClean="0"/>
              <a:t> </a:t>
            </a:r>
            <a:r>
              <a:rPr lang="en-US" dirty="0" err="1" smtClean="0"/>
              <a:t>kezelése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3836"/>
          </a:xfrm>
        </p:spPr>
        <p:txBody>
          <a:bodyPr>
            <a:normAutofit/>
          </a:bodyPr>
          <a:lstStyle/>
          <a:p>
            <a:r>
              <a:rPr lang="hu-HU" dirty="0"/>
              <a:t>3. Papíripari hulladékok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41500"/>
            <a:ext cx="6777317" cy="3991129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/>
                <a:cs typeface="Times New Roman"/>
              </a:rPr>
              <a:t>I. Kraft folyamat</a:t>
            </a:r>
          </a:p>
          <a:p>
            <a:pPr lvl="1"/>
            <a:r>
              <a:rPr lang="hu-HU" sz="2400" dirty="0">
                <a:latin typeface="Times New Roman"/>
                <a:cs typeface="Times New Roman"/>
              </a:rPr>
              <a:t>Lignin depolimerizáció (fenil-propán lánc hidrolízise)</a:t>
            </a:r>
          </a:p>
          <a:p>
            <a:pPr lvl="1"/>
            <a:r>
              <a:rPr lang="hu-HU" sz="2400" dirty="0">
                <a:latin typeface="Times New Roman"/>
                <a:cs typeface="Times New Roman"/>
              </a:rPr>
              <a:t>Faforgács 	</a:t>
            </a:r>
            <a:r>
              <a:rPr lang="hu-HU" sz="2400" dirty="0" smtClean="0">
                <a:latin typeface="Times New Roman"/>
                <a:cs typeface="Times New Roman"/>
              </a:rPr>
              <a:t>Fapép </a:t>
            </a:r>
            <a:r>
              <a:rPr lang="hu-HU" sz="2400" dirty="0">
                <a:latin typeface="Times New Roman"/>
                <a:cs typeface="Times New Roman"/>
              </a:rPr>
              <a:t>(5-8% lignin maradvány)</a:t>
            </a:r>
          </a:p>
          <a:p>
            <a:pPr lvl="2"/>
            <a:r>
              <a:rPr lang="hu-HU" sz="2400" dirty="0">
                <a:latin typeface="Times New Roman"/>
                <a:cs typeface="Times New Roman"/>
              </a:rPr>
              <a:t>NaOH, Na2S, forró </a:t>
            </a:r>
            <a:r>
              <a:rPr lang="hu-HU" sz="2400" dirty="0" smtClean="0">
                <a:latin typeface="Times New Roman"/>
                <a:cs typeface="Times New Roman"/>
              </a:rPr>
              <a:t>gőz</a:t>
            </a:r>
          </a:p>
          <a:p>
            <a:pPr marL="685800" lvl="2" indent="0">
              <a:buNone/>
            </a:pPr>
            <a:endParaRPr lang="hu-HU" sz="2400" dirty="0" smtClean="0">
              <a:latin typeface="Times New Roman"/>
              <a:cs typeface="Times New Roman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149600" y="3581400"/>
            <a:ext cx="5080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8">
            <a:extLst>
              <a:ext uri="{FF2B5EF4-FFF2-40B4-BE49-F238E27FC236}">
                <a16:creationId xmlns:a16="http://schemas.microsoft.com/office/drawing/2014/main" xmlns="" id="{709908D7-A950-40A9-BC32-DF8EE8B88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96" y="4403879"/>
            <a:ext cx="6263613" cy="20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91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Fapép kifehérítése</a:t>
            </a:r>
            <a:endParaRPr lang="en-US" dirty="0"/>
          </a:p>
        </p:txBody>
      </p:sp>
      <p:pic>
        <p:nvPicPr>
          <p:cNvPr id="4" name="Kép 4" descr="A képen torta látható&#10;&#10;Ez egy automatikusan létrehozott leírás.">
            <a:extLst>
              <a:ext uri="{FF2B5EF4-FFF2-40B4-BE49-F238E27FC236}">
                <a16:creationId xmlns:a16="http://schemas.microsoft.com/office/drawing/2014/main" xmlns="" id="{1596EBC8-B728-4974-8D3C-AD46032A0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53" r="-7653"/>
          <a:stretch>
            <a:fillRect/>
          </a:stretch>
        </p:blipFill>
        <p:spPr>
          <a:xfrm>
            <a:off x="1042988" y="2324100"/>
            <a:ext cx="6777037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5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01700"/>
            <a:ext cx="6777317" cy="4930929"/>
          </a:xfrm>
        </p:spPr>
        <p:txBody>
          <a:bodyPr/>
          <a:lstStyle/>
          <a:p>
            <a:r>
              <a:rPr lang="hu-HU" dirty="0">
                <a:latin typeface="Times New Roman"/>
                <a:cs typeface="Times New Roman"/>
              </a:rPr>
              <a:t>Maradék lignin + klór-oxidos fehérítés		 mutagén klórozott szerves lignin </a:t>
            </a:r>
            <a:r>
              <a:rPr lang="hu-HU" dirty="0" smtClean="0">
                <a:latin typeface="Times New Roman"/>
                <a:cs typeface="Times New Roman"/>
              </a:rPr>
              <a:t>származékok</a:t>
            </a:r>
          </a:p>
          <a:p>
            <a:endParaRPr lang="hu-HU" dirty="0">
              <a:latin typeface="Times New Roman"/>
              <a:cs typeface="Times New Roman"/>
            </a:endParaRPr>
          </a:p>
          <a:p>
            <a:endParaRPr lang="hu-HU" dirty="0" smtClean="0">
              <a:latin typeface="Times New Roman"/>
              <a:cs typeface="Times New Roman"/>
            </a:endParaRPr>
          </a:p>
          <a:p>
            <a:endParaRPr lang="hu-HU" dirty="0">
              <a:latin typeface="Times New Roman"/>
              <a:cs typeface="Times New Roman"/>
            </a:endParaRPr>
          </a:p>
          <a:p>
            <a:endParaRPr lang="hu-HU" dirty="0" smtClean="0">
              <a:latin typeface="Times New Roman"/>
              <a:cs typeface="Times New Roman"/>
            </a:endParaRPr>
          </a:p>
          <a:p>
            <a:r>
              <a:rPr lang="hu-HU" dirty="0">
                <a:latin typeface="Times New Roman"/>
                <a:cs typeface="Times New Roman"/>
              </a:rPr>
              <a:t>Alternatív megoldás: fehér korhasztó gombák</a:t>
            </a:r>
          </a:p>
          <a:p>
            <a:r>
              <a:rPr lang="hu-HU" dirty="0">
                <a:latin typeface="Times New Roman"/>
                <a:cs typeface="Times New Roman"/>
              </a:rPr>
              <a:t>(enzimes lignin bontás		  elhalt farostok kifehérednek</a:t>
            </a:r>
            <a:r>
              <a:rPr lang="hu-HU" dirty="0" smtClean="0">
                <a:latin typeface="Times New Roman"/>
                <a:cs typeface="Times New Roman"/>
              </a:rPr>
              <a:t>)</a:t>
            </a:r>
            <a:endParaRPr lang="hu-HU" dirty="0">
              <a:latin typeface="Times New Roman"/>
              <a:cs typeface="Times New Roman"/>
            </a:endParaRPr>
          </a:p>
        </p:txBody>
      </p:sp>
      <p:pic>
        <p:nvPicPr>
          <p:cNvPr id="4" name="Kép 8">
            <a:extLst>
              <a:ext uri="{FF2B5EF4-FFF2-40B4-BE49-F238E27FC236}">
                <a16:creationId xmlns:a16="http://schemas.microsoft.com/office/drawing/2014/main" xmlns="" id="{6BF378AA-1D9A-4813-87EB-CE2A01D0A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68" y="1773992"/>
            <a:ext cx="4942209" cy="1541859"/>
          </a:xfrm>
          <a:prstGeom prst="rect">
            <a:avLst/>
          </a:prstGeom>
        </p:spPr>
      </p:pic>
      <p:pic>
        <p:nvPicPr>
          <p:cNvPr id="5" name="Kép 13" descr="A képen kültéri, faanyag, régi, épület látható&#10;&#10;Ez egy automatikusan létrehozott leírás.">
            <a:extLst>
              <a:ext uri="{FF2B5EF4-FFF2-40B4-BE49-F238E27FC236}">
                <a16:creationId xmlns:a16="http://schemas.microsoft.com/office/drawing/2014/main" xmlns="" id="{8CE3EA9E-C259-4F06-A74F-D3C0D2D11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47" y="4446595"/>
            <a:ext cx="3788453" cy="193356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445000" y="3961963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261100" y="9017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4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Peroxidázok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Times New Roman"/>
                <a:cs typeface="Times New Roman"/>
              </a:rPr>
              <a:t>Fehér korhadást okozó gombák (pl.: </a:t>
            </a:r>
            <a:r>
              <a:rPr lang="hu-HU" i="1" dirty="0">
                <a:solidFill>
                  <a:schemeClr val="tx1"/>
                </a:solidFill>
                <a:latin typeface="Times New Roman"/>
                <a:cs typeface="Times New Roman"/>
              </a:rPr>
              <a:t>Coriolus versicolor, </a:t>
            </a:r>
            <a:r>
              <a:rPr lang="hu-HU" dirty="0">
                <a:solidFill>
                  <a:schemeClr val="tx1"/>
                </a:solidFill>
                <a:latin typeface="Times New Roman"/>
                <a:cs typeface="Times New Roman"/>
              </a:rPr>
              <a:t>lepketapló)</a:t>
            </a:r>
          </a:p>
          <a:p>
            <a:r>
              <a:rPr lang="hu-HU" b="1" dirty="0">
                <a:solidFill>
                  <a:schemeClr val="tx1"/>
                </a:solidFill>
                <a:latin typeface="Times New Roman"/>
                <a:cs typeface="Times New Roman"/>
              </a:rPr>
              <a:t>Torma-peroxidáz</a:t>
            </a:r>
          </a:p>
          <a:p>
            <a:r>
              <a:rPr lang="hu-HU" b="1" dirty="0">
                <a:solidFill>
                  <a:schemeClr val="tx1"/>
                </a:solidFill>
                <a:latin typeface="Times New Roman"/>
                <a:cs typeface="Times New Roman"/>
              </a:rPr>
              <a:t>Lignin-peroxidáz</a:t>
            </a:r>
          </a:p>
          <a:p>
            <a:pPr lvl="1"/>
            <a:r>
              <a:rPr lang="hu-HU" sz="2400" dirty="0">
                <a:solidFill>
                  <a:schemeClr val="tx1"/>
                </a:solidFill>
                <a:latin typeface="Times New Roman"/>
                <a:cs typeface="Times New Roman"/>
              </a:rPr>
              <a:t>Nem fenolos aromás gyűrűk oxidálása</a:t>
            </a:r>
          </a:p>
          <a:p>
            <a:r>
              <a:rPr lang="hu-HU" b="1" dirty="0">
                <a:solidFill>
                  <a:schemeClr val="tx1"/>
                </a:solidFill>
                <a:latin typeface="Times New Roman"/>
                <a:cs typeface="Times New Roman"/>
              </a:rPr>
              <a:t>Mangán-függő peroxidázok</a:t>
            </a:r>
          </a:p>
          <a:p>
            <a:pPr lvl="1"/>
            <a:r>
              <a:rPr lang="hu-HU" sz="2400" dirty="0">
                <a:solidFill>
                  <a:schemeClr val="tx1"/>
                </a:solidFill>
                <a:latin typeface="Times New Roman"/>
                <a:cs typeface="Times New Roman"/>
              </a:rPr>
              <a:t>Lignin alkotó monomerek fenolos gyűrűinek oxidálása</a:t>
            </a:r>
          </a:p>
          <a:p>
            <a:pPr marL="68580" indent="0">
              <a:buNone/>
            </a:pP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Kép 4" descr="A képen gomba, kültéri látható&#10;&#10;Ez egy automatikusan létrehozott leírás.">
            <a:extLst>
              <a:ext uri="{FF2B5EF4-FFF2-40B4-BE49-F238E27FC236}">
                <a16:creationId xmlns:a16="http://schemas.microsoft.com/office/drawing/2014/main" xmlns="" id="{D64B95EE-8FF3-4044-AA36-F3FBDE7201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r="13909"/>
          <a:stretch/>
        </p:blipFill>
        <p:spPr>
          <a:xfrm>
            <a:off x="6553199" y="2693876"/>
            <a:ext cx="2003504" cy="209697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50681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89000"/>
            <a:ext cx="6777317" cy="4943629"/>
          </a:xfrm>
        </p:spPr>
        <p:txBody>
          <a:bodyPr/>
          <a:lstStyle/>
          <a:p>
            <a:r>
              <a:rPr lang="hu-HU" sz="2700" b="1" dirty="0">
                <a:solidFill>
                  <a:schemeClr val="accent2"/>
                </a:solidFill>
                <a:latin typeface="Times New Roman"/>
                <a:cs typeface="Times New Roman"/>
              </a:rPr>
              <a:t>Lakkáz</a:t>
            </a:r>
            <a:r>
              <a:rPr lang="hu-HU" sz="2700" dirty="0">
                <a:latin typeface="Times New Roman"/>
                <a:cs typeface="Times New Roman"/>
              </a:rPr>
              <a:t> enzimek:</a:t>
            </a:r>
          </a:p>
          <a:p>
            <a:pPr lvl="1"/>
            <a:r>
              <a:rPr lang="hu-HU" sz="2400" dirty="0">
                <a:latin typeface="Times New Roman"/>
                <a:cs typeface="Times New Roman"/>
              </a:rPr>
              <a:t>Kis M-ű fenol-származékok polimerizációja</a:t>
            </a:r>
          </a:p>
          <a:p>
            <a:pPr lvl="1"/>
            <a:r>
              <a:rPr lang="hu-HU" sz="2400" dirty="0">
                <a:latin typeface="Times New Roman"/>
                <a:cs typeface="Times New Roman"/>
              </a:rPr>
              <a:t>klórozott ligninszármazékok kicsapása (polietilenimin, PEI</a:t>
            </a:r>
            <a:r>
              <a:rPr lang="hu-HU" sz="2400" dirty="0" smtClean="0">
                <a:latin typeface="Times New Roman"/>
                <a:cs typeface="Times New Roman"/>
              </a:rPr>
              <a:t>)</a:t>
            </a:r>
          </a:p>
        </p:txBody>
      </p:sp>
      <p:pic>
        <p:nvPicPr>
          <p:cNvPr id="4" name="Kép 4" descr="A képen térkép, szöveg látható&#10;&#10;Ez egy automatikusan létrehozott leírás.">
            <a:extLst>
              <a:ext uri="{FF2B5EF4-FFF2-40B4-BE49-F238E27FC236}">
                <a16:creationId xmlns:a16="http://schemas.microsoft.com/office/drawing/2014/main" xmlns="" id="{421E8061-1EB8-4ECE-96AA-C8E0CED6C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02" y="2589154"/>
            <a:ext cx="4916837" cy="36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98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Celluláz</a:t>
            </a:r>
            <a:r>
              <a:rPr lang="en-US" dirty="0" smtClean="0"/>
              <a:t> </a:t>
            </a:r>
            <a:r>
              <a:rPr lang="en-US" dirty="0" err="1" smtClean="0"/>
              <a:t>enzimek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>
                <a:latin typeface="Times New Roman"/>
                <a:cs typeface="Times New Roman"/>
              </a:rPr>
              <a:t>Cellulázok szerepe a papíripari szennyvízkezelésben:</a:t>
            </a:r>
          </a:p>
          <a:p>
            <a:r>
              <a:rPr lang="hu-HU" dirty="0">
                <a:latin typeface="Times New Roman"/>
                <a:cs typeface="Times New Roman"/>
              </a:rPr>
              <a:t>Pépesítő eljárások iszapja</a:t>
            </a:r>
          </a:p>
          <a:p>
            <a:r>
              <a:rPr lang="hu-HU" dirty="0">
                <a:latin typeface="Times New Roman"/>
                <a:cs typeface="Times New Roman"/>
              </a:rPr>
              <a:t>Újrahasznosítás: tinta mentesítés iszapja</a:t>
            </a:r>
          </a:p>
          <a:p>
            <a:pPr lvl="1"/>
            <a:r>
              <a:rPr lang="hu-HU" dirty="0">
                <a:latin typeface="Times New Roman"/>
                <a:cs typeface="Times New Roman"/>
              </a:rPr>
              <a:t>Megmaradó szerves anyagok: SHF </a:t>
            </a:r>
            <a:r>
              <a:rPr lang="hu-HU" dirty="0" smtClean="0">
                <a:latin typeface="Times New Roman"/>
                <a:cs typeface="Times New Roman"/>
              </a:rPr>
              <a:t>         Bioetanol</a:t>
            </a:r>
          </a:p>
          <a:p>
            <a:pPr lvl="1"/>
            <a:endParaRPr lang="hu-HU" dirty="0">
              <a:latin typeface="Times New Roman"/>
              <a:cs typeface="Times New Roman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727700" y="3593084"/>
            <a:ext cx="5969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7" descr="A képen képernyőkép, szöveg látható&#10;&#10;Ez egy automatikusan létrehozott leírás.">
            <a:extLst>
              <a:ext uri="{FF2B5EF4-FFF2-40B4-BE49-F238E27FC236}">
                <a16:creationId xmlns:a16="http://schemas.microsoft.com/office/drawing/2014/main" xmlns="" id="{F5CE9B5F-38E9-4F11-8398-F76E4D516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84" y="4077716"/>
            <a:ext cx="6838950" cy="236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87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63600"/>
            <a:ext cx="6777317" cy="4969029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rgbClr val="000000"/>
                </a:solidFill>
                <a:latin typeface="Times New Roman"/>
                <a:cs typeface="Times New Roman"/>
              </a:rPr>
              <a:t>Magas cellulóztartalmú iszapok fermentációja</a:t>
            </a:r>
          </a:p>
          <a:p>
            <a:r>
              <a:rPr lang="hu-HU" dirty="0">
                <a:solidFill>
                  <a:srgbClr val="000000"/>
                </a:solidFill>
                <a:latin typeface="Times New Roman"/>
                <a:cs typeface="Times New Roman"/>
              </a:rPr>
              <a:t>Enzimkeverék:</a:t>
            </a:r>
          </a:p>
          <a:p>
            <a:pPr lvl="1"/>
            <a:r>
              <a:rPr lang="hu-HU" b="1" dirty="0">
                <a:solidFill>
                  <a:srgbClr val="000000"/>
                </a:solidFill>
                <a:latin typeface="Times New Roman"/>
                <a:cs typeface="Times New Roman"/>
              </a:rPr>
              <a:t>Endoglükozidázok</a:t>
            </a:r>
          </a:p>
          <a:p>
            <a:pPr lvl="1"/>
            <a:r>
              <a:rPr lang="hu-HU" b="1" dirty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-glükozidázok</a:t>
            </a:r>
          </a:p>
          <a:p>
            <a:pPr lvl="1"/>
            <a:r>
              <a:rPr lang="hu-HU" b="1" dirty="0" smtClean="0">
                <a:solidFill>
                  <a:srgbClr val="00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Cellobiohidrolázok</a:t>
            </a:r>
            <a:endParaRPr lang="hu-HU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0633BF4-A6FB-4719-B24A-426315F51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59" y="2974682"/>
            <a:ext cx="4689641" cy="337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959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P</a:t>
            </a:r>
            <a:r>
              <a:rPr lang="en-US" dirty="0" err="1" smtClean="0"/>
              <a:t>eszticidek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latin typeface="Times New Roman"/>
                <a:cs typeface="Times New Roman"/>
              </a:rPr>
              <a:t>Peszticid termelés hulladékának klasszikus kezelési módjai:</a:t>
            </a:r>
          </a:p>
          <a:p>
            <a:pPr lvl="1"/>
            <a:r>
              <a:rPr lang="hu-HU" dirty="0">
                <a:latin typeface="Times New Roman"/>
                <a:cs typeface="Times New Roman"/>
              </a:rPr>
              <a:t>Égetés</a:t>
            </a:r>
          </a:p>
          <a:p>
            <a:pPr lvl="1"/>
            <a:r>
              <a:rPr lang="hu-HU" dirty="0">
                <a:latin typeface="Times New Roman"/>
                <a:cs typeface="Times New Roman"/>
              </a:rPr>
              <a:t>Kémiai semlegesítés</a:t>
            </a:r>
          </a:p>
          <a:p>
            <a:pPr lvl="1"/>
            <a:r>
              <a:rPr lang="hu-HU" dirty="0" smtClean="0">
                <a:latin typeface="Times New Roman"/>
                <a:cs typeface="Times New Roman"/>
              </a:rPr>
              <a:t>Földelés</a:t>
            </a:r>
            <a:endParaRPr lang="hu-HU" dirty="0">
              <a:latin typeface="Times New Roman"/>
              <a:cs typeface="Times New Roman"/>
            </a:endParaRPr>
          </a:p>
          <a:p>
            <a:pPr lvl="1"/>
            <a:r>
              <a:rPr lang="hu-HU" dirty="0">
                <a:latin typeface="Times New Roman"/>
                <a:cs typeface="Times New Roman"/>
              </a:rPr>
              <a:t>Hátrányok?</a:t>
            </a:r>
          </a:p>
          <a:p>
            <a:pPr lvl="2"/>
            <a:r>
              <a:rPr lang="hu-HU" dirty="0">
                <a:latin typeface="Times New Roman"/>
                <a:cs typeface="Times New Roman"/>
              </a:rPr>
              <a:t>$, veszélyes </a:t>
            </a:r>
            <a:r>
              <a:rPr lang="hu-HU" dirty="0" smtClean="0">
                <a:latin typeface="Times New Roman"/>
                <a:cs typeface="Times New Roman"/>
              </a:rPr>
              <a:t>melléktermékek</a:t>
            </a:r>
            <a:endParaRPr lang="hu-HU" dirty="0">
              <a:latin typeface="Times New Roman"/>
              <a:cs typeface="Times New Roman"/>
            </a:endParaRPr>
          </a:p>
          <a:p>
            <a:pPr lvl="1"/>
            <a:r>
              <a:rPr lang="hu-HU" dirty="0">
                <a:latin typeface="Times New Roman"/>
                <a:cs typeface="Times New Roman"/>
              </a:rPr>
              <a:t>Talajregeneráció mikroorganizmusokkal</a:t>
            </a:r>
          </a:p>
          <a:p>
            <a:pPr lvl="2"/>
            <a:r>
              <a:rPr lang="hu-HU" dirty="0">
                <a:latin typeface="Times New Roman"/>
                <a:cs typeface="Times New Roman"/>
              </a:rPr>
              <a:t>Érzékeny ökoszisztéma (sokk terhelést nem bírják)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Kép 6" descr="A képen aláírás, leállítás, égbolt, kültéri látható&#10;&#10;Ez egy automatikusan létrehozott leírás.">
            <a:extLst>
              <a:ext uri="{FF2B5EF4-FFF2-40B4-BE49-F238E27FC236}">
                <a16:creationId xmlns:a16="http://schemas.microsoft.com/office/drawing/2014/main" xmlns="" id="{9BD3C307-26E5-414D-A44B-DAE293DE3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681922"/>
            <a:ext cx="2356712" cy="23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5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762000"/>
            <a:ext cx="6777317" cy="5070629"/>
          </a:xfrm>
        </p:spPr>
        <p:txBody>
          <a:bodyPr/>
          <a:lstStyle/>
          <a:p>
            <a:r>
              <a:rPr lang="hu-HU" b="1" dirty="0">
                <a:solidFill>
                  <a:srgbClr val="000000"/>
                </a:solidFill>
                <a:latin typeface="Times New Roman"/>
                <a:cs typeface="Times New Roman"/>
              </a:rPr>
              <a:t>Foszfotriészteráz</a:t>
            </a:r>
            <a:r>
              <a:rPr lang="hu-HU" dirty="0">
                <a:solidFill>
                  <a:srgbClr val="000000"/>
                </a:solidFill>
                <a:latin typeface="Times New Roman"/>
                <a:cs typeface="Times New Roman"/>
              </a:rPr>
              <a:t> enzimek: </a:t>
            </a:r>
          </a:p>
          <a:p>
            <a:pPr lvl="1"/>
            <a:r>
              <a:rPr lang="hu-HU" dirty="0">
                <a:solidFill>
                  <a:srgbClr val="000000"/>
                </a:solidFill>
                <a:latin typeface="Times New Roman"/>
                <a:cs typeface="Times New Roman"/>
              </a:rPr>
              <a:t>Peszticidek jelentős hányadát organikus foszfátvegyületek teszik ki</a:t>
            </a:r>
          </a:p>
          <a:p>
            <a:pPr lvl="1"/>
            <a:r>
              <a:rPr lang="hu-HU" dirty="0">
                <a:solidFill>
                  <a:srgbClr val="000000"/>
                </a:solidFill>
                <a:latin typeface="Times New Roman"/>
                <a:cs typeface="Times New Roman"/>
              </a:rPr>
              <a:t>Foszfotriészterázok: fém tartalmú enzimek, organofoszfátok triészter kötéseit hasítják</a:t>
            </a:r>
          </a:p>
          <a:p>
            <a:pPr lvl="1"/>
            <a:r>
              <a:rPr lang="hu-HU" dirty="0">
                <a:solidFill>
                  <a:srgbClr val="000000"/>
                </a:solidFill>
                <a:latin typeface="Times New Roman"/>
                <a:cs typeface="Times New Roman"/>
              </a:rPr>
              <a:t>Termelő mikoorganizmusok:</a:t>
            </a:r>
          </a:p>
          <a:p>
            <a:pPr lvl="2"/>
            <a:r>
              <a:rPr lang="hu-HU" i="1" dirty="0">
                <a:solidFill>
                  <a:srgbClr val="000000"/>
                </a:solidFill>
                <a:latin typeface="Times New Roman"/>
                <a:cs typeface="Times New Roman"/>
              </a:rPr>
              <a:t>Pseudomonas, Flavobacterium, </a:t>
            </a:r>
            <a:r>
              <a:rPr lang="hu-HU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Streptomyces</a:t>
            </a:r>
            <a:endParaRPr lang="hu-HU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Kép 6" descr="A képen szöveg, térkép látható&#10;&#10;Ez egy automatikusan létrehozott leírás.">
            <a:extLst>
              <a:ext uri="{FF2B5EF4-FFF2-40B4-BE49-F238E27FC236}">
                <a16:creationId xmlns:a16="http://schemas.microsoft.com/office/drawing/2014/main" xmlns="" id="{06FB0DA3-B76A-43A8-8630-CC1B8B073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25" y="3479800"/>
            <a:ext cx="3514484" cy="25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2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6777317" cy="4994429"/>
          </a:xfrm>
        </p:spPr>
        <p:txBody>
          <a:bodyPr/>
          <a:lstStyle/>
          <a:p>
            <a:r>
              <a:rPr lang="hu-HU" dirty="0">
                <a:latin typeface="Times New Roman"/>
                <a:cs typeface="Times New Roman"/>
              </a:rPr>
              <a:t>Pl.: állattenyésztésben alkalmazott egyik legjelentősebb insecticid: Coumaphos (kullancs)</a:t>
            </a:r>
          </a:p>
          <a:p>
            <a:pPr lvl="1"/>
            <a:r>
              <a:rPr lang="hu-HU" dirty="0">
                <a:latin typeface="Times New Roman"/>
                <a:cs typeface="Times New Roman"/>
              </a:rPr>
              <a:t>Szarvasmarhák: megmártják őket a vegyületet tartalmazó kádban</a:t>
            </a:r>
          </a:p>
          <a:p>
            <a:pPr lvl="1"/>
            <a:r>
              <a:rPr lang="hu-HU" dirty="0">
                <a:latin typeface="Times New Roman"/>
                <a:cs typeface="Times New Roman"/>
              </a:rPr>
              <a:t>Anaerob körülmények között: klór-elimináció</a:t>
            </a:r>
          </a:p>
          <a:p>
            <a:pPr lvl="2"/>
            <a:r>
              <a:rPr lang="hu-HU" dirty="0">
                <a:latin typeface="Times New Roman"/>
                <a:cs typeface="Times New Roman"/>
              </a:rPr>
              <a:t>Szarvasmarhákra toxikus potasan </a:t>
            </a:r>
            <a:r>
              <a:rPr lang="hu-HU" dirty="0" smtClean="0">
                <a:latin typeface="Times New Roman"/>
                <a:cs typeface="Times New Roman"/>
              </a:rPr>
              <a:t>keletkezik</a:t>
            </a:r>
          </a:p>
          <a:p>
            <a:pPr marL="685800" lvl="2" indent="0">
              <a:buNone/>
            </a:pPr>
            <a:endParaRPr lang="hu-HU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3098800"/>
            <a:ext cx="5629157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1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1. </a:t>
            </a:r>
            <a:r>
              <a:rPr lang="en-US" dirty="0" err="1" smtClean="0">
                <a:latin typeface="Times New Roman"/>
                <a:cs typeface="Times New Roman"/>
              </a:rPr>
              <a:t>Bevezetés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Iparágak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terjeszkedése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Szigorú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szabályozás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Szennyvíztisztítás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csoportjai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pPr lvl="1" algn="just"/>
            <a:r>
              <a:rPr lang="en-US" sz="2400" dirty="0" err="1" smtClean="0">
                <a:latin typeface="Times New Roman"/>
                <a:cs typeface="Times New Roman"/>
              </a:rPr>
              <a:t>Fizikai-kémiai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sz="2400" dirty="0" err="1" smtClean="0">
                <a:latin typeface="Times New Roman"/>
                <a:cs typeface="Times New Roman"/>
              </a:rPr>
              <a:t>Biológiai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Enzimes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szennyvíztisztítás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előnyei</a:t>
            </a:r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260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Cianidok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Times New Roman"/>
                <a:cs typeface="Times New Roman"/>
              </a:rPr>
              <a:t>Cianid: anyagcsere gátló (alapvető enzimeinek kofaktorait köti)</a:t>
            </a:r>
          </a:p>
          <a:p>
            <a:r>
              <a:rPr lang="hu-HU" dirty="0">
                <a:latin typeface="Times New Roman"/>
                <a:cs typeface="Times New Roman"/>
              </a:rPr>
              <a:t>Hagyományos fiziko-kémiai kezelés</a:t>
            </a:r>
          </a:p>
          <a:p>
            <a:pPr lvl="1"/>
            <a:r>
              <a:rPr lang="hu-HU" dirty="0">
                <a:latin typeface="Times New Roman"/>
                <a:cs typeface="Times New Roman"/>
              </a:rPr>
              <a:t>Csak szabad/gyengén kötött cianidok ártalmatlanítására alkalmas</a:t>
            </a:r>
          </a:p>
          <a:p>
            <a:r>
              <a:rPr lang="hu-HU" dirty="0">
                <a:latin typeface="Times New Roman"/>
                <a:cs typeface="Times New Roman"/>
              </a:rPr>
              <a:t>Biodegradáció: előnyösebb ($, Km, </a:t>
            </a:r>
            <a:r>
              <a:rPr lang="hu-HU" dirty="0">
                <a:latin typeface="Times New Roman"/>
                <a:cs typeface="Times New Roman"/>
                <a:sym typeface="Symbol" panose="05050102010706020507" pitchFamily="18" charset="2"/>
              </a:rPr>
              <a:t></a:t>
            </a:r>
            <a:r>
              <a:rPr lang="hu-HU" dirty="0">
                <a:latin typeface="Times New Roman"/>
                <a:cs typeface="Times New Roman"/>
              </a:rPr>
              <a:t>)</a:t>
            </a:r>
          </a:p>
          <a:p>
            <a:pPr lvl="1"/>
            <a:r>
              <a:rPr lang="hu-HU" dirty="0">
                <a:latin typeface="Times New Roman"/>
                <a:cs typeface="Times New Roman"/>
              </a:rPr>
              <a:t>mikroorg. cianid-tűrő </a:t>
            </a:r>
            <a:r>
              <a:rPr lang="hu-HU" dirty="0" smtClean="0">
                <a:latin typeface="Times New Roman"/>
                <a:cs typeface="Times New Roman"/>
              </a:rPr>
              <a:t>mechanizmusai</a:t>
            </a:r>
            <a:endParaRPr lang="hu-H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1415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647700"/>
            <a:ext cx="6777317" cy="5816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>
                <a:solidFill>
                  <a:srgbClr val="000000"/>
                </a:solidFill>
                <a:latin typeface="Times New Roman"/>
                <a:cs typeface="Times New Roman"/>
              </a:rPr>
              <a:t>Cianid biodegradáció útvonalai:</a:t>
            </a:r>
          </a:p>
          <a:p>
            <a:r>
              <a:rPr lang="hu-HU" dirty="0">
                <a:solidFill>
                  <a:srgbClr val="000000"/>
                </a:solidFill>
                <a:latin typeface="Times New Roman"/>
                <a:cs typeface="Times New Roman"/>
              </a:rPr>
              <a:t>Hidrolitikus útvonal első három: specifikus szubsztrátok közvetlen hidrolízise</a:t>
            </a:r>
          </a:p>
          <a:p>
            <a:pPr lvl="1"/>
            <a:r>
              <a:rPr lang="hu-HU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b="1" dirty="0">
                <a:solidFill>
                  <a:srgbClr val="000000"/>
                </a:solidFill>
                <a:latin typeface="Times New Roman"/>
                <a:cs typeface="Times New Roman"/>
              </a:rPr>
              <a:t>cianid hidratáz, nitril hidratáz, tiocianát hidroláz</a:t>
            </a:r>
          </a:p>
          <a:p>
            <a:pPr lvl="2"/>
            <a:r>
              <a:rPr lang="hu-HU" dirty="0">
                <a:solidFill>
                  <a:srgbClr val="000000"/>
                </a:solidFill>
                <a:latin typeface="Times New Roman"/>
                <a:cs typeface="Times New Roman"/>
              </a:rPr>
              <a:t>specifikus szubsztrátok közvetlen hidrolízise</a:t>
            </a:r>
          </a:p>
          <a:p>
            <a:pPr lvl="2"/>
            <a:r>
              <a:rPr lang="hu-HU" dirty="0">
                <a:solidFill>
                  <a:srgbClr val="000000"/>
                </a:solidFill>
                <a:latin typeface="Times New Roman"/>
                <a:cs typeface="Times New Roman"/>
              </a:rPr>
              <a:t>C-N hármas kötés felhasad</a:t>
            </a:r>
          </a:p>
          <a:p>
            <a:pPr lvl="2"/>
            <a:r>
              <a:rPr lang="hu-HU" dirty="0">
                <a:solidFill>
                  <a:srgbClr val="000000"/>
                </a:solidFill>
                <a:latin typeface="Times New Roman"/>
                <a:cs typeface="Times New Roman"/>
              </a:rPr>
              <a:t>formamid keletkezik</a:t>
            </a:r>
          </a:p>
          <a:p>
            <a:pPr lvl="1"/>
            <a:r>
              <a:rPr lang="hu-HU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b="1" dirty="0">
                <a:solidFill>
                  <a:srgbClr val="000000"/>
                </a:solidFill>
                <a:latin typeface="Times New Roman"/>
                <a:cs typeface="Times New Roman"/>
              </a:rPr>
              <a:t>nitriláz, cianidáz</a:t>
            </a:r>
          </a:p>
          <a:p>
            <a:pPr lvl="2"/>
            <a:r>
              <a:rPr lang="hu-HU" dirty="0">
                <a:solidFill>
                  <a:srgbClr val="000000"/>
                </a:solidFill>
                <a:latin typeface="Times New Roman"/>
                <a:cs typeface="Times New Roman"/>
              </a:rPr>
              <a:t>ammóniává és szerves savvá alakítja – asszimilálódnak</a:t>
            </a:r>
          </a:p>
          <a:p>
            <a:r>
              <a:rPr lang="hu-HU" dirty="0">
                <a:solidFill>
                  <a:srgbClr val="000000"/>
                </a:solidFill>
                <a:latin typeface="Times New Roman"/>
                <a:cs typeface="Times New Roman"/>
              </a:rPr>
              <a:t>Oxidatív útvonal</a:t>
            </a:r>
          </a:p>
          <a:p>
            <a:pPr lvl="1"/>
            <a:r>
              <a:rPr lang="hu-HU" b="1" dirty="0">
                <a:solidFill>
                  <a:srgbClr val="000000"/>
                </a:solidFill>
                <a:latin typeface="Times New Roman"/>
                <a:cs typeface="Times New Roman"/>
              </a:rPr>
              <a:t>cianázok</a:t>
            </a:r>
            <a:endParaRPr lang="hu-H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2"/>
            <a:r>
              <a:rPr lang="hu-HU" dirty="0">
                <a:solidFill>
                  <a:srgbClr val="000000"/>
                </a:solidFill>
                <a:latin typeface="Times New Roman"/>
                <a:cs typeface="Times New Roman"/>
              </a:rPr>
              <a:t>sokféle mikroorganizmusban,</a:t>
            </a:r>
          </a:p>
          <a:p>
            <a:pPr lvl="2"/>
            <a:r>
              <a:rPr lang="hu-HU" dirty="0">
                <a:solidFill>
                  <a:srgbClr val="000000"/>
                </a:solidFill>
                <a:latin typeface="Times New Roman"/>
                <a:cs typeface="Times New Roman"/>
              </a:rPr>
              <a:t> indukálható enzimek.</a:t>
            </a:r>
          </a:p>
          <a:p>
            <a:pPr lvl="2"/>
            <a:r>
              <a:rPr lang="hu-HU" dirty="0">
                <a:solidFill>
                  <a:srgbClr val="000000"/>
                </a:solidFill>
                <a:latin typeface="Times New Roman"/>
                <a:cs typeface="Times New Roman"/>
              </a:rPr>
              <a:t> cianidot elsőként cináttá oxidálják, majd azt ammóniává és bikarbonáttá alakítják</a:t>
            </a:r>
          </a:p>
          <a:p>
            <a:pPr lvl="2"/>
            <a:r>
              <a:rPr lang="hu-HU" dirty="0">
                <a:solidFill>
                  <a:srgbClr val="000000"/>
                </a:solidFill>
                <a:latin typeface="Times New Roman"/>
                <a:cs typeface="Times New Roman"/>
              </a:rPr>
              <a:t>Egyes fajok a cianidot kizárólagos N-forrásként is képesek asszimilálni</a:t>
            </a:r>
          </a:p>
          <a:p>
            <a:pPr lvl="1"/>
            <a:r>
              <a:rPr lang="hu-HU" b="1" dirty="0">
                <a:solidFill>
                  <a:srgbClr val="000000"/>
                </a:solidFill>
                <a:latin typeface="Times New Roman"/>
                <a:cs typeface="Times New Roman"/>
              </a:rPr>
              <a:t>cianid dioxygenase</a:t>
            </a:r>
          </a:p>
          <a:p>
            <a:pPr lvl="2"/>
            <a:r>
              <a:rPr lang="hu-HU" dirty="0">
                <a:solidFill>
                  <a:srgbClr val="000000"/>
                </a:solidFill>
                <a:latin typeface="Times New Roman"/>
                <a:cs typeface="Times New Roman"/>
              </a:rPr>
              <a:t>oxidálószerként a légköri oxigént hasznosítják</a:t>
            </a:r>
          </a:p>
          <a:p>
            <a:pPr lvl="2"/>
            <a:r>
              <a:rPr lang="hu-HU" dirty="0">
                <a:solidFill>
                  <a:srgbClr val="000000"/>
                </a:solidFill>
                <a:latin typeface="Times New Roman"/>
                <a:cs typeface="Times New Roman"/>
              </a:rPr>
              <a:t>redukált koenzimek (NADPH) jelenlétét </a:t>
            </a:r>
            <a:r>
              <a:rPr lang="hu-HU" dirty="0" smtClean="0">
                <a:solidFill>
                  <a:srgbClr val="000000"/>
                </a:solidFill>
                <a:latin typeface="Times New Roman"/>
                <a:cs typeface="Times New Roman"/>
              </a:rPr>
              <a:t>igénylik</a:t>
            </a:r>
            <a:endParaRPr lang="hu-HU" sz="36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4411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584200"/>
            <a:ext cx="6777317" cy="5791200"/>
          </a:xfrm>
        </p:spPr>
        <p:txBody>
          <a:bodyPr>
            <a:normAutofit fontScale="47500" lnSpcReduction="20000"/>
          </a:bodyPr>
          <a:lstStyle/>
          <a:p>
            <a:r>
              <a:rPr lang="hu-HU" sz="3800" dirty="0">
                <a:latin typeface="Times New Roman"/>
                <a:cs typeface="Times New Roman"/>
              </a:rPr>
              <a:t>Reduktív útvonal:</a:t>
            </a:r>
          </a:p>
          <a:p>
            <a:pPr lvl="1"/>
            <a:r>
              <a:rPr lang="hu-HU" sz="3400" b="1" dirty="0">
                <a:solidFill>
                  <a:schemeClr val="accent2"/>
                </a:solidFill>
                <a:latin typeface="Times New Roman"/>
                <a:cs typeface="Times New Roman"/>
              </a:rPr>
              <a:t>nitrogenázok</a:t>
            </a:r>
          </a:p>
          <a:p>
            <a:pPr lvl="2"/>
            <a:r>
              <a:rPr lang="hu-HU" sz="3400" dirty="0">
                <a:latin typeface="Times New Roman"/>
                <a:cs typeface="Times New Roman"/>
              </a:rPr>
              <a:t>anaerob körülmények között</a:t>
            </a:r>
          </a:p>
          <a:p>
            <a:pPr lvl="2"/>
            <a:r>
              <a:rPr lang="hu-HU" sz="3400" dirty="0">
                <a:latin typeface="Times New Roman"/>
                <a:cs typeface="Times New Roman"/>
              </a:rPr>
              <a:t>egyes baktériumok légköri nitrogén megkötésére alkalmazzák</a:t>
            </a:r>
          </a:p>
          <a:p>
            <a:pPr lvl="2"/>
            <a:r>
              <a:rPr lang="hu-HU" sz="3400" dirty="0">
                <a:latin typeface="Times New Roman"/>
                <a:cs typeface="Times New Roman"/>
              </a:rPr>
              <a:t>hármas kötést hasítja + nitrogént (egyesével) három hidrogén atomhoz köti </a:t>
            </a:r>
          </a:p>
          <a:p>
            <a:pPr lvl="2"/>
            <a:r>
              <a:rPr lang="hu-HU" sz="3400" dirty="0">
                <a:latin typeface="Times New Roman"/>
                <a:cs typeface="Times New Roman"/>
              </a:rPr>
              <a:t>ATP jelenlétét igénylik</a:t>
            </a:r>
          </a:p>
          <a:p>
            <a:pPr lvl="3"/>
            <a:r>
              <a:rPr lang="hu-HU" sz="3200" dirty="0">
                <a:latin typeface="Times New Roman"/>
                <a:cs typeface="Times New Roman"/>
              </a:rPr>
              <a:t>kémiai energia és redukáló ágensek (in vitro: ditionit, in vivo: ferredoxin)</a:t>
            </a:r>
          </a:p>
          <a:p>
            <a:pPr lvl="2"/>
            <a:r>
              <a:rPr lang="hu-HU" sz="3400" dirty="0">
                <a:latin typeface="Times New Roman"/>
                <a:cs typeface="Times New Roman"/>
              </a:rPr>
              <a:t>ammónia glutamát aminálásával asszimilálódik</a:t>
            </a:r>
          </a:p>
          <a:p>
            <a:pPr lvl="2"/>
            <a:r>
              <a:rPr lang="hu-HU" sz="3400" dirty="0">
                <a:latin typeface="Times New Roman"/>
                <a:cs typeface="Times New Roman"/>
              </a:rPr>
              <a:t>ammóniumion, aminosavak, oxigén: gátol! a nitrogenáz</a:t>
            </a:r>
          </a:p>
          <a:p>
            <a:r>
              <a:rPr lang="hu-HU" sz="4600" dirty="0">
                <a:latin typeface="Times New Roman"/>
                <a:cs typeface="Times New Roman"/>
              </a:rPr>
              <a:t>Szubsztitutív útvonal</a:t>
            </a:r>
          </a:p>
          <a:p>
            <a:pPr lvl="1"/>
            <a:r>
              <a:rPr lang="hu-HU" sz="4200" b="1" dirty="0">
                <a:solidFill>
                  <a:schemeClr val="accent2"/>
                </a:solidFill>
                <a:latin typeface="Times New Roman"/>
                <a:cs typeface="Times New Roman"/>
              </a:rPr>
              <a:t>rodanázok</a:t>
            </a:r>
          </a:p>
          <a:p>
            <a:pPr lvl="2"/>
            <a:r>
              <a:rPr lang="hu-HU" sz="4000" dirty="0">
                <a:latin typeface="Times New Roman"/>
                <a:cs typeface="Times New Roman"/>
              </a:rPr>
              <a:t>Tiocianáttá alakítják (S szubsztitúció)</a:t>
            </a:r>
            <a:endParaRPr lang="hu-HU" sz="3800" b="1" dirty="0">
              <a:latin typeface="Times New Roman"/>
              <a:cs typeface="Times New Roman"/>
            </a:endParaRPr>
          </a:p>
          <a:p>
            <a:r>
              <a:rPr lang="hu-HU" sz="4600" dirty="0">
                <a:latin typeface="Times New Roman"/>
                <a:cs typeface="Times New Roman"/>
              </a:rPr>
              <a:t>Szintetikus útvonal</a:t>
            </a:r>
          </a:p>
          <a:p>
            <a:pPr lvl="1"/>
            <a:r>
              <a:rPr lang="hu-HU" sz="4200" b="1" dirty="0">
                <a:solidFill>
                  <a:schemeClr val="accent2"/>
                </a:solidFill>
                <a:latin typeface="Times New Roman"/>
                <a:cs typeface="Times New Roman"/>
              </a:rPr>
              <a:t>cianoalanin szintázok</a:t>
            </a:r>
          </a:p>
          <a:p>
            <a:pPr lvl="2"/>
            <a:r>
              <a:rPr lang="hu-HU" sz="3400" dirty="0">
                <a:latin typeface="Times New Roman"/>
                <a:cs typeface="Times New Roman"/>
              </a:rPr>
              <a:t>cianoalaninná alakítják</a:t>
            </a:r>
          </a:p>
          <a:p>
            <a:pPr marL="0" indent="0">
              <a:buNone/>
            </a:pPr>
            <a:r>
              <a:rPr lang="hu-HU" sz="4200" dirty="0">
                <a:latin typeface="Times New Roman"/>
                <a:cs typeface="Times New Roman"/>
              </a:rPr>
              <a:t>asszimilálódnak az enzimeket termelő baktériumokban - in vitro körülmények között nem alkalmasak a cianid szennyeződés biodegradációjára</a:t>
            </a:r>
          </a:p>
          <a:p>
            <a:endParaRPr lang="hu-HU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Kép 6">
            <a:extLst>
              <a:ext uri="{FF2B5EF4-FFF2-40B4-BE49-F238E27FC236}">
                <a16:creationId xmlns:a16="http://schemas.microsoft.com/office/drawing/2014/main" xmlns="" id="{32E13863-2103-41D5-AB43-97EA54D9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67" y="3156853"/>
            <a:ext cx="2707239" cy="45284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1DE0414A-C025-45CB-81E8-50D579468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41" y="3923213"/>
            <a:ext cx="1627723" cy="103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19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4" descr="A képen szöveg, térkép látható&#10;&#10;Ez egy automatikusan létrehozott leírás.">
            <a:extLst>
              <a:ext uri="{FF2B5EF4-FFF2-40B4-BE49-F238E27FC236}">
                <a16:creationId xmlns:a16="http://schemas.microsoft.com/office/drawing/2014/main" xmlns="" id="{209011E5-7ADA-417B-BFE3-2982D06F9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21" r="-13221"/>
          <a:stretch>
            <a:fillRect/>
          </a:stretch>
        </p:blipFill>
        <p:spPr>
          <a:xfrm>
            <a:off x="1042988" y="812800"/>
            <a:ext cx="6777037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5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 Élelmiszeripari hulladékok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Hatalmas, nehezen behatárolható iparág</a:t>
            </a:r>
          </a:p>
          <a:p>
            <a:pPr marL="582930" lvl="1" indent="-285750">
              <a:buFont typeface="Arial" panose="020B0604020202020204" pitchFamily="34" charset="0"/>
              <a:buChar char="•"/>
            </a:pPr>
            <a:r>
              <a:rPr lang="hu-HU" dirty="0"/>
              <a:t>hulladékok jelentős hányada</a:t>
            </a:r>
          </a:p>
          <a:p>
            <a:pPr marL="582930" lvl="1" indent="-285750">
              <a:buFont typeface="Arial" panose="020B0604020202020204" pitchFamily="34" charset="0"/>
              <a:buChar char="•"/>
            </a:pPr>
            <a:r>
              <a:rPr lang="hu-HU" dirty="0"/>
              <a:t>pazarló kereslet </a:t>
            </a:r>
            <a:r>
              <a:rPr lang="hu-HU" dirty="0" smtClean="0"/>
              <a:t>jellemzi</a:t>
            </a:r>
          </a:p>
          <a:p>
            <a:pPr marL="582930" lvl="1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582930" lvl="1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582930" lvl="1" indent="-285750">
              <a:buFont typeface="Arial" panose="020B0604020202020204" pitchFamily="34" charset="0"/>
              <a:buChar char="•"/>
            </a:pPr>
            <a:endParaRPr lang="hu-HU" dirty="0"/>
          </a:p>
          <a:p>
            <a:r>
              <a:rPr lang="hu-HU" dirty="0"/>
              <a:t>Hulladékok gyakran </a:t>
            </a:r>
            <a:endParaRPr lang="hu-HU" dirty="0" smtClean="0"/>
          </a:p>
          <a:p>
            <a:pPr marL="68580" indent="0">
              <a:buNone/>
            </a:pPr>
            <a:r>
              <a:rPr lang="hu-HU" dirty="0" smtClean="0"/>
              <a:t>értékesíthető melléktermékekké</a:t>
            </a:r>
          </a:p>
          <a:p>
            <a:pPr marL="68580" indent="0">
              <a:buNone/>
            </a:pPr>
            <a:r>
              <a:rPr lang="hu-HU" dirty="0" smtClean="0"/>
              <a:t>alakíthatók</a:t>
            </a:r>
            <a:endParaRPr lang="hu-HU" dirty="0"/>
          </a:p>
        </p:txBody>
      </p:sp>
      <p:pic>
        <p:nvPicPr>
          <p:cNvPr id="4" name="Kép 8" descr="A képen asztal, csésze, beltéri, növény látható&#10;&#10;Ez egy automatikusan létrehozott leírás.">
            <a:extLst>
              <a:ext uri="{FF2B5EF4-FFF2-40B4-BE49-F238E27FC236}">
                <a16:creationId xmlns:a16="http://schemas.microsoft.com/office/drawing/2014/main" xmlns="" id="{343E2545-FE5A-4B57-91E7-52A539F4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1821">
            <a:off x="6283176" y="2794176"/>
            <a:ext cx="2126882" cy="31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01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</a:t>
            </a:r>
            <a:r>
              <a:rPr lang="en-US" dirty="0" err="1" smtClean="0"/>
              <a:t>roteázok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77148"/>
          </a:xfrm>
        </p:spPr>
        <p:txBody>
          <a:bodyPr>
            <a:normAutofit fontScale="92500" lnSpcReduction="10000"/>
          </a:bodyPr>
          <a:lstStyle/>
          <a:p>
            <a:r>
              <a:rPr lang="hu-HU" dirty="0">
                <a:latin typeface="Times New Roman"/>
                <a:cs typeface="Times New Roman"/>
              </a:rPr>
              <a:t>régóta széles körben alkalmazzák a hal- és húsipar hulladékának kezelésénél</a:t>
            </a:r>
          </a:p>
          <a:p>
            <a:pPr lvl="1"/>
            <a:r>
              <a:rPr lang="hu-HU" dirty="0">
                <a:latin typeface="Times New Roman"/>
                <a:cs typeface="Times New Roman"/>
              </a:rPr>
              <a:t>hulladékfolyamok fehérjéinek oldhatóvá tétele</a:t>
            </a:r>
          </a:p>
          <a:p>
            <a:pPr lvl="2"/>
            <a:r>
              <a:rPr lang="hu-HU" dirty="0">
                <a:latin typeface="Times New Roman"/>
                <a:cs typeface="Times New Roman"/>
              </a:rPr>
              <a:t>lehasítják a fehérje felületének hidrofób doménjait</a:t>
            </a:r>
          </a:p>
          <a:p>
            <a:pPr lvl="2"/>
            <a:r>
              <a:rPr lang="hu-HU" dirty="0">
                <a:latin typeface="Times New Roman"/>
                <a:cs typeface="Times New Roman"/>
              </a:rPr>
              <a:t>Soklépéses reakció</a:t>
            </a:r>
          </a:p>
          <a:p>
            <a:pPr lvl="1"/>
            <a:r>
              <a:rPr lang="hu-HU" dirty="0">
                <a:latin typeface="Times New Roman"/>
                <a:cs typeface="Times New Roman"/>
              </a:rPr>
              <a:t>állatállomány táplálása (folyékony koncentrátum/szárított termék)</a:t>
            </a:r>
          </a:p>
          <a:p>
            <a:pPr lvl="1"/>
            <a:r>
              <a:rPr lang="hu-HU" i="1" dirty="0">
                <a:latin typeface="Times New Roman"/>
                <a:cs typeface="Times New Roman"/>
              </a:rPr>
              <a:t>B. subtilis </a:t>
            </a:r>
            <a:r>
              <a:rPr lang="hu-HU" dirty="0">
                <a:latin typeface="Times New Roman"/>
                <a:cs typeface="Times New Roman"/>
              </a:rPr>
              <a:t>alkalikus proteináz: baromfi vágóhidak toll-hulladékának lebontása (5%)</a:t>
            </a:r>
          </a:p>
          <a:p>
            <a:pPr lvl="2"/>
            <a:r>
              <a:rPr lang="hu-HU" dirty="0">
                <a:latin typeface="Times New Roman"/>
                <a:cs typeface="Times New Roman"/>
              </a:rPr>
              <a:t>magas fehérjetartalmú takarmány (</a:t>
            </a:r>
            <a:r>
              <a:rPr lang="hu-HU" strike="sngStrike" dirty="0">
                <a:latin typeface="Times New Roman"/>
                <a:cs typeface="Times New Roman"/>
              </a:rPr>
              <a:t>keratin</a:t>
            </a:r>
            <a:r>
              <a:rPr lang="hu-HU" dirty="0">
                <a:latin typeface="Times New Roman"/>
                <a:cs typeface="Times New Roman"/>
              </a:rPr>
              <a:t>)</a:t>
            </a:r>
          </a:p>
          <a:p>
            <a:pPr lvl="2"/>
            <a:r>
              <a:rPr lang="hu-HU" dirty="0">
                <a:latin typeface="Times New Roman"/>
                <a:cs typeface="Times New Roman"/>
              </a:rPr>
              <a:t>NaOH-os előkezelés: teljes oldása</a:t>
            </a:r>
          </a:p>
          <a:p>
            <a:pPr lvl="3"/>
            <a:r>
              <a:rPr lang="hu-HU" dirty="0">
                <a:latin typeface="Times New Roman"/>
                <a:cs typeface="Times New Roman"/>
              </a:rPr>
              <a:t>sűrű, szürke, proteinben gazdag por</a:t>
            </a:r>
          </a:p>
          <a:p>
            <a:endParaRPr lang="hu-HU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Kép 4" descr="A képen fénykép, megjelenítés, különböző, beltéri látható&#10;&#10;Ez egy automatikusan létrehozott leírás.">
            <a:extLst>
              <a:ext uri="{FF2B5EF4-FFF2-40B4-BE49-F238E27FC236}">
                <a16:creationId xmlns:a16="http://schemas.microsoft.com/office/drawing/2014/main" xmlns="" id="{9645B25A-765F-4BB8-BB7A-EBAE06711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492" y="256152"/>
            <a:ext cx="2491418" cy="19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84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</a:t>
            </a:r>
            <a:r>
              <a:rPr lang="en-US" dirty="0" err="1" smtClean="0"/>
              <a:t>milázok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>
                <a:latin typeface="Times New Roman"/>
                <a:cs typeface="Times New Roman"/>
              </a:rPr>
              <a:t>Elsősorban: keményítőtartalmú hulladékok kezelésénél (SSF) alkalmazzák</a:t>
            </a:r>
          </a:p>
          <a:p>
            <a:r>
              <a:rPr lang="hu-HU" dirty="0">
                <a:latin typeface="Times New Roman"/>
                <a:cs typeface="Times New Roman"/>
              </a:rPr>
              <a:t>Rizsfeldolgozás</a:t>
            </a:r>
          </a:p>
          <a:p>
            <a:pPr lvl="1"/>
            <a:r>
              <a:rPr lang="hu-HU" dirty="0">
                <a:latin typeface="Times New Roman"/>
                <a:cs typeface="Times New Roman"/>
              </a:rPr>
              <a:t>szennyvizből amilázok segítségével: etanol (szintén SSF)</a:t>
            </a:r>
          </a:p>
          <a:p>
            <a:pPr lvl="1"/>
            <a:r>
              <a:rPr lang="hu-HU" dirty="0">
                <a:latin typeface="Times New Roman"/>
                <a:cs typeface="Times New Roman"/>
              </a:rPr>
              <a:t>Szennyvíz reológiai tul. javítása, kezelési idő csökkentése</a:t>
            </a:r>
          </a:p>
          <a:p>
            <a:r>
              <a:rPr lang="hu-HU" dirty="0">
                <a:latin typeface="Times New Roman"/>
                <a:cs typeface="Times New Roman"/>
              </a:rPr>
              <a:t>Alfa amiláz és glükoamilázok párhuzamos alkalmazásával:</a:t>
            </a:r>
          </a:p>
          <a:p>
            <a:pPr lvl="1"/>
            <a:r>
              <a:rPr lang="hu-HU" dirty="0">
                <a:latin typeface="Times New Roman"/>
                <a:cs typeface="Times New Roman"/>
              </a:rPr>
              <a:t>keményítőszármazékok (sajt savóban vagy burgonya-hulladékban) könnyen biodegradálható műanyagokká alakíthatóak</a:t>
            </a:r>
          </a:p>
          <a:p>
            <a:pPr lvl="2"/>
            <a:r>
              <a:rPr lang="hu-HU" dirty="0">
                <a:latin typeface="Times New Roman"/>
                <a:cs typeface="Times New Roman"/>
              </a:rPr>
              <a:t>1. alfa-amiláz (keményítő molekulákat kisebb fragmensekké)</a:t>
            </a:r>
          </a:p>
          <a:p>
            <a:pPr lvl="2"/>
            <a:r>
              <a:rPr lang="hu-HU" dirty="0">
                <a:latin typeface="Times New Roman"/>
                <a:cs typeface="Times New Roman"/>
              </a:rPr>
              <a:t>2. glükoamiláz: elcukrosítás</a:t>
            </a:r>
          </a:p>
          <a:p>
            <a:pPr lvl="2"/>
            <a:r>
              <a:rPr lang="hu-HU" dirty="0">
                <a:latin typeface="Times New Roman"/>
                <a:cs typeface="Times New Roman"/>
              </a:rPr>
              <a:t>3. tejsavas fermentáció</a:t>
            </a:r>
          </a:p>
          <a:p>
            <a:pPr lvl="2"/>
            <a:r>
              <a:rPr lang="hu-HU" dirty="0">
                <a:latin typeface="Times New Roman"/>
                <a:cs typeface="Times New Roman"/>
              </a:rPr>
              <a:t>4. tisztítás + polimerizációk</a:t>
            </a:r>
          </a:p>
          <a:p>
            <a:pPr lvl="1"/>
            <a:r>
              <a:rPr lang="hu-HU" dirty="0">
                <a:latin typeface="Times New Roman"/>
                <a:cs typeface="Times New Roman"/>
              </a:rPr>
              <a:t>Felhasználási módok!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Kép 7" descr="A képen asztal látható&#10;&#10;Ez egy automatikusan létrehozott leírás.">
            <a:extLst>
              <a:ext uri="{FF2B5EF4-FFF2-40B4-BE49-F238E27FC236}">
                <a16:creationId xmlns:a16="http://schemas.microsoft.com/office/drawing/2014/main" xmlns="" id="{013150AF-A479-4A8F-9EF7-08E785551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42" y="4883330"/>
            <a:ext cx="2844767" cy="144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5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További enzimek az élelmiszeripari hulladékok feldolgozásában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pektinészteráz</a:t>
            </a:r>
            <a:r>
              <a:rPr lang="hu-HU" dirty="0" smtClean="0">
                <a:latin typeface="Times New Roman"/>
                <a:cs typeface="Times New Roman"/>
              </a:rPr>
              <a:t> és </a:t>
            </a:r>
            <a:r>
              <a:rPr lang="hu-HU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pektin liáz</a:t>
            </a:r>
            <a:r>
              <a:rPr lang="hu-HU" dirty="0" smtClean="0">
                <a:latin typeface="Times New Roman"/>
                <a:cs typeface="Times New Roman"/>
              </a:rPr>
              <a:t> (</a:t>
            </a:r>
            <a:r>
              <a:rPr lang="hu-HU" i="1" dirty="0" smtClean="0">
                <a:latin typeface="Times New Roman"/>
                <a:cs typeface="Times New Roman"/>
              </a:rPr>
              <a:t>Clostridium</a:t>
            </a:r>
            <a:r>
              <a:rPr lang="hu-HU" dirty="0" smtClean="0">
                <a:latin typeface="Times New Roman"/>
                <a:cs typeface="Times New Roman"/>
              </a:rPr>
              <a:t>) </a:t>
            </a:r>
          </a:p>
          <a:p>
            <a:pPr lvl="1"/>
            <a:r>
              <a:rPr lang="hu-HU" dirty="0" smtClean="0">
                <a:latin typeface="Times New Roman"/>
                <a:cs typeface="Times New Roman"/>
              </a:rPr>
              <a:t>Pektin bontása: </a:t>
            </a:r>
          </a:p>
          <a:p>
            <a:pPr lvl="2"/>
            <a:r>
              <a:rPr lang="hu-HU" dirty="0" smtClean="0">
                <a:latin typeface="Times New Roman"/>
                <a:cs typeface="Times New Roman"/>
              </a:rPr>
              <a:t>egyes melléktermékek (pl.: almatörköly) alkoholokká (pl.: butanollá)</a:t>
            </a:r>
          </a:p>
          <a:p>
            <a:r>
              <a:rPr lang="hu-HU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L-galactonolakton oxidáz </a:t>
            </a:r>
            <a:r>
              <a:rPr lang="hu-HU" i="1" dirty="0" smtClean="0">
                <a:latin typeface="Times New Roman"/>
                <a:cs typeface="Times New Roman"/>
              </a:rPr>
              <a:t>(Candida norvegensis </a:t>
            </a:r>
            <a:r>
              <a:rPr lang="hu-HU" dirty="0" smtClean="0">
                <a:latin typeface="Times New Roman"/>
                <a:cs typeface="Times New Roman"/>
              </a:rPr>
              <a:t>élesztő)</a:t>
            </a:r>
          </a:p>
          <a:p>
            <a:pPr lvl="1"/>
            <a:r>
              <a:rPr lang="hu-HU" dirty="0" smtClean="0">
                <a:latin typeface="Times New Roman"/>
                <a:cs typeface="Times New Roman"/>
              </a:rPr>
              <a:t>Savó galatóz tartalma 		 L-aszkorbinsav</a:t>
            </a:r>
          </a:p>
          <a:p>
            <a:r>
              <a:rPr lang="hu-HU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laktázok</a:t>
            </a:r>
            <a:r>
              <a:rPr lang="hu-HU" dirty="0" smtClean="0">
                <a:latin typeface="Times New Roman"/>
                <a:cs typeface="Times New Roman"/>
              </a:rPr>
              <a:t> </a:t>
            </a:r>
          </a:p>
          <a:p>
            <a:pPr lvl="1"/>
            <a:r>
              <a:rPr lang="hu-HU" dirty="0" smtClean="0">
                <a:latin typeface="Times New Roman"/>
                <a:cs typeface="Times New Roman"/>
              </a:rPr>
              <a:t>magas laktóz tartalmú permeátum enzimes degradációja</a:t>
            </a:r>
          </a:p>
          <a:p>
            <a:pPr lvl="1"/>
            <a:r>
              <a:rPr lang="hu-HU" dirty="0" smtClean="0">
                <a:latin typeface="Times New Roman"/>
                <a:cs typeface="Times New Roman"/>
              </a:rPr>
              <a:t>értékesíthető monoszacharid-szirupok</a:t>
            </a:r>
          </a:p>
          <a:p>
            <a:r>
              <a:rPr lang="hu-HU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Kitináz</a:t>
            </a:r>
            <a:r>
              <a:rPr lang="hu-HU" i="1" dirty="0" smtClean="0">
                <a:latin typeface="Times New Roman"/>
                <a:cs typeface="Times New Roman"/>
              </a:rPr>
              <a:t> (Serratia marcescens </a:t>
            </a:r>
            <a:r>
              <a:rPr lang="hu-HU" dirty="0" smtClean="0">
                <a:latin typeface="Times New Roman"/>
                <a:cs typeface="Times New Roman"/>
              </a:rPr>
              <a:t>baktérium</a:t>
            </a:r>
          </a:p>
          <a:p>
            <a:pPr lvl="1"/>
            <a:r>
              <a:rPr lang="hu-HU" dirty="0" smtClean="0">
                <a:latin typeface="Times New Roman"/>
                <a:cs typeface="Times New Roman"/>
              </a:rPr>
              <a:t>Kitin		SCP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241800" y="372008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501900" y="542188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34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>
                <a:latin typeface="Times New Roman"/>
                <a:cs typeface="Times New Roman"/>
              </a:rPr>
              <a:t>7. Szilárd hulladék és szennyvíziszap kezelés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Kép 4">
            <a:extLst>
              <a:ext uri="{FF2B5EF4-FFF2-40B4-BE49-F238E27FC236}">
                <a16:creationId xmlns="" xmlns:a16="http://schemas.microsoft.com/office/drawing/2014/main" id="{2B9CB31E-DAD6-4B71-BD08-702047B26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" r="492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34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algn="just"/>
            <a:r>
              <a:rPr lang="hu-HU" b="1" dirty="0">
                <a:latin typeface="Times New Roman"/>
                <a:cs typeface="Times New Roman"/>
              </a:rPr>
              <a:t>Cél: </a:t>
            </a:r>
            <a:r>
              <a:rPr lang="hu-HU" dirty="0">
                <a:latin typeface="Times New Roman"/>
                <a:cs typeface="Times New Roman"/>
              </a:rPr>
              <a:t>Lignocellulóz -és cellulózhulladékok hasznos energiaforrásként történő átalakítása cukrok, etanol, biogáz vagy más energetikai végtermékek előállítása révén</a:t>
            </a:r>
          </a:p>
          <a:p>
            <a:pPr indent="-342900" algn="just"/>
            <a:endParaRPr lang="hu-HU" dirty="0">
              <a:latin typeface="Times New Roman"/>
              <a:cs typeface="Times New Roman"/>
            </a:endParaRPr>
          </a:p>
          <a:p>
            <a:pPr indent="-342900" algn="just"/>
            <a:r>
              <a:rPr lang="hu-HU" b="1" dirty="0">
                <a:latin typeface="Times New Roman"/>
                <a:cs typeface="Times New Roman"/>
              </a:rPr>
              <a:t>Szubsztrátok: </a:t>
            </a:r>
            <a:r>
              <a:rPr lang="hu-HU" dirty="0">
                <a:latin typeface="Times New Roman"/>
                <a:cs typeface="Times New Roman"/>
              </a:rPr>
              <a:t>Szilárd városi hulladék (MSW = municipal solid wastes), </a:t>
            </a:r>
            <a:r>
              <a:rPr lang="hu-HU" dirty="0" smtClean="0">
                <a:latin typeface="Times New Roman"/>
                <a:cs typeface="Times New Roman"/>
              </a:rPr>
              <a:t>szennyvíziszap</a:t>
            </a:r>
            <a:endParaRPr lang="hu-H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5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2. </a:t>
            </a:r>
            <a:r>
              <a:rPr lang="en-US" dirty="0" err="1" smtClean="0">
                <a:latin typeface="Times New Roman"/>
                <a:cs typeface="Times New Roman"/>
              </a:rPr>
              <a:t>Fenol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vegyületek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Aromás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vegyületek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Iparágak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pPr lvl="1" algn="just"/>
            <a:r>
              <a:rPr lang="en-US" dirty="0" err="1" smtClean="0">
                <a:latin typeface="Times New Roman"/>
                <a:cs typeface="Times New Roman"/>
              </a:rPr>
              <a:t>Kőolaj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finomítás</a:t>
            </a:r>
            <a:endParaRPr lang="en-US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dirty="0" err="1" smtClean="0">
                <a:latin typeface="Times New Roman"/>
                <a:cs typeface="Times New Roman"/>
              </a:rPr>
              <a:t>Textilipar</a:t>
            </a:r>
            <a:endParaRPr lang="en-US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dirty="0" err="1" smtClean="0">
                <a:latin typeface="Times New Roman"/>
                <a:cs typeface="Times New Roman"/>
              </a:rPr>
              <a:t>Festék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gyártás</a:t>
            </a:r>
            <a:endParaRPr lang="en-US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dirty="0" err="1" smtClean="0">
                <a:latin typeface="Times New Roman"/>
                <a:cs typeface="Times New Roman"/>
              </a:rPr>
              <a:t>Papíripar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Toxikusak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709" y="3079344"/>
            <a:ext cx="3467100" cy="27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Times New Roman"/>
                <a:cs typeface="Times New Roman"/>
              </a:rPr>
              <a:t>Európában megközelítőleg 400 ezer tonnát termelnek naponta</a:t>
            </a:r>
          </a:p>
          <a:p>
            <a:r>
              <a:rPr lang="hu-HU" b="1" dirty="0">
                <a:latin typeface="Times New Roman"/>
                <a:cs typeface="Times New Roman"/>
              </a:rPr>
              <a:t>Megoldás:</a:t>
            </a:r>
          </a:p>
          <a:p>
            <a:r>
              <a:rPr lang="hu-HU" dirty="0" smtClean="0">
                <a:latin typeface="Times New Roman"/>
                <a:cs typeface="Times New Roman"/>
              </a:rPr>
              <a:t>1</a:t>
            </a:r>
            <a:r>
              <a:rPr lang="hu-HU" dirty="0">
                <a:latin typeface="Times New Roman"/>
                <a:cs typeface="Times New Roman"/>
              </a:rPr>
              <a:t>. Trichoderma reesei, Penicillium törzsből </a:t>
            </a:r>
            <a:r>
              <a:rPr lang="hu-HU" dirty="0" smtClean="0">
                <a:latin typeface="Times New Roman"/>
                <a:cs typeface="Times New Roman"/>
              </a:rPr>
              <a:t>és termofil </a:t>
            </a:r>
            <a:r>
              <a:rPr lang="hu-HU" dirty="0">
                <a:latin typeface="Times New Roman"/>
                <a:cs typeface="Times New Roman"/>
              </a:rPr>
              <a:t>gombából származó </a:t>
            </a:r>
            <a:r>
              <a:rPr lang="hu-HU" dirty="0" smtClean="0">
                <a:latin typeface="Times New Roman"/>
                <a:cs typeface="Times New Roman"/>
              </a:rPr>
              <a:t>cellulázokat használtak </a:t>
            </a:r>
            <a:r>
              <a:rPr lang="hu-HU" dirty="0">
                <a:latin typeface="Times New Roman"/>
                <a:cs typeface="Times New Roman"/>
              </a:rPr>
              <a:t>az MSW szerves frakciójának bontására	</a:t>
            </a:r>
            <a:r>
              <a:rPr lang="hu-HU" dirty="0" smtClean="0">
                <a:latin typeface="Times New Roman"/>
                <a:cs typeface="Times New Roman"/>
              </a:rPr>
              <a:t>	 Termékei</a:t>
            </a:r>
            <a:r>
              <a:rPr lang="hu-HU" dirty="0">
                <a:latin typeface="Times New Roman"/>
                <a:cs typeface="Times New Roman"/>
              </a:rPr>
              <a:t>: fermentációs </a:t>
            </a:r>
            <a:r>
              <a:rPr lang="hu-HU" dirty="0" smtClean="0">
                <a:latin typeface="Times New Roman"/>
                <a:cs typeface="Times New Roman"/>
              </a:rPr>
              <a:t>				 táptalajként felhasználva</a:t>
            </a:r>
            <a:endParaRPr lang="hu-HU" dirty="0">
              <a:latin typeface="Times New Roman"/>
              <a:cs typeface="Times New Roman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09800" y="4648200"/>
            <a:ext cx="5842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91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>
                <a:latin typeface="Times New Roman"/>
                <a:cs typeface="Times New Roman"/>
              </a:rPr>
              <a:t>2. Gomba enzim preparátum: Ekonáz (endo-1,4-β-D-glükanáz, cellobiohidroláz és exo-1,4-β-D-glükozidáz) enzim komplex	     Ugyancsak fokozta az MSW </a:t>
            </a:r>
            <a:r>
              <a:rPr lang="hu-HU" dirty="0" smtClean="0">
                <a:latin typeface="Times New Roman"/>
                <a:cs typeface="Times New Roman"/>
              </a:rPr>
              <a:t>lebomlását</a:t>
            </a:r>
            <a:endParaRPr lang="hu-HU" dirty="0">
              <a:latin typeface="Times New Roman"/>
              <a:cs typeface="Times New Roman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092700" y="309778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8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Szennyvíziszap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u-HU" b="1" dirty="0">
                <a:latin typeface="Times New Roman"/>
                <a:cs typeface="Times New Roman"/>
              </a:rPr>
              <a:t>Cél: </a:t>
            </a:r>
            <a:r>
              <a:rPr lang="hu-HU" dirty="0">
                <a:latin typeface="Times New Roman"/>
                <a:cs typeface="Times New Roman"/>
              </a:rPr>
              <a:t>Az iszap víztelenítése, és a részecskék aggregációja</a:t>
            </a:r>
          </a:p>
          <a:p>
            <a:pPr algn="just"/>
            <a:r>
              <a:rPr lang="hu-HU" b="1" dirty="0">
                <a:latin typeface="Times New Roman"/>
                <a:cs typeface="Times New Roman"/>
              </a:rPr>
              <a:t>Megoldás:</a:t>
            </a:r>
          </a:p>
          <a:p>
            <a:pPr algn="just"/>
            <a:r>
              <a:rPr lang="hu-HU" dirty="0">
                <a:latin typeface="Times New Roman"/>
                <a:cs typeface="Times New Roman"/>
              </a:rPr>
              <a:t>1. Karbohidráz-, lipáz- és proteináz </a:t>
            </a:r>
            <a:r>
              <a:rPr lang="hu-HU" dirty="0" smtClean="0">
                <a:latin typeface="Times New Roman"/>
                <a:cs typeface="Times New Roman"/>
              </a:rPr>
              <a:t>aktivitás       az </a:t>
            </a:r>
            <a:r>
              <a:rPr lang="hu-HU" dirty="0">
                <a:latin typeface="Times New Roman"/>
                <a:cs typeface="Times New Roman"/>
              </a:rPr>
              <a:t>iszap víztelenedett, az iszaptérfogat csökkent</a:t>
            </a:r>
          </a:p>
          <a:p>
            <a:pPr algn="just"/>
            <a:r>
              <a:rPr lang="hu-HU" dirty="0">
                <a:latin typeface="Times New Roman"/>
                <a:cs typeface="Times New Roman"/>
              </a:rPr>
              <a:t>2. Peroxidázos </a:t>
            </a:r>
            <a:r>
              <a:rPr lang="hu-HU" dirty="0" smtClean="0">
                <a:latin typeface="Times New Roman"/>
                <a:cs typeface="Times New Roman"/>
              </a:rPr>
              <a:t>előkezelés     erősebb </a:t>
            </a:r>
            <a:r>
              <a:rPr lang="hu-HU" dirty="0">
                <a:latin typeface="Times New Roman"/>
                <a:cs typeface="Times New Roman"/>
              </a:rPr>
              <a:t>mechanikai kötődés a részecskék között; algák, penész sejtek növekedés	</a:t>
            </a:r>
            <a:r>
              <a:rPr lang="hu-HU" dirty="0" smtClean="0">
                <a:latin typeface="Times New Roman"/>
                <a:cs typeface="Times New Roman"/>
              </a:rPr>
              <a:t>       aggregáció</a:t>
            </a:r>
            <a:r>
              <a:rPr lang="hu-HU" dirty="0">
                <a:latin typeface="Times New Roman"/>
                <a:cs typeface="Times New Roman"/>
              </a:rPr>
              <a:t>, jobb </a:t>
            </a:r>
            <a:r>
              <a:rPr lang="hu-HU" dirty="0" smtClean="0">
                <a:latin typeface="Times New Roman"/>
                <a:cs typeface="Times New Roman"/>
              </a:rPr>
              <a:t>ülepedés</a:t>
            </a:r>
            <a:endParaRPr lang="hu-HU" dirty="0">
              <a:latin typeface="Times New Roman"/>
              <a:cs typeface="Times New Roman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985000" y="3670300"/>
            <a:ext cx="381000" cy="393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775200" y="4367784"/>
            <a:ext cx="4572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889250" y="5091684"/>
            <a:ext cx="5461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34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</a:t>
            </a:r>
            <a:r>
              <a:rPr lang="en-US" dirty="0" err="1" smtClean="0"/>
              <a:t>Nehézfémek</a:t>
            </a:r>
            <a:r>
              <a:rPr lang="en-US" dirty="0" smtClean="0"/>
              <a:t> </a:t>
            </a:r>
            <a:r>
              <a:rPr lang="en-US" dirty="0" err="1" smtClean="0"/>
              <a:t>eltávolítása</a:t>
            </a:r>
            <a:endParaRPr lang="en-US" dirty="0"/>
          </a:p>
        </p:txBody>
      </p:sp>
      <p:pic>
        <p:nvPicPr>
          <p:cNvPr id="4" name="Kép 4">
            <a:extLst>
              <a:ext uri="{FF2B5EF4-FFF2-40B4-BE49-F238E27FC236}">
                <a16:creationId xmlns="" xmlns:a16="http://schemas.microsoft.com/office/drawing/2014/main" id="{ABF82096-231C-4931-93BC-FA9758D66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" b="899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92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25500"/>
            <a:ext cx="6777317" cy="54991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hu-HU" sz="2600" b="1" dirty="0">
                <a:latin typeface="Times New Roman"/>
                <a:cs typeface="Times New Roman"/>
              </a:rPr>
              <a:t>Probléma: </a:t>
            </a:r>
            <a:r>
              <a:rPr lang="hu-HU" sz="2600" dirty="0">
                <a:latin typeface="Times New Roman"/>
                <a:cs typeface="Times New Roman"/>
              </a:rPr>
              <a:t>Szilárd hulladékokban, települési szennyvíziszapokban és hulladéklerakóban nehézfémek vannak. Pl.: arzén, réz, kadmium, ólom, króm stb.</a:t>
            </a:r>
          </a:p>
          <a:p>
            <a:pPr>
              <a:lnSpc>
                <a:spcPct val="120000"/>
              </a:lnSpc>
            </a:pPr>
            <a:r>
              <a:rPr lang="hu-HU" sz="2600" b="1" dirty="0">
                <a:latin typeface="Times New Roman"/>
                <a:cs typeface="Times New Roman"/>
              </a:rPr>
              <a:t>Megoldás: </a:t>
            </a:r>
            <a:r>
              <a:rPr lang="hu-HU" sz="2600" dirty="0">
                <a:latin typeface="Times New Roman"/>
                <a:cs typeface="Times New Roman"/>
              </a:rPr>
              <a:t>Citobakter sejteket poliakrilamid gélbe rögzítünk és fémtartalmú oldatokba helyezzük. A sejthez kötödő foszfatázt glicerol-2-foszfát szubsztráttal indukálunk </a:t>
            </a:r>
            <a:r>
              <a:rPr lang="hu-HU" sz="2600" dirty="0" smtClean="0">
                <a:latin typeface="Times New Roman"/>
                <a:cs typeface="Times New Roman"/>
              </a:rPr>
              <a:t>egyedüli foszforforrásként          inorganikus </a:t>
            </a:r>
            <a:r>
              <a:rPr lang="hu-HU" sz="2600" dirty="0">
                <a:latin typeface="Times New Roman"/>
                <a:cs typeface="Times New Roman"/>
              </a:rPr>
              <a:t>foszfát szabadul fel, amely meghaladja a növekedéshez szükséges mértéket          </a:t>
            </a:r>
            <a:r>
              <a:rPr lang="hu-HU" sz="2600" dirty="0" smtClean="0">
                <a:latin typeface="Times New Roman"/>
                <a:cs typeface="Times New Roman"/>
              </a:rPr>
              <a:t> a </a:t>
            </a:r>
            <a:r>
              <a:rPr lang="hu-HU" sz="2600" dirty="0">
                <a:latin typeface="Times New Roman"/>
                <a:cs typeface="Times New Roman"/>
              </a:rPr>
              <a:t>foszfát a fémhez kapcsolódik, és oldhatatlan fémfoszfátot képez a sejtfelszínen            </a:t>
            </a:r>
            <a:r>
              <a:rPr lang="hu-HU" sz="2600" dirty="0" smtClean="0">
                <a:latin typeface="Times New Roman"/>
                <a:cs typeface="Times New Roman"/>
              </a:rPr>
              <a:t>90</a:t>
            </a:r>
            <a:r>
              <a:rPr lang="hu-HU" sz="2600" dirty="0">
                <a:latin typeface="Times New Roman"/>
                <a:cs typeface="Times New Roman"/>
              </a:rPr>
              <a:t>%-os fémeltávolítás</a:t>
            </a:r>
          </a:p>
          <a:p>
            <a:pPr algn="just">
              <a:lnSpc>
                <a:spcPct val="120000"/>
              </a:lnSpc>
            </a:pPr>
            <a:r>
              <a:rPr lang="hu-HU" sz="2600" b="1" dirty="0">
                <a:latin typeface="Times New Roman"/>
                <a:cs typeface="Times New Roman"/>
              </a:rPr>
              <a:t>Előny: </a:t>
            </a:r>
            <a:r>
              <a:rPr lang="hu-HU" sz="2600" dirty="0">
                <a:latin typeface="Times New Roman"/>
                <a:cs typeface="Times New Roman"/>
              </a:rPr>
              <a:t>Az immobilizált sejtek visszanyerhetők és újrafelhasználhatók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861050" y="3110484"/>
            <a:ext cx="5715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346700" y="3872484"/>
            <a:ext cx="6223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187700" y="4596384"/>
            <a:ext cx="6604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70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9. </a:t>
            </a:r>
            <a:r>
              <a:rPr lang="en-US" dirty="0" err="1" smtClean="0"/>
              <a:t>Egyéb</a:t>
            </a:r>
            <a:r>
              <a:rPr lang="en-US" dirty="0" smtClean="0"/>
              <a:t> </a:t>
            </a:r>
            <a:r>
              <a:rPr lang="en-US" dirty="0" err="1" smtClean="0"/>
              <a:t>potenciális</a:t>
            </a:r>
            <a:r>
              <a:rPr lang="en-US" dirty="0" smtClean="0"/>
              <a:t> </a:t>
            </a:r>
            <a:r>
              <a:rPr lang="en-US" dirty="0" err="1" smtClean="0"/>
              <a:t>alkalmazások</a:t>
            </a:r>
            <a:endParaRPr lang="en-US" dirty="0"/>
          </a:p>
        </p:txBody>
      </p:sp>
      <p:pic>
        <p:nvPicPr>
          <p:cNvPr id="4" name="Kép 4">
            <a:extLst>
              <a:ext uri="{FF2B5EF4-FFF2-40B4-BE49-F238E27FC236}">
                <a16:creationId xmlns="" xmlns:a16="http://schemas.microsoft.com/office/drawing/2014/main" id="{4220674D-803B-4EF9-9926-372027E7F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18" r="-34818"/>
          <a:stretch/>
        </p:blipFill>
        <p:spPr>
          <a:xfrm>
            <a:off x="1042988" y="2324100"/>
            <a:ext cx="6777037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</a:t>
            </a:r>
            <a:r>
              <a:rPr lang="en-US" dirty="0" smtClean="0"/>
              <a:t>.1 </a:t>
            </a:r>
            <a:r>
              <a:rPr lang="en-US" dirty="0" err="1"/>
              <a:t>T</a:t>
            </a:r>
            <a:r>
              <a:rPr lang="en-US" dirty="0" err="1" smtClean="0"/>
              <a:t>alajszennyezések</a:t>
            </a:r>
            <a:r>
              <a:rPr lang="en-US" dirty="0" smtClean="0"/>
              <a:t> </a:t>
            </a:r>
            <a:r>
              <a:rPr lang="en-US" dirty="0" err="1" smtClean="0"/>
              <a:t>eltávolítása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dirty="0">
                <a:latin typeface="Times New Roman"/>
                <a:cs typeface="Times New Roman"/>
              </a:rPr>
              <a:t>Cél: </a:t>
            </a:r>
            <a:r>
              <a:rPr lang="hu-HU" dirty="0">
                <a:latin typeface="Times New Roman"/>
                <a:cs typeface="Times New Roman"/>
              </a:rPr>
              <a:t>Xenobiotikumok megkötése és beépülése a talaj humusz tartalmába</a:t>
            </a:r>
          </a:p>
          <a:p>
            <a:pPr algn="just"/>
            <a:r>
              <a:rPr lang="hu-HU" b="1" dirty="0">
                <a:latin typeface="Times New Roman"/>
                <a:cs typeface="Times New Roman"/>
              </a:rPr>
              <a:t>Megoldás: </a:t>
            </a:r>
            <a:r>
              <a:rPr lang="hu-HU" dirty="0">
                <a:latin typeface="Times New Roman"/>
                <a:cs typeface="Times New Roman"/>
              </a:rPr>
              <a:t>Trametes versicolorból, Rhizoctonia praticolaból és más gombákból származó lakkázokat használtak a különböző klórozott fenolok és aromás aminok oxidatív </a:t>
            </a:r>
            <a:r>
              <a:rPr lang="hu-HU" dirty="0" smtClean="0">
                <a:latin typeface="Times New Roman"/>
                <a:cs typeface="Times New Roman"/>
              </a:rPr>
              <a:t>megkötésére	xenobiotikumok </a:t>
            </a:r>
            <a:r>
              <a:rPr lang="hu-HU" dirty="0">
                <a:latin typeface="Times New Roman"/>
                <a:cs typeface="Times New Roman"/>
              </a:rPr>
              <a:t>stabilizálódtak, miután </a:t>
            </a:r>
            <a:r>
              <a:rPr lang="hu-HU" dirty="0" smtClean="0">
                <a:latin typeface="Times New Roman"/>
                <a:cs typeface="Times New Roman"/>
              </a:rPr>
              <a:t>		 					  	  beépültek </a:t>
            </a:r>
            <a:r>
              <a:rPr lang="hu-HU" dirty="0">
                <a:latin typeface="Times New Roman"/>
                <a:cs typeface="Times New Roman"/>
              </a:rPr>
              <a:t>a </a:t>
            </a:r>
            <a:r>
              <a:rPr lang="hu-HU" dirty="0" smtClean="0">
                <a:latin typeface="Times New Roman"/>
                <a:cs typeface="Times New Roman"/>
              </a:rPr>
              <a:t>talajba</a:t>
            </a:r>
            <a:endParaRPr lang="hu-HU" dirty="0">
              <a:latin typeface="Times New Roman"/>
              <a:cs typeface="Times New Roman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74800" y="4648200"/>
            <a:ext cx="4953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9.2 </a:t>
            </a:r>
            <a:r>
              <a:rPr lang="en-US" dirty="0" err="1" smtClean="0"/>
              <a:t>Felületaktív</a:t>
            </a:r>
            <a:r>
              <a:rPr lang="en-US" dirty="0" smtClean="0"/>
              <a:t> </a:t>
            </a:r>
            <a:r>
              <a:rPr lang="en-US" dirty="0" err="1" smtClean="0"/>
              <a:t>anyagok</a:t>
            </a:r>
            <a:r>
              <a:rPr lang="en-US" dirty="0" smtClean="0"/>
              <a:t> </a:t>
            </a:r>
            <a:r>
              <a:rPr lang="en-US" dirty="0" err="1" smtClean="0"/>
              <a:t>lebomlása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latin typeface="Times New Roman"/>
                <a:cs typeface="Times New Roman"/>
              </a:rPr>
              <a:t>Cél: </a:t>
            </a:r>
            <a:r>
              <a:rPr lang="hu-HU" dirty="0">
                <a:latin typeface="Times New Roman"/>
                <a:cs typeface="Times New Roman"/>
              </a:rPr>
              <a:t>A mosószerekben is megtalálható detergensek eltávolítása</a:t>
            </a:r>
          </a:p>
          <a:p>
            <a:r>
              <a:rPr lang="hu-HU" b="1" dirty="0">
                <a:latin typeface="Times New Roman"/>
                <a:cs typeface="Times New Roman"/>
              </a:rPr>
              <a:t>Megoldás: </a:t>
            </a:r>
            <a:r>
              <a:rPr lang="hu-HU" dirty="0">
                <a:latin typeface="Times New Roman"/>
                <a:cs typeface="Times New Roman"/>
              </a:rPr>
              <a:t>egyik Pseudomonas törzsből nyert alkilszulfatáz immobilizálva hatékonyan lebontja a felületaktív anyagokat. Az enzim specifikus az elsődleges alkil-</a:t>
            </a:r>
            <a:r>
              <a:rPr lang="hu-HU" dirty="0" smtClean="0">
                <a:latin typeface="Times New Roman"/>
                <a:cs typeface="Times New Roman"/>
              </a:rPr>
              <a:t>szulfátokra           képes </a:t>
            </a:r>
            <a:r>
              <a:rPr lang="hu-HU" dirty="0">
                <a:latin typeface="Times New Roman"/>
                <a:cs typeface="Times New Roman"/>
              </a:rPr>
              <a:t>teljesen lebontani az alkil-szulfátot és az alkil-etoxi-szulfát tartalmú felületaktív </a:t>
            </a:r>
            <a:r>
              <a:rPr lang="hu-HU" dirty="0" smtClean="0">
                <a:latin typeface="Times New Roman"/>
                <a:cs typeface="Times New Roman"/>
              </a:rPr>
              <a:t>anyagokat</a:t>
            </a:r>
            <a:endParaRPr lang="hu-HU" dirty="0">
              <a:latin typeface="Times New Roman"/>
              <a:cs typeface="Times New Roman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889500" y="4254500"/>
            <a:ext cx="6477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52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Köszönjük</a:t>
            </a:r>
            <a:r>
              <a:rPr lang="en-US" dirty="0" smtClean="0"/>
              <a:t> a </a:t>
            </a:r>
            <a:r>
              <a:rPr lang="en-US" dirty="0" err="1" smtClean="0"/>
              <a:t>figyelmet</a:t>
            </a:r>
            <a:r>
              <a:rPr lang="en-US" dirty="0" smtClean="0"/>
              <a:t>!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Készítette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Kövesi</a:t>
            </a:r>
            <a:r>
              <a:rPr lang="en-US" dirty="0" smtClean="0"/>
              <a:t> </a:t>
            </a:r>
            <a:r>
              <a:rPr lang="en-US" dirty="0" err="1" smtClean="0"/>
              <a:t>Balázs</a:t>
            </a:r>
            <a:endParaRPr lang="en-US" dirty="0" smtClean="0"/>
          </a:p>
          <a:p>
            <a:pPr lvl="1"/>
            <a:r>
              <a:rPr lang="en-US" dirty="0" err="1" smtClean="0"/>
              <a:t>Molnár</a:t>
            </a:r>
            <a:r>
              <a:rPr lang="en-US" dirty="0" smtClean="0"/>
              <a:t> </a:t>
            </a:r>
            <a:r>
              <a:rPr lang="en-US" dirty="0" err="1" smtClean="0"/>
              <a:t>Cintia</a:t>
            </a:r>
            <a:r>
              <a:rPr lang="en-US" dirty="0" smtClean="0"/>
              <a:t> Petra</a:t>
            </a:r>
          </a:p>
          <a:p>
            <a:pPr lvl="1"/>
            <a:r>
              <a:rPr lang="en-US" dirty="0" err="1" smtClean="0"/>
              <a:t>Szabó</a:t>
            </a:r>
            <a:r>
              <a:rPr lang="en-US" dirty="0" smtClean="0"/>
              <a:t> </a:t>
            </a:r>
            <a:r>
              <a:rPr lang="en-US" dirty="0" err="1" smtClean="0"/>
              <a:t>Bendegúz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2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2.1 </a:t>
            </a:r>
            <a:r>
              <a:rPr lang="en-US" dirty="0" err="1" smtClean="0">
                <a:latin typeface="Times New Roman"/>
                <a:cs typeface="Times New Roman"/>
              </a:rPr>
              <a:t>Peroxidázok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Oxidoreduktázok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Hidrogén-peroxid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jelenléte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szükséges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az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enzim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aktivitásához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Hidrogén-peroxid</a:t>
            </a:r>
            <a:r>
              <a:rPr lang="en-US" dirty="0" smtClean="0">
                <a:latin typeface="Times New Roman"/>
                <a:cs typeface="Times New Roman"/>
              </a:rPr>
              <a:t>             </a:t>
            </a:r>
            <a:r>
              <a:rPr lang="en-US" dirty="0" err="1" smtClean="0">
                <a:latin typeface="Times New Roman"/>
                <a:cs typeface="Times New Roman"/>
              </a:rPr>
              <a:t>enzim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oxidálása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err="1" smtClean="0">
                <a:latin typeface="Times New Roman"/>
                <a:cs typeface="Times New Roman"/>
              </a:rPr>
              <a:t>szubsztrát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oxidálása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0" y="3567684"/>
            <a:ext cx="68179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823242" y="3567684"/>
            <a:ext cx="68179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1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2.1.1 </a:t>
            </a:r>
            <a:r>
              <a:rPr lang="en-US" dirty="0" err="1" smtClean="0">
                <a:latin typeface="Times New Roman"/>
                <a:cs typeface="Times New Roman"/>
              </a:rPr>
              <a:t>Torma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peroxidáz</a:t>
            </a:r>
            <a:r>
              <a:rPr lang="en-US" dirty="0" smtClean="0">
                <a:latin typeface="Times New Roman"/>
                <a:cs typeface="Times New Roman"/>
              </a:rPr>
              <a:t> (HRP)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52559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H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O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Reakciótermékek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nem-enzimes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polimerizációja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Vízben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oldhatatlan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csapadék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keletkezik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Matematikai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modellek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Optimalizálás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pPr lvl="1" algn="just"/>
            <a:r>
              <a:rPr lang="en-US" dirty="0" err="1" smtClean="0">
                <a:latin typeface="Times New Roman"/>
                <a:cs typeface="Times New Roman"/>
              </a:rPr>
              <a:t>Megfelelő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reaktor</a:t>
            </a:r>
            <a:endParaRPr lang="en-US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dirty="0" err="1" smtClean="0">
                <a:latin typeface="Times New Roman"/>
                <a:cs typeface="Times New Roman"/>
              </a:rPr>
              <a:t>Enzim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immobilizáció</a:t>
            </a:r>
            <a:endParaRPr lang="en-US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dirty="0" err="1" smtClean="0">
                <a:latin typeface="Times New Roman"/>
                <a:cs typeface="Times New Roman"/>
              </a:rPr>
              <a:t>Adalékok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és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adszorbensek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hozzáadása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535" y="3670300"/>
            <a:ext cx="3003274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2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2.1.2 Lignin </a:t>
            </a:r>
            <a:r>
              <a:rPr lang="en-US" dirty="0" err="1" smtClean="0">
                <a:latin typeface="Times New Roman"/>
                <a:cs typeface="Times New Roman"/>
              </a:rPr>
              <a:t>peroxidáz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LiP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Fehér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farontó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gombák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extracelluláris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enzimrendszerének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része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HRP-</a:t>
            </a:r>
            <a:r>
              <a:rPr lang="en-US" dirty="0" err="1" smtClean="0">
                <a:latin typeface="Times New Roman"/>
                <a:cs typeface="Times New Roman"/>
              </a:rPr>
              <a:t>hez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hasonló</a:t>
            </a:r>
            <a:r>
              <a:rPr lang="en-US" dirty="0" smtClean="0">
                <a:latin typeface="Times New Roman"/>
                <a:cs typeface="Times New Roman"/>
              </a:rPr>
              <a:t> a </a:t>
            </a:r>
            <a:r>
              <a:rPr lang="en-US" dirty="0" err="1" smtClean="0">
                <a:latin typeface="Times New Roman"/>
                <a:cs typeface="Times New Roman"/>
              </a:rPr>
              <a:t>működése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Optimum:</a:t>
            </a:r>
          </a:p>
          <a:p>
            <a:pPr lvl="1" algn="just"/>
            <a:r>
              <a:rPr lang="en-US" dirty="0" err="1" smtClean="0">
                <a:latin typeface="Times New Roman"/>
                <a:cs typeface="Times New Roman"/>
              </a:rPr>
              <a:t>Magas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enzim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koncentráció</a:t>
            </a:r>
            <a:endParaRPr lang="en-US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dirty="0" err="1" smtClean="0">
                <a:latin typeface="Times New Roman"/>
                <a:cs typeface="Times New Roman"/>
              </a:rPr>
              <a:t>Magas</a:t>
            </a:r>
            <a:r>
              <a:rPr lang="en-US" dirty="0" smtClean="0">
                <a:latin typeface="Times New Roman"/>
                <a:cs typeface="Times New Roman"/>
              </a:rPr>
              <a:t> pH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399" y="2886963"/>
            <a:ext cx="2207409" cy="294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4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2.2 </a:t>
            </a:r>
            <a:r>
              <a:rPr lang="en-US" dirty="0" err="1" smtClean="0">
                <a:latin typeface="Times New Roman"/>
                <a:cs typeface="Times New Roman"/>
              </a:rPr>
              <a:t>Polifenol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oxidázok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Aromás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vegyületek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oxidálására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alkalmasak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Bimolekuláris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oxigén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jelenléte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szükséges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Nincs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szükség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koenzimre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42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2.2.1 </a:t>
            </a:r>
            <a:r>
              <a:rPr lang="en-US" dirty="0" err="1" smtClean="0">
                <a:latin typeface="Times New Roman"/>
                <a:cs typeface="Times New Roman"/>
              </a:rPr>
              <a:t>Tirozináz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Két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egymást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követő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reakciót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katalizál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pPr lvl="1" algn="just"/>
            <a:r>
              <a:rPr lang="en-US" dirty="0" err="1" smtClean="0">
                <a:latin typeface="Times New Roman"/>
                <a:cs typeface="Times New Roman"/>
              </a:rPr>
              <a:t>Monofenol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hidroxilezése</a:t>
            </a:r>
            <a:r>
              <a:rPr lang="en-US" dirty="0" smtClean="0">
                <a:latin typeface="Times New Roman"/>
                <a:cs typeface="Times New Roman"/>
              </a:rPr>
              <a:t>            o-</a:t>
            </a:r>
            <a:r>
              <a:rPr lang="en-US" dirty="0" err="1" smtClean="0">
                <a:latin typeface="Times New Roman"/>
                <a:cs typeface="Times New Roman"/>
              </a:rPr>
              <a:t>difenol</a:t>
            </a:r>
            <a:endParaRPr lang="en-US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dirty="0" smtClean="0">
                <a:latin typeface="Times New Roman"/>
                <a:cs typeface="Times New Roman"/>
              </a:rPr>
              <a:t>O-</a:t>
            </a:r>
            <a:r>
              <a:rPr lang="en-US" dirty="0" err="1" smtClean="0">
                <a:latin typeface="Times New Roman"/>
                <a:cs typeface="Times New Roman"/>
              </a:rPr>
              <a:t>difenol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dehidrogénezése</a:t>
            </a:r>
            <a:r>
              <a:rPr lang="en-US" dirty="0" smtClean="0">
                <a:latin typeface="Times New Roman"/>
                <a:cs typeface="Times New Roman"/>
              </a:rPr>
              <a:t>              o-</a:t>
            </a:r>
            <a:r>
              <a:rPr lang="en-US" dirty="0" err="1" smtClean="0">
                <a:latin typeface="Times New Roman"/>
                <a:cs typeface="Times New Roman"/>
              </a:rPr>
              <a:t>kinon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Mindkét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lépéshez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szükséges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molekuláris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oxigén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Immobilizált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tirozináz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+ </a:t>
            </a:r>
            <a:r>
              <a:rPr lang="en-US" dirty="0" err="1" smtClean="0">
                <a:latin typeface="Times New Roman"/>
                <a:cs typeface="Times New Roman"/>
              </a:rPr>
              <a:t>kitozán</a:t>
            </a:r>
            <a:r>
              <a:rPr lang="en-US" dirty="0" smtClean="0">
                <a:latin typeface="Times New Roman"/>
                <a:cs typeface="Times New Roman"/>
              </a:rPr>
              <a:t>           2 h, 100%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665579" y="2738842"/>
            <a:ext cx="62831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959683" y="3099790"/>
            <a:ext cx="668421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507789" y="4050632"/>
            <a:ext cx="66842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2.2.2 </a:t>
            </a:r>
            <a:r>
              <a:rPr lang="en-US" dirty="0" err="1" smtClean="0">
                <a:latin typeface="Times New Roman"/>
                <a:cs typeface="Times New Roman"/>
              </a:rPr>
              <a:t>Lakkáz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Gombák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által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termelt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polifenol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oxidáz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Polimerizációs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reakción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keresztül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csökkenti</a:t>
            </a:r>
            <a:r>
              <a:rPr lang="en-US" dirty="0" smtClean="0">
                <a:latin typeface="Times New Roman"/>
                <a:cs typeface="Times New Roman"/>
              </a:rPr>
              <a:t> a </a:t>
            </a:r>
            <a:r>
              <a:rPr lang="en-US" dirty="0" err="1" smtClean="0">
                <a:latin typeface="Times New Roman"/>
                <a:cs typeface="Times New Roman"/>
              </a:rPr>
              <a:t>fenol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vegyületek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toxicitását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Reaktív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anionos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szabad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gyökökkel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oxidálja</a:t>
            </a:r>
            <a:r>
              <a:rPr lang="en-US" dirty="0" smtClean="0">
                <a:latin typeface="Times New Roman"/>
                <a:cs typeface="Times New Roman"/>
              </a:rPr>
              <a:t> a </a:t>
            </a:r>
            <a:r>
              <a:rPr lang="en-US" dirty="0" err="1" smtClean="0">
                <a:latin typeface="Times New Roman"/>
                <a:cs typeface="Times New Roman"/>
              </a:rPr>
              <a:t>fenol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vegyületeket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001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327</TotalTime>
  <Words>1156</Words>
  <Application>Microsoft Macintosh PowerPoint</Application>
  <PresentationFormat>On-screen Show (4:3)</PresentationFormat>
  <Paragraphs>212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Austin</vt:lpstr>
      <vt:lpstr>Ipari hulladékok enzimes kezelése</vt:lpstr>
      <vt:lpstr>1. Bevezetés</vt:lpstr>
      <vt:lpstr>2. Fenol vegyületek</vt:lpstr>
      <vt:lpstr>2.1 Peroxidázok</vt:lpstr>
      <vt:lpstr>2.1.1 Torma peroxidáz (HRP)</vt:lpstr>
      <vt:lpstr>2.1.2 Lignin peroxidáz (LiP)</vt:lpstr>
      <vt:lpstr>2.2 Polifenol oxidázok</vt:lpstr>
      <vt:lpstr>2.2.1 Tirozináz </vt:lpstr>
      <vt:lpstr>2.2.2 Lakkáz</vt:lpstr>
      <vt:lpstr>3. Papíripari hulladékok</vt:lpstr>
      <vt:lpstr>Fapép kifehérítése</vt:lpstr>
      <vt:lpstr>PowerPoint Presentation</vt:lpstr>
      <vt:lpstr>Peroxidázok</vt:lpstr>
      <vt:lpstr>PowerPoint Presentation</vt:lpstr>
      <vt:lpstr>Celluláz enzimek</vt:lpstr>
      <vt:lpstr>PowerPoint Presentation</vt:lpstr>
      <vt:lpstr>4. Peszticidek</vt:lpstr>
      <vt:lpstr>PowerPoint Presentation</vt:lpstr>
      <vt:lpstr>PowerPoint Presentation</vt:lpstr>
      <vt:lpstr>5. Cianidok</vt:lpstr>
      <vt:lpstr>PowerPoint Presentation</vt:lpstr>
      <vt:lpstr>PowerPoint Presentation</vt:lpstr>
      <vt:lpstr>PowerPoint Presentation</vt:lpstr>
      <vt:lpstr>6. Élelmiszeripari hulladékok</vt:lpstr>
      <vt:lpstr>Proteázok </vt:lpstr>
      <vt:lpstr>Amilázok </vt:lpstr>
      <vt:lpstr>További enzimek az élelmiszeripari hulladékok feldolgozásában</vt:lpstr>
      <vt:lpstr>7. Szilárd hulladék és szennyvíziszap kezelés</vt:lpstr>
      <vt:lpstr>PowerPoint Presentation</vt:lpstr>
      <vt:lpstr>MSW</vt:lpstr>
      <vt:lpstr>PowerPoint Presentation</vt:lpstr>
      <vt:lpstr>Szennyvíziszap</vt:lpstr>
      <vt:lpstr>8. Nehézfémek eltávolítása</vt:lpstr>
      <vt:lpstr>PowerPoint Presentation</vt:lpstr>
      <vt:lpstr>9. Egyéb potenciális alkalmazások</vt:lpstr>
      <vt:lpstr>9.1 Talajszennyezések eltávolítása</vt:lpstr>
      <vt:lpstr>9.2 Felületaktív anyagok lebomlása</vt:lpstr>
      <vt:lpstr>Köszönjük a figyelmet! 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MacbookAir</dc:creator>
  <cp:lastModifiedBy>MacbookAir</cp:lastModifiedBy>
  <cp:revision>35</cp:revision>
  <dcterms:created xsi:type="dcterms:W3CDTF">2018-10-24T15:57:57Z</dcterms:created>
  <dcterms:modified xsi:type="dcterms:W3CDTF">2018-10-24T22:00:37Z</dcterms:modified>
</cp:coreProperties>
</file>