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87" r:id="rId11"/>
    <p:sldId id="265" r:id="rId12"/>
    <p:sldId id="288" r:id="rId13"/>
    <p:sldId id="274" r:id="rId14"/>
    <p:sldId id="272" r:id="rId15"/>
    <p:sldId id="266" r:id="rId16"/>
    <p:sldId id="267" r:id="rId17"/>
    <p:sldId id="268" r:id="rId18"/>
    <p:sldId id="269" r:id="rId19"/>
    <p:sldId id="270" r:id="rId20"/>
    <p:sldId id="271" r:id="rId21"/>
    <p:sldId id="276" r:id="rId22"/>
    <p:sldId id="282" r:id="rId23"/>
    <p:sldId id="285" r:id="rId24"/>
    <p:sldId id="283" r:id="rId25"/>
    <p:sldId id="284" r:id="rId26"/>
    <p:sldId id="286" r:id="rId27"/>
    <p:sldId id="277" r:id="rId28"/>
    <p:sldId id="278" r:id="rId29"/>
    <p:sldId id="281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83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56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607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86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71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144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094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772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0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90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21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689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3237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10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34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1523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375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06A9AC-303E-41C9-BA4D-66A0039C636E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1388-D8D3-4BA9-8322-A4E1DF6C40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704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CF1DA9-4A64-4A40-9CCE-62DBBF48F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Kémiai </a:t>
            </a:r>
            <a:r>
              <a:rPr lang="hu-HU" dirty="0" err="1"/>
              <a:t>Biotranszformáció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3276AB1-60E1-45B8-AB5E-6E1F99793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131" y="4907756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dirty="0"/>
              <a:t>Készítette: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/>
              <a:t>Benkovits</a:t>
            </a:r>
            <a:r>
              <a:rPr lang="hu-HU" dirty="0"/>
              <a:t> Bianka Rebeka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Bőhm Ármin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Kis gábor dániel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Kiss dorisz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682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0C1E-8027-43C0-B25C-8CA6CBE3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1" dirty="0"/>
              <a:t>Szekunder alkoholok oxidációja :</a:t>
            </a:r>
            <a:br>
              <a:rPr lang="hu-HU" b="1" i="1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46748-B50B-4E8D-978D-E6E675EDE0A6}"/>
              </a:ext>
            </a:extLst>
          </p:cNvPr>
          <p:cNvSpPr/>
          <p:nvPr/>
        </p:nvSpPr>
        <p:spPr>
          <a:xfrm>
            <a:off x="943707" y="194509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ea typeface="Calibri" panose="020F0502020204030204" pitchFamily="34" charset="0"/>
              </a:rPr>
              <a:t>Gluconobacter suboxydans  a glicerint jó konverziós hatásfokkal (95-96%) dihidroxi-acetonná (DHA) oxidálja szubmerz körülmények között.</a:t>
            </a:r>
            <a:endParaRPr lang="en-US" sz="2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EC5EE1-7E49-405D-9BCC-94FBD87AC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4975876" cy="1839389"/>
          </a:xfrm>
        </p:spPr>
      </p:pic>
    </p:spTree>
    <p:extLst>
      <p:ext uri="{BB962C8B-B14F-4D97-AF65-F5344CB8AC3E}">
        <p14:creationId xmlns:p14="http://schemas.microsoft.com/office/powerpoint/2010/main" val="411394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A82ED0-3A0E-4E72-8208-DAE3DBEB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56592"/>
            <a:ext cx="8946541" cy="569180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Bertrand szabály: </a:t>
            </a:r>
            <a:br>
              <a:rPr lang="hu-HU" dirty="0"/>
            </a:br>
            <a:r>
              <a:rPr lang="hu-HU" dirty="0"/>
              <a:t>A baktériumok csak olyan szekunder hidroxilcsoportot képesek oxidálni, amelynek szomszédságában 2 cisz helyzetű alkoholos OH található.</a:t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r>
              <a:rPr lang="hu-HU" dirty="0"/>
              <a:t>Régióspecifitás.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1A5E9F6-0687-404F-A114-BDC77A33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75" y="2663543"/>
            <a:ext cx="6012232" cy="29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2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5C97-2DA5-4EFB-BCFD-0BF43157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 vitamin ekőállítás: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BD7C98-D696-46F2-90D5-6D849550B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96" y="2052638"/>
            <a:ext cx="6005183" cy="4195762"/>
          </a:xfrm>
        </p:spPr>
      </p:pic>
    </p:spTree>
    <p:extLst>
      <p:ext uri="{BB962C8B-B14F-4D97-AF65-F5344CB8AC3E}">
        <p14:creationId xmlns:p14="http://schemas.microsoft.com/office/powerpoint/2010/main" val="251821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1581-6AE1-46F1-85DB-1836FAE0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Redukáló cukrok oxidációja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74E626-0EED-4DC0-81E0-AFC07C433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0" y="1354431"/>
            <a:ext cx="4867681" cy="2977246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2EA1773-8923-459B-97E7-35DC8C4FA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18" y="4251629"/>
            <a:ext cx="4966261" cy="18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2AAE5F-08E0-4112-B64F-04922972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06" y="472851"/>
            <a:ext cx="9404723" cy="1400530"/>
          </a:xfrm>
        </p:spPr>
        <p:txBody>
          <a:bodyPr/>
          <a:lstStyle/>
          <a:p>
            <a:r>
              <a:rPr lang="hu-HU" dirty="0"/>
              <a:t>Benzokinonból hidrokinon </a:t>
            </a:r>
            <a:br>
              <a:rPr lang="hu-HU" dirty="0"/>
            </a:br>
            <a:endParaRPr lang="hu-H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2A335-52F8-41B9-B082-587812304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3" y="2977030"/>
            <a:ext cx="5910995" cy="2383163"/>
          </a:xfrm>
        </p:spPr>
      </p:pic>
    </p:spTree>
    <p:extLst>
      <p:ext uri="{BB962C8B-B14F-4D97-AF65-F5344CB8AC3E}">
        <p14:creationId xmlns:p14="http://schemas.microsoft.com/office/powerpoint/2010/main" val="376184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682997-E3ED-439C-A7DA-13C741CA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2986"/>
          </a:xfrm>
        </p:spPr>
        <p:txBody>
          <a:bodyPr/>
          <a:lstStyle/>
          <a:p>
            <a:r>
              <a:rPr lang="hu-HU" sz="3600" b="1" dirty="0"/>
              <a:t>Szteroid vegyületek </a:t>
            </a:r>
            <a:r>
              <a:rPr lang="hu-HU" sz="3600" b="1" dirty="0" err="1"/>
              <a:t>biotranszformációja</a:t>
            </a:r>
            <a:endParaRPr lang="hu-HU" sz="36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29488A5A-4380-48F6-8A49-ABE26B299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863" y="1415487"/>
            <a:ext cx="6147580" cy="48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C8C3B5-AE19-4521-8277-13FEAE48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6239"/>
          </a:xfrm>
        </p:spPr>
        <p:txBody>
          <a:bodyPr/>
          <a:lstStyle/>
          <a:p>
            <a:r>
              <a:rPr lang="hu-HU" sz="3600" b="1" dirty="0" err="1"/>
              <a:t>Transzglikozilezés</a:t>
            </a:r>
            <a:r>
              <a:rPr lang="hu-HU" sz="3600" b="1" dirty="0"/>
              <a:t>: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F65F12-5175-4987-98A8-8A5ACCC2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4" y="1258958"/>
            <a:ext cx="9241470" cy="498944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err="1"/>
              <a:t>transzglikozilezéses</a:t>
            </a:r>
            <a:r>
              <a:rPr lang="hu-HU" dirty="0"/>
              <a:t> reakciókat egy sor </a:t>
            </a:r>
            <a:r>
              <a:rPr lang="hu-HU" dirty="0" err="1"/>
              <a:t>iparilag</a:t>
            </a:r>
            <a:r>
              <a:rPr lang="hu-HU" dirty="0"/>
              <a:t> jelentős eljárásban alkalmazzák, amelyek során elsősorban </a:t>
            </a:r>
            <a:r>
              <a:rPr lang="hu-HU" dirty="0" err="1"/>
              <a:t>mikrobiáils</a:t>
            </a:r>
            <a:r>
              <a:rPr lang="hu-HU" dirty="0"/>
              <a:t> </a:t>
            </a:r>
            <a:r>
              <a:rPr lang="hu-HU" dirty="0" err="1"/>
              <a:t>poliszaharidokat</a:t>
            </a:r>
            <a:r>
              <a:rPr lang="hu-HU" dirty="0"/>
              <a:t> állítanak elő, amelyek széles körű alkalmazását jó </a:t>
            </a:r>
            <a:r>
              <a:rPr lang="hu-HU" dirty="0" err="1"/>
              <a:t>hidrokolloid</a:t>
            </a:r>
            <a:r>
              <a:rPr lang="hu-HU" dirty="0"/>
              <a:t>, illetve gélképző tulajdonságaiknak köszönhetik. Vagy </a:t>
            </a:r>
            <a:r>
              <a:rPr lang="hu-HU" i="1" dirty="0"/>
              <a:t>de </a:t>
            </a:r>
            <a:r>
              <a:rPr lang="hu-HU" i="1" dirty="0" err="1"/>
              <a:t>novo</a:t>
            </a:r>
            <a:r>
              <a:rPr lang="hu-HU" i="1" dirty="0"/>
              <a:t> </a:t>
            </a:r>
            <a:r>
              <a:rPr lang="hu-HU" dirty="0"/>
              <a:t>fermentációk során történnek ilyen átalakítások, vagy izolált enzimek segítségével végzik azokat.  </a:t>
            </a:r>
          </a:p>
          <a:p>
            <a:pPr lvl="0"/>
            <a:r>
              <a:rPr lang="hu-HU" i="1" dirty="0"/>
              <a:t>Akceptor lehet</a:t>
            </a:r>
            <a:r>
              <a:rPr lang="hu-HU" dirty="0"/>
              <a:t>: alkohol, </a:t>
            </a:r>
            <a:r>
              <a:rPr lang="hu-HU" dirty="0" err="1"/>
              <a:t>mono</a:t>
            </a:r>
            <a:r>
              <a:rPr lang="hu-HU" dirty="0"/>
              <a:t>-, di-... </a:t>
            </a:r>
            <a:r>
              <a:rPr lang="hu-HU" dirty="0" err="1"/>
              <a:t>poliszaharid</a:t>
            </a:r>
            <a:r>
              <a:rPr lang="hu-HU" dirty="0"/>
              <a:t>. </a:t>
            </a:r>
          </a:p>
          <a:p>
            <a:r>
              <a:rPr lang="hu-HU" i="1" dirty="0"/>
              <a:t>Termék lehet</a:t>
            </a:r>
            <a:r>
              <a:rPr lang="hu-HU" dirty="0"/>
              <a:t>: </a:t>
            </a:r>
            <a:r>
              <a:rPr lang="hu-HU" dirty="0" err="1"/>
              <a:t>glikozid</a:t>
            </a:r>
            <a:r>
              <a:rPr lang="hu-HU" dirty="0"/>
              <a:t>, di-, </a:t>
            </a:r>
            <a:r>
              <a:rPr lang="hu-HU" dirty="0" err="1"/>
              <a:t>tri</a:t>
            </a:r>
            <a:r>
              <a:rPr lang="hu-HU" dirty="0"/>
              <a:t>-... </a:t>
            </a:r>
            <a:r>
              <a:rPr lang="hu-HU" dirty="0" err="1"/>
              <a:t>poliszaharid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862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891468-60FD-4F24-BFA9-B8027CDD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42122"/>
            <a:ext cx="8946541" cy="550627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sikeres </a:t>
            </a:r>
            <a:r>
              <a:rPr lang="hu-HU" dirty="0" err="1"/>
              <a:t>transzglikozilezési</a:t>
            </a:r>
            <a:r>
              <a:rPr lang="hu-HU" dirty="0"/>
              <a:t> reakcióhoz szükséges a nagy </a:t>
            </a:r>
            <a:r>
              <a:rPr lang="hu-HU" dirty="0" err="1"/>
              <a:t>energiatartalmú</a:t>
            </a:r>
            <a:r>
              <a:rPr lang="hu-HU" dirty="0"/>
              <a:t> foszfátkötés jelenléte. Később kimutatták, hogy ez nem elengedhetetlen, illetve enzimfüggő, és pl. az </a:t>
            </a:r>
            <a:r>
              <a:rPr lang="hu-HU" i="1" dirty="0" err="1"/>
              <a:t>Aspergillus</a:t>
            </a:r>
            <a:r>
              <a:rPr lang="hu-HU" i="1" dirty="0"/>
              <a:t> </a:t>
            </a:r>
            <a:r>
              <a:rPr lang="hu-HU" i="1" dirty="0" err="1"/>
              <a:t>niger</a:t>
            </a:r>
            <a:r>
              <a:rPr lang="hu-HU" i="1" dirty="0"/>
              <a:t> </a:t>
            </a:r>
            <a:r>
              <a:rPr lang="hu-HU" dirty="0"/>
              <a:t>maltózból </a:t>
            </a:r>
            <a:r>
              <a:rPr lang="hu-HU" dirty="0" err="1"/>
              <a:t>transzglikozilálással</a:t>
            </a:r>
            <a:r>
              <a:rPr lang="hu-HU" dirty="0"/>
              <a:t> a.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ECD1B47-B26C-4187-B2C6-CCE477D46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26" y="2146851"/>
            <a:ext cx="6563306" cy="451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8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C7D929-6730-42D3-8D62-39E9C6E0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96C0A83-753E-4EBD-87BB-50AB5BDDE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362" y="2077268"/>
            <a:ext cx="8636690" cy="40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D08A24-9F85-4592-9005-533CC6DA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9734"/>
          </a:xfrm>
        </p:spPr>
        <p:txBody>
          <a:bodyPr/>
          <a:lstStyle/>
          <a:p>
            <a:r>
              <a:rPr lang="hu-HU" sz="3600" dirty="0" err="1"/>
              <a:t>Izomerizálás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D487A4-A49F-4278-A9C0-9A472825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325218"/>
            <a:ext cx="9294479" cy="4923182"/>
          </a:xfrm>
        </p:spPr>
        <p:txBody>
          <a:bodyPr/>
          <a:lstStyle/>
          <a:p>
            <a:r>
              <a:rPr lang="hu-HU" dirty="0"/>
              <a:t>Az enzimek EC szerinti 5. csoportja az </a:t>
            </a:r>
            <a:r>
              <a:rPr lang="hu-HU" i="1" dirty="0" err="1"/>
              <a:t>izomerázok</a:t>
            </a:r>
            <a:r>
              <a:rPr lang="hu-HU" i="1" dirty="0"/>
              <a:t> </a:t>
            </a:r>
            <a:r>
              <a:rPr lang="hu-HU" dirty="0"/>
              <a:t>csoportja</a:t>
            </a:r>
          </a:p>
          <a:p>
            <a:pPr lvl="1"/>
            <a:r>
              <a:rPr lang="hu-HU" dirty="0"/>
              <a:t>Ipari jelentőségük:</a:t>
            </a:r>
          </a:p>
          <a:p>
            <a:pPr lvl="2"/>
            <a:r>
              <a:rPr lang="hu-HU" dirty="0"/>
              <a:t>EC 5.1.x.x </a:t>
            </a:r>
            <a:r>
              <a:rPr lang="hu-HU" dirty="0" err="1"/>
              <a:t>racemázok</a:t>
            </a:r>
            <a:r>
              <a:rPr lang="hu-HU" dirty="0"/>
              <a:t> csoportja</a:t>
            </a:r>
          </a:p>
          <a:p>
            <a:pPr lvl="2"/>
            <a:r>
              <a:rPr lang="hu-HU" dirty="0"/>
              <a:t>Glükóznak fruktózzá történő átalakítása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5F3139C-0C8E-4654-8CFF-076A8FC5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59" y="1828351"/>
            <a:ext cx="5148787" cy="47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828604-5FDC-49F9-99C2-73E759F6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Biotranszformáció</a:t>
            </a:r>
            <a:endParaRPr lang="hu-HU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AB478AC9-1D56-4127-9DEE-F1A052EB7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166" y="2052638"/>
            <a:ext cx="593144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3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7F191F-6B66-4139-8889-08361A7C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8" y="407964"/>
            <a:ext cx="9350122" cy="5840436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Glükóz-foszfát-</a:t>
            </a:r>
            <a:r>
              <a:rPr lang="hu-HU" b="1" dirty="0" err="1"/>
              <a:t>izomeráz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b="1" dirty="0"/>
              <a:t>EC 5.3.1.9</a:t>
            </a:r>
            <a:r>
              <a:rPr lang="hu-HU" dirty="0"/>
              <a:t>. </a:t>
            </a:r>
            <a:r>
              <a:rPr lang="hu-HU" i="1" dirty="0"/>
              <a:t>D-glucose-6-phosphate-ketol-isomerase</a:t>
            </a:r>
            <a:r>
              <a:rPr lang="hu-HU" dirty="0"/>
              <a:t>), amely enzimet </a:t>
            </a:r>
            <a:r>
              <a:rPr lang="hu-HU" i="1" dirty="0" err="1"/>
              <a:t>Escherichia</a:t>
            </a:r>
            <a:r>
              <a:rPr lang="hu-HU" i="1" dirty="0"/>
              <a:t> </a:t>
            </a:r>
            <a:r>
              <a:rPr lang="hu-HU" i="1" dirty="0" err="1"/>
              <a:t>intermedia</a:t>
            </a:r>
            <a:r>
              <a:rPr lang="hu-HU" i="1" dirty="0"/>
              <a:t>, </a:t>
            </a:r>
            <a:r>
              <a:rPr lang="hu-HU" i="1" dirty="0" err="1"/>
              <a:t>Aerobacter</a:t>
            </a:r>
            <a:r>
              <a:rPr lang="hu-HU" i="1" dirty="0"/>
              <a:t> </a:t>
            </a:r>
            <a:r>
              <a:rPr lang="hu-HU" i="1" dirty="0" err="1"/>
              <a:t>aerogenes</a:t>
            </a:r>
            <a:r>
              <a:rPr lang="hu-HU" dirty="0"/>
              <a:t>, </a:t>
            </a:r>
            <a:r>
              <a:rPr lang="hu-HU" i="1" dirty="0" err="1"/>
              <a:t>Aerobacter</a:t>
            </a:r>
            <a:r>
              <a:rPr lang="hu-HU" i="1" dirty="0"/>
              <a:t> </a:t>
            </a:r>
            <a:r>
              <a:rPr lang="hu-HU" i="1" dirty="0" err="1"/>
              <a:t>cloaceae</a:t>
            </a:r>
            <a:r>
              <a:rPr lang="hu-HU" i="1" dirty="0"/>
              <a:t> </a:t>
            </a:r>
            <a:r>
              <a:rPr lang="hu-HU" dirty="0"/>
              <a:t>mikrobák képesek előállítani. Az ilyen eredetű enzimek azonban arzenátot (és természetesen </a:t>
            </a:r>
            <a:r>
              <a:rPr lang="hu-HU" dirty="0" err="1"/>
              <a:t>foszforilezett</a:t>
            </a:r>
            <a:r>
              <a:rPr lang="hu-HU" dirty="0"/>
              <a:t> glükózt) igényelnek az átalakítási reakcióhoz </a:t>
            </a:r>
            <a:r>
              <a:rPr lang="hu-HU" dirty="0" err="1"/>
              <a:t>aktivátorként</a:t>
            </a:r>
            <a:r>
              <a:rPr lang="hu-HU" dirty="0"/>
              <a:t>, ezért ipari (élelmiszeripari) célra nem alkalmasak. </a:t>
            </a:r>
          </a:p>
          <a:p>
            <a:r>
              <a:rPr lang="hu-HU" b="1" dirty="0"/>
              <a:t>Glükóz-</a:t>
            </a:r>
            <a:r>
              <a:rPr lang="hu-HU" b="1" dirty="0" err="1"/>
              <a:t>izomeráz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b="1" dirty="0"/>
              <a:t>EC 5.3.1.18</a:t>
            </a:r>
            <a:r>
              <a:rPr lang="hu-HU" b="1" i="1" dirty="0"/>
              <a:t>. </a:t>
            </a:r>
            <a:r>
              <a:rPr lang="hu-HU" i="1" dirty="0"/>
              <a:t>D-</a:t>
            </a:r>
            <a:r>
              <a:rPr lang="hu-HU" i="1" dirty="0" err="1"/>
              <a:t>glucose</a:t>
            </a:r>
            <a:r>
              <a:rPr lang="hu-HU" i="1" dirty="0"/>
              <a:t>-</a:t>
            </a:r>
            <a:r>
              <a:rPr lang="hu-HU" i="1" dirty="0" err="1"/>
              <a:t>ketol-isomerase</a:t>
            </a:r>
            <a:r>
              <a:rPr lang="hu-HU" dirty="0"/>
              <a:t>), amelyet egy sor </a:t>
            </a:r>
            <a:r>
              <a:rPr lang="hu-HU" dirty="0" err="1"/>
              <a:t>heterofermentatív</a:t>
            </a:r>
            <a:r>
              <a:rPr lang="hu-HU" dirty="0"/>
              <a:t> tejsavbaktérium képes termelni, de alacsony működési hőfok optimuma miatt nem alkalmazzák a gyakorlatban. </a:t>
            </a:r>
          </a:p>
          <a:p>
            <a:r>
              <a:rPr lang="hu-HU" dirty="0"/>
              <a:t>Az iparban egyedül alkalmazott ilyen enzim a </a:t>
            </a:r>
            <a:r>
              <a:rPr lang="hu-HU" b="1" dirty="0"/>
              <a:t>D-</a:t>
            </a:r>
            <a:r>
              <a:rPr lang="hu-HU" b="1" dirty="0" err="1"/>
              <a:t>xylóz</a:t>
            </a:r>
            <a:r>
              <a:rPr lang="hu-HU" b="1" dirty="0"/>
              <a:t>-</a:t>
            </a:r>
            <a:r>
              <a:rPr lang="hu-HU" b="1" dirty="0" err="1"/>
              <a:t>izomeráz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b="1" dirty="0"/>
              <a:t>EC 5.3.1.5</a:t>
            </a:r>
            <a:r>
              <a:rPr lang="hu-HU" dirty="0"/>
              <a:t>. </a:t>
            </a:r>
            <a:r>
              <a:rPr lang="hu-HU" i="1" dirty="0"/>
              <a:t>D-</a:t>
            </a:r>
            <a:r>
              <a:rPr lang="hu-HU" i="1" dirty="0" err="1"/>
              <a:t>xylose</a:t>
            </a:r>
            <a:r>
              <a:rPr lang="hu-HU" i="1" dirty="0"/>
              <a:t>-</a:t>
            </a:r>
            <a:r>
              <a:rPr lang="hu-HU" i="1" dirty="0" err="1"/>
              <a:t>ketol-isomerase</a:t>
            </a:r>
            <a:r>
              <a:rPr lang="hu-HU" dirty="0"/>
              <a:t>), amelynek az ipari felhasználást lehetővé tevő előnyös tulajdonságai a következők: </a:t>
            </a:r>
          </a:p>
          <a:p>
            <a:pPr lvl="1"/>
            <a:r>
              <a:rPr lang="hu-HU" dirty="0"/>
              <a:t> Alacsony pH-optimuma van, amely fontos a mellékreakciók elkerülése szempontjából (</a:t>
            </a:r>
            <a:r>
              <a:rPr lang="hu-HU" dirty="0" err="1"/>
              <a:t>pszikóz</a:t>
            </a:r>
            <a:r>
              <a:rPr lang="hu-HU" dirty="0"/>
              <a:t> képződése nagy pH-n), </a:t>
            </a:r>
          </a:p>
          <a:p>
            <a:pPr lvl="1"/>
            <a:r>
              <a:rPr lang="hu-HU" dirty="0"/>
              <a:t>Nagy a fajlagos aktivitása (azaz kis fehérjetartalom nagy katalitikus aktivitást hordoz), </a:t>
            </a:r>
          </a:p>
          <a:p>
            <a:pPr lvl="1"/>
            <a:r>
              <a:rPr lang="hu-HU" dirty="0"/>
              <a:t>A nagy hőmérsékleti optimum (80 </a:t>
            </a:r>
            <a:r>
              <a:rPr lang="hu-HU" dirty="0" err="1"/>
              <a:t>oC</a:t>
            </a:r>
            <a:r>
              <a:rPr lang="hu-HU" dirty="0"/>
              <a:t>) a reaktorok befertőződésének elkerülése miatt jelentős.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459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ED3E-4CE3-470A-B8CC-38485E88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Amonisavak reszolválása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A77A9-5F3B-4F37-9E78-3BABA287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B116F-4BD8-4887-9238-7DD2DAD87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62" y="2205037"/>
            <a:ext cx="7620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9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502A-7B66-4874-98CE-120386ED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22EAB-ABCF-4D71-AB5F-80881B67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Aszimmetrikus szintézis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Aszimmetrikus hidrolízis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96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1490-F04A-401B-B215-1BD09ACF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7F937C-F64E-4963-BD7F-10D151F81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41" y="1582617"/>
            <a:ext cx="5078605" cy="4370094"/>
          </a:xfrm>
        </p:spPr>
      </p:pic>
    </p:spTree>
    <p:extLst>
      <p:ext uri="{BB962C8B-B14F-4D97-AF65-F5344CB8AC3E}">
        <p14:creationId xmlns:p14="http://schemas.microsoft.com/office/powerpoint/2010/main" val="124819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ADF5-0748-4921-BA8A-534D1546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5585EA-9323-4177-BCBE-2680BBEC6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37" y="1401910"/>
            <a:ext cx="5494203" cy="3722077"/>
          </a:xfrm>
        </p:spPr>
      </p:pic>
    </p:spTree>
    <p:extLst>
      <p:ext uri="{BB962C8B-B14F-4D97-AF65-F5344CB8AC3E}">
        <p14:creationId xmlns:p14="http://schemas.microsoft.com/office/powerpoint/2010/main" val="1663924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B8FEB-0AB4-4CAE-B214-8DCD9755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38BD19-F5CD-47C2-990E-3EE4ACF5F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81" y="2917549"/>
            <a:ext cx="5833575" cy="1373347"/>
          </a:xfrm>
        </p:spPr>
      </p:pic>
    </p:spTree>
    <p:extLst>
      <p:ext uri="{BB962C8B-B14F-4D97-AF65-F5344CB8AC3E}">
        <p14:creationId xmlns:p14="http://schemas.microsoft.com/office/powerpoint/2010/main" val="3652615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6F3E-7CC6-47E2-B777-6EBD1D9B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E8F3D2-4161-4AE2-8E45-94004E84C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85" y="2105082"/>
            <a:ext cx="4182375" cy="3410627"/>
          </a:xfrm>
        </p:spPr>
      </p:pic>
    </p:spTree>
    <p:extLst>
      <p:ext uri="{BB962C8B-B14F-4D97-AF65-F5344CB8AC3E}">
        <p14:creationId xmlns:p14="http://schemas.microsoft.com/office/powerpoint/2010/main" val="194657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C780-BC94-4465-9C8C-7430622A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Reszolválás lipáz enzimekkel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9BFC3B-DC47-4142-9885-15E573E05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93" y="2274278"/>
            <a:ext cx="7826213" cy="3223296"/>
          </a:xfrm>
        </p:spPr>
      </p:pic>
    </p:spTree>
    <p:extLst>
      <p:ext uri="{BB962C8B-B14F-4D97-AF65-F5344CB8AC3E}">
        <p14:creationId xmlns:p14="http://schemas.microsoft.com/office/powerpoint/2010/main" val="2464274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4E80-8B2A-4234-9ACD-B896FF9F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tejcukor hidrolízise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9B8158-18CC-414D-8967-D04224131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14" y="2052638"/>
            <a:ext cx="7138347" cy="4195762"/>
          </a:xfrm>
        </p:spPr>
      </p:pic>
    </p:spTree>
    <p:extLst>
      <p:ext uri="{BB962C8B-B14F-4D97-AF65-F5344CB8AC3E}">
        <p14:creationId xmlns:p14="http://schemas.microsoft.com/office/powerpoint/2010/main" val="1151228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2B18-7CB4-447B-B68C-7A6F27E7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EEDD82-8D07-4F65-92A8-A245EBE54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78" y="1178170"/>
            <a:ext cx="8749133" cy="5005754"/>
          </a:xfrm>
        </p:spPr>
      </p:pic>
    </p:spTree>
    <p:extLst>
      <p:ext uri="{BB962C8B-B14F-4D97-AF65-F5344CB8AC3E}">
        <p14:creationId xmlns:p14="http://schemas.microsoft.com/office/powerpoint/2010/main" val="390796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815917-E6FF-4F80-9756-FDEC1CE00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5858911"/>
          </a:xfrm>
        </p:spPr>
        <p:txBody>
          <a:bodyPr>
            <a:normAutofit/>
          </a:bodyPr>
          <a:lstStyle/>
          <a:p>
            <a:r>
              <a:rPr lang="hu-HU" b="1" u="sng" dirty="0" err="1"/>
              <a:t>Endobiotikumok</a:t>
            </a:r>
            <a:r>
              <a:rPr lang="hu-HU" b="1" u="sng" dirty="0"/>
              <a:t>:</a:t>
            </a:r>
            <a:br>
              <a:rPr lang="hu-HU" b="1" u="sng" dirty="0"/>
            </a:br>
            <a:r>
              <a:rPr lang="hu-HU" dirty="0"/>
              <a:t>Endogén vegyületek amelyek nem tudnak lebomlani és energiát szolgáltatni a sejtben. Rendszerint hidrofób kis </a:t>
            </a:r>
            <a:r>
              <a:rPr lang="hu-HU" dirty="0" err="1"/>
              <a:t>vízoldékonyságú</a:t>
            </a:r>
            <a:r>
              <a:rPr lang="hu-HU" dirty="0"/>
              <a:t> anyagok ezért könnyen felhalmozódnak és mérgezővé válnak. Pl. koleszterin, szteroid hormonok</a:t>
            </a:r>
          </a:p>
          <a:p>
            <a:r>
              <a:rPr lang="hu-HU" b="1" u="sng" dirty="0" err="1"/>
              <a:t>Xenobiotikumok</a:t>
            </a:r>
            <a:r>
              <a:rPr lang="hu-HU" b="1" u="sng" dirty="0"/>
              <a:t>:</a:t>
            </a:r>
            <a:br>
              <a:rPr lang="hu-HU" b="1" u="sng" dirty="0"/>
            </a:br>
            <a:r>
              <a:rPr lang="hu-HU" dirty="0"/>
              <a:t>Hasonló természetű oxigén vegyületek pl. táplálék természetes – főleg növényi eredetű összetevői</a:t>
            </a:r>
          </a:p>
          <a:p>
            <a:r>
              <a:rPr lang="hu-HU" b="1" u="sng" dirty="0" err="1"/>
              <a:t>Biotranszformáció</a:t>
            </a:r>
            <a:r>
              <a:rPr lang="hu-HU" b="1" u="sng" dirty="0"/>
              <a:t>:</a:t>
            </a:r>
            <a:br>
              <a:rPr lang="hu-HU" b="1" u="sng" dirty="0"/>
            </a:br>
            <a:r>
              <a:rPr lang="hu-HU" dirty="0"/>
              <a:t>Azon biokémiai reakció és transzportfolyamatok összegsége amelyek a </a:t>
            </a:r>
            <a:r>
              <a:rPr lang="hu-HU" dirty="0" err="1"/>
              <a:t>xeno</a:t>
            </a:r>
            <a:r>
              <a:rPr lang="hu-HU" dirty="0"/>
              <a:t> / </a:t>
            </a:r>
            <a:r>
              <a:rPr lang="hu-HU" dirty="0" err="1"/>
              <a:t>endobiotikumokat</a:t>
            </a:r>
            <a:r>
              <a:rPr lang="hu-HU" dirty="0"/>
              <a:t> inaktív és rendszerint </a:t>
            </a:r>
            <a:r>
              <a:rPr lang="hu-HU" dirty="0" err="1"/>
              <a:t>vízoldékonyabb</a:t>
            </a:r>
            <a:r>
              <a:rPr lang="hu-HU" dirty="0"/>
              <a:t> - kiürítésre alkalmas – molekulákká alakítják</a:t>
            </a:r>
            <a:br>
              <a:rPr lang="hu-HU" b="1" u="sng" dirty="0"/>
            </a:b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val="657298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2D45-8C6B-4534-A50B-3F9D3871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328D95-4D10-474E-A0F5-0B73B7D75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77" y="2052638"/>
            <a:ext cx="8421422" cy="4195762"/>
          </a:xfrm>
        </p:spPr>
      </p:pic>
    </p:spTree>
    <p:extLst>
      <p:ext uri="{BB962C8B-B14F-4D97-AF65-F5344CB8AC3E}">
        <p14:creationId xmlns:p14="http://schemas.microsoft.com/office/powerpoint/2010/main" val="947182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CF5F-9182-495A-8E68-721058FD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D6FDE2-9240-42AB-BD0B-92DDA1AC9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73" y="2052638"/>
            <a:ext cx="5446830" cy="4195762"/>
          </a:xfrm>
        </p:spPr>
      </p:pic>
    </p:spTree>
    <p:extLst>
      <p:ext uri="{BB962C8B-B14F-4D97-AF65-F5344CB8AC3E}">
        <p14:creationId xmlns:p14="http://schemas.microsoft.com/office/powerpoint/2010/main" val="369588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B095222-94BC-4EF2-8482-EB0C7CE24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306" y="612944"/>
            <a:ext cx="7631388" cy="56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8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E74B02-63FE-4F47-920E-3415FBB1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Biotranszformáció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8A0BD-34A8-42E2-B7FE-08C4EF6C1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err="1"/>
              <a:t>biotranszformációk</a:t>
            </a:r>
            <a:r>
              <a:rPr lang="hu-HU" dirty="0"/>
              <a:t> az enzimes reakciók általános tulajdonságaival jellemezhetők:</a:t>
            </a:r>
          </a:p>
          <a:p>
            <a:pPr lvl="1"/>
            <a:r>
              <a:rPr lang="hu-HU" dirty="0" err="1"/>
              <a:t>Szubsztrát</a:t>
            </a:r>
            <a:r>
              <a:rPr lang="hu-HU" dirty="0"/>
              <a:t>- és </a:t>
            </a:r>
            <a:r>
              <a:rPr lang="hu-HU" dirty="0" err="1"/>
              <a:t>reakcióspecifitás</a:t>
            </a:r>
            <a:endParaRPr lang="hu-HU" dirty="0"/>
          </a:p>
          <a:p>
            <a:pPr lvl="1"/>
            <a:r>
              <a:rPr lang="hu-HU" dirty="0" err="1"/>
              <a:t>Régióspecifitás</a:t>
            </a:r>
            <a:endParaRPr lang="hu-HU" dirty="0"/>
          </a:p>
          <a:p>
            <a:pPr lvl="1"/>
            <a:r>
              <a:rPr lang="hu-HU" dirty="0" err="1"/>
              <a:t>Sztereospecifitás</a:t>
            </a:r>
            <a:endParaRPr lang="hu-HU" dirty="0"/>
          </a:p>
          <a:p>
            <a:pPr lvl="1"/>
            <a:r>
              <a:rPr lang="hu-HU" dirty="0"/>
              <a:t>Reakció körülmények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638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056976-65DD-43FA-A007-369080A4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477078"/>
            <a:ext cx="9975573" cy="1550504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A </a:t>
            </a:r>
            <a:r>
              <a:rPr lang="hu-HU" sz="2400" dirty="0" err="1"/>
              <a:t>biotranszformációk</a:t>
            </a:r>
            <a:r>
              <a:rPr lang="hu-HU" sz="2400" dirty="0"/>
              <a:t> végrehajtásakor az átalakítást végző enzim lehet a sejt része vagy kinyert tisztított enzim is. Eszerint a következő, technikai kivitel és bonyolultság, valamint nem utolsó- sorban költségek tekintetében eltérő rendszereket használják: </a:t>
            </a:r>
            <a:br>
              <a:rPr lang="hu-HU" dirty="0"/>
            </a:b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F6BEFD8-3659-4367-8B25-E8A38D3584B8}"/>
              </a:ext>
            </a:extLst>
          </p:cNvPr>
          <p:cNvSpPr txBox="1"/>
          <p:nvPr/>
        </p:nvSpPr>
        <p:spPr>
          <a:xfrm>
            <a:off x="1033670" y="2425148"/>
            <a:ext cx="9975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Biotranszformáció</a:t>
            </a:r>
            <a:r>
              <a:rPr lang="hu-HU" dirty="0"/>
              <a:t> növekedő sejtekkel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Konverzió nyugvó sejtekkel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Biokonverziók</a:t>
            </a:r>
            <a:r>
              <a:rPr lang="hu-HU" dirty="0"/>
              <a:t> rögzített sejtekkel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Biotranszformációk</a:t>
            </a:r>
            <a:r>
              <a:rPr lang="hu-HU" dirty="0"/>
              <a:t> tisztított enzimekkel vizes rendszerben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Biotranszformációk</a:t>
            </a:r>
            <a:r>
              <a:rPr lang="hu-HU" dirty="0"/>
              <a:t> szerves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021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B7C407-375E-47CE-AFFD-85B93814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Oxidációs/Redukciós </a:t>
            </a:r>
            <a:r>
              <a:rPr lang="hu-HU" b="1" dirty="0" err="1"/>
              <a:t>biotranszformációk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677D7F-47F6-4A6B-B17C-24085061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8"/>
            <a:ext cx="9404722" cy="41954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Biológiai oxidációkban az O</a:t>
            </a:r>
            <a:r>
              <a:rPr lang="hu-HU" baseline="-25000" dirty="0"/>
              <a:t>2</a:t>
            </a:r>
            <a:r>
              <a:rPr lang="hu-HU" dirty="0"/>
              <a:t> mint végső elektronakceptor működhet vagy közvetlenül belép a szerves molekulába. Az oxigénnel reagálni képes enzimek három csoportjának van ipari jelentősége: </a:t>
            </a:r>
          </a:p>
          <a:p>
            <a:endParaRPr lang="hu-HU" dirty="0"/>
          </a:p>
          <a:p>
            <a:r>
              <a:rPr lang="hu-HU" b="1" i="1" dirty="0"/>
              <a:t>Oxidázok vagy elektrontranszferázok </a:t>
            </a:r>
            <a:r>
              <a:rPr lang="hu-HU" dirty="0"/>
              <a:t>(például glükóz-oxidáz), a katalizált reakció a következő:  O</a:t>
            </a:r>
            <a:r>
              <a:rPr lang="hu-HU" baseline="-25000" dirty="0"/>
              <a:t>2</a:t>
            </a:r>
            <a:r>
              <a:rPr lang="hu-HU" dirty="0"/>
              <a:t> + 2e</a:t>
            </a:r>
            <a:r>
              <a:rPr lang="hu-HU" baseline="30000" dirty="0"/>
              <a:t>-</a:t>
            </a:r>
            <a:r>
              <a:rPr lang="hu-HU" dirty="0"/>
              <a:t> </a:t>
            </a:r>
            <a:r>
              <a:rPr lang="hu-HU" i="1" dirty="0"/>
              <a:t>⇌ </a:t>
            </a:r>
            <a:r>
              <a:rPr lang="hu-HU" dirty="0"/>
              <a:t>O</a:t>
            </a:r>
            <a:r>
              <a:rPr lang="hu-HU" baseline="-25000" dirty="0"/>
              <a:t>2</a:t>
            </a:r>
            <a:r>
              <a:rPr lang="hu-HU" baseline="30000" dirty="0"/>
              <a:t>2-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/>
              <a:t>H</a:t>
            </a:r>
            <a:r>
              <a:rPr lang="hu-HU" baseline="-25000" dirty="0"/>
              <a:t>2</a:t>
            </a:r>
            <a:r>
              <a:rPr lang="hu-HU" dirty="0"/>
              <a:t>O</a:t>
            </a:r>
            <a:r>
              <a:rPr lang="hu-HU" baseline="-25000" dirty="0"/>
              <a:t>2</a:t>
            </a:r>
            <a:r>
              <a:rPr lang="hu-HU" dirty="0"/>
              <a:t> </a:t>
            </a:r>
          </a:p>
          <a:p>
            <a:r>
              <a:rPr lang="hu-HU" b="1" i="1" dirty="0"/>
              <a:t>Dioxigenázok vagy oxigéntranszferázok </a:t>
            </a:r>
            <a:r>
              <a:rPr lang="hu-HU" dirty="0"/>
              <a:t>(például triptofán-pirroláz): </a:t>
            </a:r>
          </a:p>
          <a:p>
            <a:pPr marL="0" indent="0">
              <a:buNone/>
            </a:pPr>
            <a:r>
              <a:rPr lang="hu-HU" dirty="0"/>
              <a:t>     A + O</a:t>
            </a:r>
            <a:r>
              <a:rPr lang="hu-HU" baseline="-25000" dirty="0"/>
              <a:t>2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AO</a:t>
            </a:r>
            <a:r>
              <a:rPr lang="hu-HU" baseline="-25000" dirty="0"/>
              <a:t>2</a:t>
            </a:r>
          </a:p>
          <a:p>
            <a:pPr marL="0" indent="0">
              <a:buNone/>
            </a:pPr>
            <a:endParaRPr lang="hu-HU" baseline="-25000" dirty="0"/>
          </a:p>
          <a:p>
            <a:r>
              <a:rPr lang="hu-HU" b="1" i="1" dirty="0"/>
              <a:t>Monooxigenázok vagy hidroxilázok </a:t>
            </a:r>
            <a:r>
              <a:rPr lang="hu-HU" dirty="0"/>
              <a:t>(például szteroid hidroxilázok):  </a:t>
            </a:r>
          </a:p>
          <a:p>
            <a:pPr marL="0" indent="0">
              <a:buNone/>
            </a:pPr>
            <a:r>
              <a:rPr lang="hu-HU" dirty="0"/>
              <a:t>    AH + DH</a:t>
            </a:r>
            <a:r>
              <a:rPr lang="hu-HU" baseline="-25000" dirty="0"/>
              <a:t>2</a:t>
            </a:r>
            <a:r>
              <a:rPr lang="hu-HU" dirty="0"/>
              <a:t> + O</a:t>
            </a:r>
            <a:r>
              <a:rPr lang="hu-HU" baseline="-25000" dirty="0"/>
              <a:t>2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AOH + D + H</a:t>
            </a:r>
            <a:r>
              <a:rPr lang="hu-HU" baseline="-25000" dirty="0"/>
              <a:t>2</a:t>
            </a:r>
            <a:r>
              <a:rPr lang="hu-HU" dirty="0"/>
              <a:t>O </a:t>
            </a:r>
          </a:p>
          <a:p>
            <a:r>
              <a:rPr lang="hu-HU" b="1" i="1" dirty="0"/>
              <a:t>Dehidrogenázok:</a:t>
            </a:r>
          </a:p>
          <a:p>
            <a:pPr marL="0" indent="0">
              <a:buNone/>
            </a:pPr>
            <a:r>
              <a:rPr lang="hu-HU" dirty="0"/>
              <a:t>Nem reagálnak közvetlenül az oxigénnel, az oxidációt (redukciót) a NAD, illetve NADH (vagy FAD, FADH)-koszubsztrátok redukciója, illetve oxidációja kíséri.</a:t>
            </a:r>
          </a:p>
          <a:p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26CF4-F441-4B31-B26F-27DC8BAAE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77" y="3509563"/>
            <a:ext cx="2466592" cy="11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0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840801-D45F-4B32-92F0-B470068C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26436"/>
            <a:ext cx="8946541" cy="5121964"/>
          </a:xfrm>
        </p:spPr>
        <p:txBody>
          <a:bodyPr>
            <a:normAutofit/>
          </a:bodyPr>
          <a:lstStyle/>
          <a:p>
            <a:r>
              <a:rPr lang="hu-HU" b="1" i="1" dirty="0"/>
              <a:t>Primer alkoholok oxidációja</a:t>
            </a:r>
          </a:p>
          <a:p>
            <a:pPr lvl="1"/>
            <a:r>
              <a:rPr lang="hu-HU" dirty="0"/>
              <a:t>Etanol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Az </a:t>
            </a:r>
            <a:r>
              <a:rPr lang="hu-HU" i="1" dirty="0" err="1"/>
              <a:t>Acetobacter</a:t>
            </a:r>
            <a:r>
              <a:rPr lang="hu-HU" dirty="0"/>
              <a:t>-félék két csoportba sorolhatók: </a:t>
            </a:r>
          </a:p>
          <a:p>
            <a:pPr lvl="2"/>
            <a:r>
              <a:rPr lang="hu-HU" dirty="0"/>
              <a:t>az első csoportba tartozó baktériumtörzsek (a képződött ecetsavat túloxidálják CO2-dá és vízzé.</a:t>
            </a:r>
          </a:p>
          <a:p>
            <a:pPr lvl="2"/>
            <a:r>
              <a:rPr lang="hu-HU" dirty="0"/>
              <a:t> A másik csoport tagjai erre a túloxidációra nem képesek, illetve ez a folyamat elhanyagolhatóan lassú, így ezen baktériumokkal az etanolt jó konverziós hatásfokkal lehet ecetsavvá oxidálni. Ez a reakció az alapja az ipari, (</a:t>
            </a:r>
            <a:r>
              <a:rPr lang="hu-HU" dirty="0" err="1"/>
              <a:t>mikro</a:t>
            </a:r>
            <a:r>
              <a:rPr lang="hu-HU" dirty="0"/>
              <a:t>)biológiai ecetsavgyártásának.</a:t>
            </a:r>
          </a:p>
          <a:p>
            <a:pPr lvl="1"/>
            <a:r>
              <a:rPr lang="hu-HU" dirty="0"/>
              <a:t>Ma az ecetsavról mint a fehér biotechnológia egyik lehetséges C2-alapanyagáról, mint platform-alkotó vegyületről beszélnek, mivel egy sor kémiai anyag állítható elő belőle a 3.2. ábra tanúsága szerint. </a:t>
            </a:r>
          </a:p>
          <a:p>
            <a:pPr lvl="1"/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6F72649-AA5D-402F-A747-F804930DEA90}"/>
              </a:ext>
            </a:extLst>
          </p:cNvPr>
          <p:cNvSpPr txBox="1"/>
          <p:nvPr/>
        </p:nvSpPr>
        <p:spPr>
          <a:xfrm>
            <a:off x="2066908" y="1872881"/>
            <a:ext cx="16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CH</a:t>
            </a:r>
            <a:r>
              <a:rPr lang="hu-HU" baseline="-25000" dirty="0"/>
              <a:t>3</a:t>
            </a:r>
            <a:r>
              <a:rPr lang="hu-HU" dirty="0"/>
              <a:t>-CH</a:t>
            </a:r>
            <a:r>
              <a:rPr lang="hu-HU" baseline="-25000" dirty="0"/>
              <a:t>2</a:t>
            </a:r>
            <a:r>
              <a:rPr lang="hu-HU" dirty="0"/>
              <a:t>OH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44052AF0-8A04-4031-8B92-37065822E816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426648" y="2015196"/>
            <a:ext cx="2563335" cy="194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3CC47ED1-4FFF-48F0-B93A-3743E0FC661F}"/>
              </a:ext>
            </a:extLst>
          </p:cNvPr>
          <p:cNvSpPr txBox="1"/>
          <p:nvPr/>
        </p:nvSpPr>
        <p:spPr>
          <a:xfrm>
            <a:off x="5989983" y="1830530"/>
            <a:ext cx="237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CH</a:t>
            </a:r>
            <a:r>
              <a:rPr lang="hu-HU" baseline="-25000" dirty="0"/>
              <a:t>3</a:t>
            </a:r>
            <a:r>
              <a:rPr lang="hu-HU" dirty="0"/>
              <a:t>-COOH + H2O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C2ADB30-8F1E-4792-8643-A5185961DBBE}"/>
              </a:ext>
            </a:extLst>
          </p:cNvPr>
          <p:cNvSpPr txBox="1"/>
          <p:nvPr/>
        </p:nvSpPr>
        <p:spPr>
          <a:xfrm>
            <a:off x="4216112" y="1982547"/>
            <a:ext cx="59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</a:t>
            </a:r>
            <a:r>
              <a:rPr lang="hu-HU" baseline="-25000" dirty="0"/>
              <a:t>2</a:t>
            </a:r>
            <a:r>
              <a:rPr lang="hu-HU" dirty="0"/>
              <a:t>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4E2003B-E7B4-477F-A84B-ABB5F2CD14DA}"/>
              </a:ext>
            </a:extLst>
          </p:cNvPr>
          <p:cNvSpPr txBox="1"/>
          <p:nvPr/>
        </p:nvSpPr>
        <p:spPr>
          <a:xfrm>
            <a:off x="3790122" y="1676642"/>
            <a:ext cx="266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err="1"/>
              <a:t>Acetobacter</a:t>
            </a:r>
            <a:r>
              <a:rPr lang="hu-HU" sz="1600" i="1" dirty="0"/>
              <a:t> </a:t>
            </a:r>
            <a:r>
              <a:rPr lang="hu-HU" sz="1600" i="1" dirty="0" err="1"/>
              <a:t>aceti</a:t>
            </a:r>
            <a:r>
              <a:rPr lang="hu-HU" sz="1600" i="1" dirty="0"/>
              <a:t> 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42356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E089D30C-565C-453F-8D50-BA159197D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774" y="647814"/>
            <a:ext cx="8304220" cy="54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32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799</TotalTime>
  <Words>606</Words>
  <Application>Microsoft Office PowerPoint</Application>
  <PresentationFormat>Widescreen</PresentationFormat>
  <Paragraphs>75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Wingdings</vt:lpstr>
      <vt:lpstr>Wingdings 3</vt:lpstr>
      <vt:lpstr>Ion</vt:lpstr>
      <vt:lpstr>Kémiai Biotranszformáció</vt:lpstr>
      <vt:lpstr>Biotranszformáció</vt:lpstr>
      <vt:lpstr>PowerPoint Presentation</vt:lpstr>
      <vt:lpstr>PowerPoint Presentation</vt:lpstr>
      <vt:lpstr>Biotranszformáció</vt:lpstr>
      <vt:lpstr>A biotranszformációk végrehajtásakor az átalakítást végző enzim lehet a sejt része vagy kinyert tisztított enzim is. Eszerint a következő, technikai kivitel és bonyolultság, valamint nem utolsó- sorban költségek tekintetében eltérő rendszereket használják:  </vt:lpstr>
      <vt:lpstr>Oxidációs/Redukciós biotranszformációk</vt:lpstr>
      <vt:lpstr>PowerPoint Presentation</vt:lpstr>
      <vt:lpstr>PowerPoint Presentation</vt:lpstr>
      <vt:lpstr>Szekunder alkoholok oxidációja : </vt:lpstr>
      <vt:lpstr>PowerPoint Presentation</vt:lpstr>
      <vt:lpstr>C vitamin ekőállítás:</vt:lpstr>
      <vt:lpstr>Redukáló cukrok oxidációja</vt:lpstr>
      <vt:lpstr>Benzokinonból hidrokinon  </vt:lpstr>
      <vt:lpstr>Szteroid vegyületek biotranszformációja</vt:lpstr>
      <vt:lpstr>Transzglikozilezés:</vt:lpstr>
      <vt:lpstr>PowerPoint Presentation</vt:lpstr>
      <vt:lpstr>PowerPoint Presentation</vt:lpstr>
      <vt:lpstr>Izomerizálás</vt:lpstr>
      <vt:lpstr>PowerPoint Presentation</vt:lpstr>
      <vt:lpstr>Amonisavak reszolválása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Reszolválás lipáz enzimekkel</vt:lpstr>
      <vt:lpstr>A tejcukor hidrolízise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Kémiai Biotranszformáció</dc:title>
  <dc:creator>Bianka</dc:creator>
  <cp:lastModifiedBy>Dolisz</cp:lastModifiedBy>
  <cp:revision>45</cp:revision>
  <dcterms:created xsi:type="dcterms:W3CDTF">2018-10-19T15:12:04Z</dcterms:created>
  <dcterms:modified xsi:type="dcterms:W3CDTF">2018-11-06T14:26:31Z</dcterms:modified>
</cp:coreProperties>
</file>