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17"/>
  </p:notesMasterIdLst>
  <p:sldIdLst>
    <p:sldId id="256" r:id="rId2"/>
    <p:sldId id="419" r:id="rId3"/>
    <p:sldId id="408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373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36" autoAdjust="0"/>
    <p:restoredTop sz="94660"/>
  </p:normalViewPr>
  <p:slideViewPr>
    <p:cSldViewPr>
      <p:cViewPr varScale="1">
        <p:scale>
          <a:sx n="74" d="100"/>
          <a:sy n="74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3F43CC8-AFE5-42F3-9BB3-B731807B5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41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13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33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94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458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199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24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3CC8-AFE5-42F3-9BB3-B731807B562D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610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4AFE-D199-45F0-8C0A-56C003511E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203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3384C-7790-4283-8E4F-1175BD3B7E5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465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8669-F294-421F-9307-D1C546C731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79E3F-B6D0-4449-B67F-F166598669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320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5B05F-8234-4C66-BEB6-F4029D99D0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53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B53BC-BC88-4EB7-AB02-E0C9B80BAC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329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FF2D-CF49-423A-8AE9-0A148A3F6B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71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CF64B-F5D3-41B8-8893-C90C6E1EA4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47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D7F56-B093-4311-A1F8-C2BD862EBA8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062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A5D1-8196-4E46-BABE-DA90EAB987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54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C43F1-A399-45C6-BED6-55A3A399BD8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4102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dirty="0" err="1" smtClean="0"/>
              <a:t>Analitikai</a:t>
            </a:r>
            <a:r>
              <a:rPr lang="en-US" dirty="0" smtClean="0"/>
              <a:t> </a:t>
            </a:r>
            <a:r>
              <a:rPr lang="en-US" dirty="0" err="1" smtClean="0"/>
              <a:t>kémia</a:t>
            </a:r>
            <a:r>
              <a:rPr lang="en-US" dirty="0" smtClean="0"/>
              <a:t> - </a:t>
            </a:r>
            <a:r>
              <a:rPr lang="en-US" dirty="0" err="1" smtClean="0"/>
              <a:t>bevezetés</a:t>
            </a:r>
            <a:endParaRPr lang="hu-HU" dirty="0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0288800E-2213-48F3-A640-A98E275A77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85813"/>
            <a:ext cx="9144000" cy="1203325"/>
          </a:xfrm>
        </p:spPr>
        <p:txBody>
          <a:bodyPr/>
          <a:lstStyle/>
          <a:p>
            <a:pPr eaLnBrk="1" hangingPunct="1"/>
            <a:r>
              <a:rPr lang="hu-HU" altLang="hu-HU" sz="2800" dirty="0" smtClean="0">
                <a:solidFill>
                  <a:srgbClr val="A50021"/>
                </a:solidFill>
              </a:rPr>
              <a:t>ANALITIKAI KÉMIA I.</a:t>
            </a:r>
            <a:r>
              <a:rPr lang="hu-HU" altLang="hu-HU" sz="2800" dirty="0">
                <a:solidFill>
                  <a:srgbClr val="A50021"/>
                </a:solidFill>
              </a:rPr>
              <a:t/>
            </a:r>
            <a:br>
              <a:rPr lang="hu-HU" altLang="hu-HU" sz="2800" dirty="0">
                <a:solidFill>
                  <a:srgbClr val="A50021"/>
                </a:solidFill>
              </a:rPr>
            </a:br>
            <a:r>
              <a:rPr lang="hu-HU" altLang="hu-HU" sz="2800" dirty="0">
                <a:solidFill>
                  <a:srgbClr val="A50021"/>
                </a:solidFill>
              </a:rPr>
              <a:t>ANALITIKAI KÉMIA </a:t>
            </a:r>
            <a:r>
              <a:rPr lang="hu-HU" altLang="hu-HU" sz="2800" dirty="0" smtClean="0">
                <a:solidFill>
                  <a:srgbClr val="A50021"/>
                </a:solidFill>
              </a:rPr>
              <a:t>KÖRNYEZETMÉRNÖKÖKNEK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149080"/>
            <a:ext cx="8534400" cy="575320"/>
          </a:xfrm>
        </p:spPr>
        <p:txBody>
          <a:bodyPr/>
          <a:lstStyle/>
          <a:p>
            <a:pPr eaLnBrk="1" hangingPunct="1">
              <a:defRPr/>
            </a:pPr>
            <a:r>
              <a:rPr lang="hu-HU" altLang="hu-HU" sz="2400" dirty="0" smtClean="0">
                <a:solidFill>
                  <a:srgbClr val="A50021"/>
                </a:solidFill>
              </a:rPr>
              <a:t>3. CSAPADÉKOS TITRÁLÁSOK, GRAVIMETRIA</a:t>
            </a:r>
            <a:endParaRPr lang="hu-HU" sz="2400" dirty="0" smtClean="0">
              <a:latin typeface="+mj-lt"/>
            </a:endParaRPr>
          </a:p>
          <a:p>
            <a:pPr eaLnBrk="1" hangingPunct="1">
              <a:defRPr/>
            </a:pPr>
            <a:endParaRPr lang="hu-HU" sz="2400" dirty="0">
              <a:latin typeface="+mj-lt"/>
            </a:endParaRPr>
          </a:p>
          <a:p>
            <a:pPr eaLnBrk="1" hangingPunct="1">
              <a:defRPr/>
            </a:pPr>
            <a:endParaRPr lang="hu-HU" sz="2400" dirty="0" smtClean="0">
              <a:latin typeface="+mj-lt"/>
            </a:endParaRPr>
          </a:p>
          <a:p>
            <a:pPr eaLnBrk="1" hangingPunct="1">
              <a:defRPr/>
            </a:pPr>
            <a:endParaRPr lang="hu-HU" sz="2000" dirty="0" smtClean="0">
              <a:latin typeface="+mj-lt"/>
            </a:endParaRPr>
          </a:p>
        </p:txBody>
      </p:sp>
      <p:pic>
        <p:nvPicPr>
          <p:cNvPr id="10244" name="Picture 4" descr="Kepuletbor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715000"/>
            <a:ext cx="1917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sz="1600" b="1" dirty="0">
                <a:solidFill>
                  <a:srgbClr val="000000"/>
                </a:solidFill>
                <a:latin typeface="+mn-lt"/>
              </a:rPr>
              <a:t>3.2.1. Az elemzés fő lépései:</a:t>
            </a:r>
            <a:br>
              <a:rPr lang="hu-HU" sz="1600" b="1" dirty="0">
                <a:solidFill>
                  <a:srgbClr val="000000"/>
                </a:solidFill>
                <a:latin typeface="+mn-lt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b="1" dirty="0" smtClean="0">
                <a:cs typeface="Times New Roman" panose="02020603050405020304" pitchFamily="18" charset="0"/>
              </a:rPr>
              <a:t>Elvárások a csapadékképzéssel szemben:</a:t>
            </a:r>
            <a:r>
              <a:rPr lang="hu-HU" altLang="hu-HU" sz="1600" b="1" dirty="0">
                <a:cs typeface="Times New Roman" panose="02020603050405020304" pitchFamily="18" charset="0"/>
              </a:rPr>
              <a:t/>
            </a:r>
            <a:br>
              <a:rPr lang="hu-HU" altLang="hu-HU" sz="1600" b="1" dirty="0">
                <a:cs typeface="Times New Roman" panose="02020603050405020304" pitchFamily="18" charset="0"/>
              </a:rPr>
            </a:br>
            <a:r>
              <a:rPr lang="hu-HU" altLang="hu-HU" sz="1600" b="1" dirty="0">
                <a:cs typeface="Times New Roman" panose="02020603050405020304" pitchFamily="18" charset="0"/>
              </a:rPr>
              <a:t>- a leválasztás mennyiségi legyen </a:t>
            </a:r>
            <a:r>
              <a:rPr lang="hu-HU" altLang="hu-HU" sz="1600" dirty="0">
                <a:cs typeface="Times New Roman" panose="02020603050405020304" pitchFamily="18" charset="0"/>
              </a:rPr>
              <a:t>(az oldhatóságból származó hiba kisebb,   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	  mint </a:t>
            </a:r>
            <a:r>
              <a:rPr lang="hu-HU" altLang="hu-HU" sz="1600" dirty="0">
                <a:cs typeface="Times New Roman" panose="02020603050405020304" pitchFamily="18" charset="0"/>
              </a:rPr>
              <a:t>0.1 % , vagyis az </a:t>
            </a:r>
            <a:r>
              <a:rPr lang="hu-HU" altLang="hu-HU" sz="1600" dirty="0" err="1">
                <a:cs typeface="Times New Roman" panose="02020603050405020304" pitchFamily="18" charset="0"/>
              </a:rPr>
              <a:t>analát</a:t>
            </a:r>
            <a:r>
              <a:rPr lang="hu-HU" altLang="hu-HU" sz="1600" dirty="0">
                <a:cs typeface="Times New Roman" panose="02020603050405020304" pitchFamily="18" charset="0"/>
              </a:rPr>
              <a:t> 99.9 %-a </a:t>
            </a:r>
            <a:r>
              <a:rPr lang="hu-HU" altLang="hu-HU" sz="1600" dirty="0" err="1">
                <a:cs typeface="Times New Roman" panose="02020603050405020304" pitchFamily="18" charset="0"/>
              </a:rPr>
              <a:t>a</a:t>
            </a:r>
            <a:r>
              <a:rPr lang="hu-HU" altLang="hu-HU" sz="1600" dirty="0">
                <a:cs typeface="Times New Roman" panose="02020603050405020304" pitchFamily="18" charset="0"/>
              </a:rPr>
              <a:t> csapadékban van).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- a csapadék </a:t>
            </a:r>
            <a:r>
              <a:rPr lang="hu-HU" altLang="hu-HU" sz="1600" dirty="0" err="1">
                <a:cs typeface="Times New Roman" panose="02020603050405020304" pitchFamily="18" charset="0"/>
              </a:rPr>
              <a:t>sztöchiometrikus</a:t>
            </a:r>
            <a:r>
              <a:rPr lang="hu-HU" altLang="hu-HU" sz="1600" dirty="0">
                <a:cs typeface="Times New Roman" panose="02020603050405020304" pitchFamily="18" charset="0"/>
              </a:rPr>
              <a:t> összetételű legyen (vagy az elemzés egy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	  későbbi </a:t>
            </a:r>
            <a:r>
              <a:rPr lang="hu-HU" altLang="hu-HU" sz="1600" dirty="0">
                <a:cs typeface="Times New Roman" panose="02020603050405020304" pitchFamily="18" charset="0"/>
              </a:rPr>
              <a:t>lépésében ilyenné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tudjuk alakítani.</a:t>
            </a:r>
            <a:endParaRPr lang="hu-HU" sz="1600" dirty="0" smtClean="0"/>
          </a:p>
          <a:p>
            <a:pPr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3. Szűrés, mosás:</a:t>
            </a:r>
          </a:p>
          <a:p>
            <a:pPr>
              <a:buFontTx/>
              <a:buNone/>
            </a:pPr>
            <a:r>
              <a:rPr lang="hu-HU" altLang="hu-HU" sz="1600" dirty="0">
                <a:cs typeface="Times New Roman" panose="02020603050405020304" pitchFamily="18" charset="0"/>
              </a:rPr>
              <a:t>    Fontos, hogy a csapadék ne </a:t>
            </a:r>
            <a:r>
              <a:rPr lang="hu-HU" altLang="hu-HU" sz="1600" dirty="0" err="1">
                <a:cs typeface="Times New Roman" panose="02020603050405020304" pitchFamily="18" charset="0"/>
              </a:rPr>
              <a:t>szennyeződjön</a:t>
            </a:r>
            <a:r>
              <a:rPr lang="hu-HU" altLang="hu-HU" sz="1600" dirty="0">
                <a:cs typeface="Times New Roman" panose="02020603050405020304" pitchFamily="18" charset="0"/>
              </a:rPr>
              <a:t> és ne legyen anyagveszteség.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dirty="0">
                <a:cs typeface="Times New Roman" panose="02020603050405020304" pitchFamily="18" charset="0"/>
              </a:rPr>
              <a:t>     Ezért nem jó mosófolyadék a tiszta oldószer, helyette a csapadék illékonyabb komponensét tartalmazó tömény elektrolit.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4. Hőkezelés: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    szárítás: </a:t>
            </a:r>
            <a:r>
              <a:rPr lang="hu-HU" altLang="hu-HU" sz="1600" dirty="0">
                <a:cs typeface="Times New Roman" panose="02020603050405020304" pitchFamily="18" charset="0"/>
              </a:rPr>
              <a:t>ha a csapadék </a:t>
            </a:r>
            <a:r>
              <a:rPr lang="hu-HU" altLang="hu-HU" sz="1600" dirty="0" err="1">
                <a:cs typeface="Times New Roman" panose="02020603050405020304" pitchFamily="18" charset="0"/>
              </a:rPr>
              <a:t>sztöchiometrikus</a:t>
            </a:r>
            <a:r>
              <a:rPr lang="hu-HU" altLang="hu-HU" sz="1600" dirty="0">
                <a:cs typeface="Times New Roman" panose="02020603050405020304" pitchFamily="18" charset="0"/>
              </a:rPr>
              <a:t> összetételű , eltávolítjuk 	   	     felületéről a  rátapadt oldószert.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	izzítás: </a:t>
            </a:r>
            <a:r>
              <a:rPr lang="hu-HU" altLang="hu-HU" sz="1600" dirty="0">
                <a:cs typeface="Times New Roman" panose="02020603050405020304" pitchFamily="18" charset="0"/>
              </a:rPr>
              <a:t>ha a csapadék nem </a:t>
            </a:r>
            <a:r>
              <a:rPr lang="hu-HU" altLang="hu-HU" sz="1600" dirty="0" err="1">
                <a:cs typeface="Times New Roman" panose="02020603050405020304" pitchFamily="18" charset="0"/>
              </a:rPr>
              <a:t>sztöchiometrikus</a:t>
            </a:r>
            <a:r>
              <a:rPr lang="hu-HU" altLang="hu-HU" sz="1600" dirty="0">
                <a:cs typeface="Times New Roman" panose="02020603050405020304" pitchFamily="18" charset="0"/>
              </a:rPr>
              <a:t> összetételű izzítással 	 	    (termikus reakcióban) azzá alakítjuk (lásd fém-hidroxidok).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5. Tömegmérés, számítás: </a:t>
            </a:r>
            <a:r>
              <a:rPr lang="hu-HU" altLang="hu-HU" sz="1600" dirty="0">
                <a:cs typeface="Times New Roman" panose="02020603050405020304" pitchFamily="18" charset="0"/>
              </a:rPr>
              <a:t>a csapadék tömegét együtt mérjük a szűrővel 			(együtt is szárítjuk), izzításnál hamumentes 				szűrőpapírt használunk.</a:t>
            </a:r>
          </a:p>
          <a:p>
            <a:pPr>
              <a:spcBef>
                <a:spcPct val="0"/>
              </a:spcBef>
              <a:buFontTx/>
              <a:buNone/>
            </a:pPr>
            <a:endParaRPr lang="hu-HU" altLang="hu-HU" sz="1600" dirty="0"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hu-HU" altLang="hu-HU" sz="1600" b="1" dirty="0">
                <a:cs typeface="Times New Roman" panose="02020603050405020304" pitchFamily="18" charset="0"/>
              </a:rPr>
              <a:t>Gravimetriás faktor: </a:t>
            </a:r>
            <a:r>
              <a:rPr lang="hu-HU" altLang="hu-HU" sz="1600" b="1" dirty="0" smtClean="0">
                <a:cs typeface="Times New Roman" panose="02020603050405020304" pitchFamily="18" charset="0"/>
              </a:rPr>
              <a:t>		</a:t>
            </a:r>
            <a:r>
              <a:rPr lang="hu-HU" altLang="hu-HU" sz="1600" i="1" dirty="0" smtClean="0">
                <a:cs typeface="Times New Roman" panose="02020603050405020304" pitchFamily="18" charset="0"/>
              </a:rPr>
              <a:t>(minél kisebb, annál jobb)</a:t>
            </a:r>
            <a:endParaRPr lang="hu-HU" altLang="hu-HU" sz="1600" i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10</a:t>
            </a:fld>
            <a:endParaRPr lang="hu-HU" altLang="hu-HU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38123"/>
              </p:ext>
            </p:extLst>
          </p:nvPr>
        </p:nvGraphicFramePr>
        <p:xfrm>
          <a:off x="2915816" y="6119265"/>
          <a:ext cx="792088" cy="586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3" imgW="634725" imgH="469696" progId="Equation.3">
                  <p:embed/>
                </p:oleObj>
              </mc:Choice>
              <mc:Fallback>
                <p:oleObj name="Equation" r:id="rId3" imgW="634725" imgH="469696" progId="Equation.3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6119265"/>
                        <a:ext cx="792088" cy="5863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3.2.2. A csapadék oldhatóságát befolyásoló tényezők :</a:t>
            </a:r>
            <a:r>
              <a:rPr lang="hu-HU" sz="1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sz="1600" b="1" dirty="0">
                <a:solidFill>
                  <a:srgbClr val="000000"/>
                </a:solidFill>
                <a:latin typeface="+mn-lt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800" dirty="0" smtClean="0"/>
              <a:t>- sajátionok hatása</a:t>
            </a:r>
            <a:r>
              <a:rPr lang="hu-HU" sz="1800" dirty="0"/>
              <a:t/>
            </a:r>
            <a:br>
              <a:rPr lang="hu-HU" sz="1800" dirty="0"/>
            </a:br>
            <a:r>
              <a:rPr lang="hu-HU" sz="1800" dirty="0"/>
              <a:t>- idegen ionok hatása</a:t>
            </a:r>
            <a:br>
              <a:rPr lang="hu-HU" sz="1800" dirty="0"/>
            </a:br>
            <a:r>
              <a:rPr lang="hu-HU" sz="1800" dirty="0"/>
              <a:t>- pH</a:t>
            </a:r>
            <a:br>
              <a:rPr lang="hu-HU" sz="1800" dirty="0"/>
            </a:br>
            <a:r>
              <a:rPr lang="hu-HU" sz="1800" dirty="0"/>
              <a:t>- </a:t>
            </a:r>
            <a:r>
              <a:rPr lang="hu-HU" sz="1800" dirty="0" smtClean="0"/>
              <a:t>hőmérséklet</a:t>
            </a:r>
            <a:r>
              <a:rPr lang="hu-HU" sz="1800" dirty="0"/>
              <a:t>, oldószer, részecskeméret </a:t>
            </a:r>
            <a:endParaRPr lang="hu-HU" sz="18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/>
              <a:t>3.2.2.1</a:t>
            </a:r>
            <a:r>
              <a:rPr lang="hu-HU" sz="1600" b="1" dirty="0"/>
              <a:t>. Sajátion hatás: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800" dirty="0" smtClean="0"/>
              <a:t>Ha a </a:t>
            </a:r>
            <a:r>
              <a:rPr lang="hu-HU" sz="1800" dirty="0"/>
              <a:t>lecsapószert feleslegben adom, ezáltal az </a:t>
            </a:r>
            <a:r>
              <a:rPr lang="hu-HU" sz="1800" dirty="0" err="1"/>
              <a:t>analát</a:t>
            </a:r>
            <a:r>
              <a:rPr lang="hu-HU" sz="1800" dirty="0"/>
              <a:t> oldhatóságát lecsökkentem.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800" dirty="0"/>
              <a:t>Pl. </a:t>
            </a:r>
            <a:r>
              <a:rPr lang="hu-HU" sz="1800" dirty="0" err="1"/>
              <a:t>Ag</a:t>
            </a:r>
            <a:r>
              <a:rPr lang="hu-HU" sz="1800" dirty="0"/>
              <a:t> meghatározása </a:t>
            </a:r>
            <a:r>
              <a:rPr lang="hu-HU" sz="1800" dirty="0" err="1"/>
              <a:t>AgCl</a:t>
            </a:r>
            <a:r>
              <a:rPr lang="hu-HU" sz="1800" dirty="0"/>
              <a:t> formájában: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800" dirty="0"/>
              <a:t>	</a:t>
            </a:r>
            <a:r>
              <a:rPr lang="hu-HU" sz="1600" dirty="0" err="1" smtClean="0"/>
              <a:t>Ag</a:t>
            </a:r>
            <a:r>
              <a:rPr lang="hu-HU" sz="1600" baseline="30000" dirty="0"/>
              <a:t>+</a:t>
            </a:r>
            <a:r>
              <a:rPr lang="hu-HU" sz="1600" dirty="0"/>
              <a:t> + </a:t>
            </a:r>
            <a:r>
              <a:rPr lang="hu-HU" sz="1600" dirty="0" smtClean="0"/>
              <a:t>Cl</a:t>
            </a:r>
            <a:r>
              <a:rPr lang="hu-HU" sz="1600" baseline="30000" dirty="0" smtClean="0"/>
              <a:t>-</a:t>
            </a:r>
            <a:r>
              <a:rPr lang="hu-HU" sz="1600" dirty="0" smtClean="0"/>
              <a:t>  </a:t>
            </a:r>
            <a:r>
              <a:rPr lang="hu-HU" sz="1600" dirty="0"/>
              <a:t>= </a:t>
            </a:r>
            <a:r>
              <a:rPr lang="hu-HU" sz="1600" u="sng" dirty="0" err="1" smtClean="0"/>
              <a:t>AgCl</a:t>
            </a:r>
            <a:r>
              <a:rPr lang="hu-H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→ 	</a:t>
            </a:r>
            <a:r>
              <a:rPr lang="hu-HU" altLang="hu-HU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altLang="hu-HU" sz="18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hu-HU" alt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hu-HU" altLang="hu-HU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hu-HU" altLang="hu-HU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alt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altLang="hu-HU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[Cl</a:t>
            </a:r>
            <a:r>
              <a:rPr lang="hu-HU" altLang="hu-HU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altLang="hu-H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10</a:t>
            </a:r>
            <a:r>
              <a:rPr lang="hu-HU" altLang="hu-HU" sz="18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hu-HU" altLang="hu-H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18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hu-HU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altLang="hu-H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állandó</a:t>
            </a:r>
            <a:endParaRPr lang="hu-HU" sz="18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800" dirty="0"/>
              <a:t> 	</a:t>
            </a:r>
            <a:r>
              <a:rPr lang="hu-HU" sz="1600" dirty="0" smtClean="0"/>
              <a:t>így</a:t>
            </a:r>
            <a:r>
              <a:rPr lang="hu-HU" sz="1600" dirty="0"/>
              <a:t>	</a:t>
            </a:r>
            <a:r>
              <a:rPr lang="hu-HU" sz="1600" dirty="0" err="1" smtClean="0"/>
              <a:t>S</a:t>
            </a:r>
            <a:r>
              <a:rPr lang="hu-HU" sz="1600" baseline="-25000" dirty="0" err="1" smtClean="0"/>
              <a:t>AgCl</a:t>
            </a:r>
            <a:r>
              <a:rPr lang="hu-HU" sz="1600" dirty="0"/>
              <a:t>= [</a:t>
            </a:r>
            <a:r>
              <a:rPr lang="hu-HU" sz="1600" dirty="0" err="1"/>
              <a:t>Ag</a:t>
            </a:r>
            <a:r>
              <a:rPr lang="hu-HU" sz="1600" baseline="30000" dirty="0"/>
              <a:t>+</a:t>
            </a:r>
            <a:r>
              <a:rPr lang="hu-HU" sz="1600" dirty="0"/>
              <a:t>] = 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/>
              <a:t>Ha </a:t>
            </a:r>
            <a:r>
              <a:rPr lang="hu-HU" sz="1600" dirty="0"/>
              <a:t>növelem a Cl- ionok koncentrációját (feleslegben adom a </a:t>
            </a:r>
            <a:r>
              <a:rPr lang="hu-HU" sz="1600" dirty="0" err="1"/>
              <a:t>NaCl</a:t>
            </a:r>
            <a:r>
              <a:rPr lang="hu-HU" sz="1600" dirty="0"/>
              <a:t> lecsapószert) az </a:t>
            </a:r>
            <a:r>
              <a:rPr lang="hu-HU" sz="1600" dirty="0" err="1"/>
              <a:t>AgCl</a:t>
            </a:r>
            <a:r>
              <a:rPr lang="hu-HU" sz="1600" dirty="0"/>
              <a:t> oldhatósága csökken. A túl nagy fölösleg azonban káros is lehet (egyéb reakció csökkenti az </a:t>
            </a:r>
            <a:r>
              <a:rPr lang="hu-HU" sz="1600" dirty="0" err="1"/>
              <a:t>oldhatóságot</a:t>
            </a:r>
            <a:r>
              <a:rPr lang="hu-HU" sz="1600" dirty="0"/>
              <a:t>).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/>
              <a:t>Pl. </a:t>
            </a:r>
            <a:r>
              <a:rPr lang="hu-HU" sz="1600" u="sng" dirty="0" err="1" smtClean="0"/>
              <a:t>AgCl</a:t>
            </a:r>
            <a:r>
              <a:rPr lang="hu-HU" sz="1600" dirty="0" smtClean="0"/>
              <a:t> + Cl</a:t>
            </a:r>
            <a:r>
              <a:rPr lang="hu-HU" sz="1600" baseline="30000" dirty="0" smtClean="0"/>
              <a:t>-</a:t>
            </a:r>
            <a:r>
              <a:rPr lang="hu-HU" sz="1600" dirty="0" smtClean="0"/>
              <a:t> = [AgCl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]</a:t>
            </a:r>
            <a:r>
              <a:rPr lang="hu-HU" sz="1600" baseline="30000" dirty="0" smtClean="0"/>
              <a:t>-</a:t>
            </a:r>
            <a:r>
              <a:rPr lang="hu-HU" sz="1600" dirty="0" smtClean="0"/>
              <a:t>_(komplexképződés, a csapadék feloldódik)</a:t>
            </a: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11</a:t>
            </a:fld>
            <a:endParaRPr lang="hu-HU" altLang="hu-HU" dirty="0" smtClean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259042"/>
              </p:ext>
            </p:extLst>
          </p:nvPr>
        </p:nvGraphicFramePr>
        <p:xfrm>
          <a:off x="3995936" y="4620860"/>
          <a:ext cx="456058" cy="582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457002" imgH="583947" progId="Equation.3">
                  <p:embed/>
                </p:oleObj>
              </mc:Choice>
              <mc:Fallback>
                <p:oleObj name="Equation" r:id="rId3" imgW="457002" imgH="583947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4620860"/>
                        <a:ext cx="456058" cy="5827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3.2.2. A csapadék oldhatóságát befolyásoló tényezők :</a:t>
            </a:r>
            <a:r>
              <a:rPr lang="hu-HU" sz="1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sz="1600" b="1" dirty="0">
                <a:solidFill>
                  <a:srgbClr val="000000"/>
                </a:solidFill>
                <a:latin typeface="+mn-lt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/>
              <a:t>3.2.2.2. Idegen ionok hatása (mátrixhatás):</a:t>
            </a:r>
            <a:endParaRPr lang="hu-HU" sz="1600" b="1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Az oldhatósági szorzatban valójában nem koncentrációk, hanem aktivitások szerepelnek (pl. </a:t>
            </a:r>
            <a:r>
              <a:rPr lang="hu-HU" sz="1600" dirty="0" err="1"/>
              <a:t>a</a:t>
            </a:r>
            <a:r>
              <a:rPr lang="hu-HU" sz="1600" baseline="-25000" dirty="0" err="1"/>
              <a:t>Ag</a:t>
            </a:r>
            <a:r>
              <a:rPr lang="hu-HU" sz="1600" dirty="0"/>
              <a:t> = </a:t>
            </a:r>
            <a:r>
              <a:rPr lang="el-GR" sz="1600" dirty="0"/>
              <a:t>γ</a:t>
            </a:r>
            <a:r>
              <a:rPr lang="hu-HU" sz="1600" baseline="-25000" dirty="0" err="1"/>
              <a:t>Ag</a:t>
            </a:r>
            <a:r>
              <a:rPr lang="hu-HU" sz="1600" dirty="0"/>
              <a:t>· [</a:t>
            </a:r>
            <a:r>
              <a:rPr lang="hu-HU" sz="1600" dirty="0" err="1"/>
              <a:t>Ag</a:t>
            </a:r>
            <a:r>
              <a:rPr lang="hu-HU" sz="1600" baseline="30000" dirty="0"/>
              <a:t>+</a:t>
            </a:r>
            <a:r>
              <a:rPr lang="hu-HU" sz="1600" dirty="0"/>
              <a:t>]), a többi ion az aktivitási koefficiens megváltoztatásán keresztül befolyásolja az adott ion oldhatóságát.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/>
              <a:t>3.2.2</a:t>
            </a:r>
            <a:r>
              <a:rPr lang="hu-HU" altLang="hu-HU" sz="1600" b="1" dirty="0" smtClean="0">
                <a:cs typeface="Times New Roman" panose="02020603050405020304" pitchFamily="18" charset="0"/>
              </a:rPr>
              <a:t>.3</a:t>
            </a:r>
            <a:r>
              <a:rPr lang="hu-HU" altLang="hu-HU" sz="1600" b="1" dirty="0">
                <a:cs typeface="Times New Roman" panose="02020603050405020304" pitchFamily="18" charset="0"/>
              </a:rPr>
              <a:t>. A pH hatása</a:t>
            </a:r>
            <a:br>
              <a:rPr lang="hu-HU" altLang="hu-HU" sz="1600" b="1" dirty="0">
                <a:cs typeface="Times New Roman" panose="02020603050405020304" pitchFamily="18" charset="0"/>
              </a:rPr>
            </a:br>
            <a:r>
              <a:rPr lang="hu-HU" altLang="hu-HU" sz="1600" dirty="0" smtClean="0">
                <a:cs typeface="Times New Roman" panose="02020603050405020304" pitchFamily="18" charset="0"/>
              </a:rPr>
              <a:t>Minden </a:t>
            </a:r>
            <a:r>
              <a:rPr lang="hu-HU" altLang="hu-HU" sz="1600" dirty="0">
                <a:cs typeface="Times New Roman" panose="02020603050405020304" pitchFamily="18" charset="0"/>
              </a:rPr>
              <a:t>olyan reakcióban befolyásol a pH, ahol 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+</a:t>
            </a:r>
            <a:r>
              <a:rPr lang="hu-HU" altLang="hu-HU" sz="1600" dirty="0">
                <a:cs typeface="Times New Roman" panose="02020603050405020304" pitchFamily="18" charset="0"/>
              </a:rPr>
              <a:t> vagy OH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cs typeface="Times New Roman" panose="02020603050405020304" pitchFamily="18" charset="0"/>
              </a:rPr>
              <a:t> ionok 	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 keletkeznek, </a:t>
            </a:r>
            <a:r>
              <a:rPr lang="hu-HU" altLang="hu-HU" sz="1600" dirty="0">
                <a:cs typeface="Times New Roman" panose="02020603050405020304" pitchFamily="18" charset="0"/>
              </a:rPr>
              <a:t>ill. fogynak el: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a. fém-hidroxidok leválasztása: </a:t>
            </a:r>
            <a:r>
              <a:rPr lang="hu-HU" altLang="hu-HU" sz="1600" b="1" dirty="0">
                <a:cs typeface="Times New Roman" panose="02020603050405020304" pitchFamily="18" charset="0"/>
              </a:rPr>
              <a:t>	</a:t>
            </a:r>
            <a:r>
              <a:rPr lang="hu-HU" altLang="hu-HU" sz="1600" dirty="0">
                <a:cs typeface="Times New Roman" panose="02020603050405020304" pitchFamily="18" charset="0"/>
              </a:rPr>
              <a:t>Fe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3+ </a:t>
            </a:r>
            <a:r>
              <a:rPr lang="hu-HU" altLang="hu-HU" sz="1600" dirty="0">
                <a:cs typeface="Times New Roman" panose="02020603050405020304" pitchFamily="18" charset="0"/>
              </a:rPr>
              <a:t>+ 3 OH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cs typeface="Times New Roman" panose="02020603050405020304" pitchFamily="18" charset="0"/>
              </a:rPr>
              <a:t> = </a:t>
            </a:r>
            <a:r>
              <a:rPr lang="hu-HU" altLang="hu-HU" sz="1600" u="sng" dirty="0">
                <a:cs typeface="Times New Roman" panose="02020603050405020304" pitchFamily="18" charset="0"/>
              </a:rPr>
              <a:t>Fe(OH)</a:t>
            </a:r>
            <a:r>
              <a:rPr lang="hu-HU" altLang="hu-HU" sz="1600" u="sng" baseline="-25000" dirty="0">
                <a:cs typeface="Times New Roman" panose="02020603050405020304" pitchFamily="18" charset="0"/>
              </a:rPr>
              <a:t>3</a:t>
            </a:r>
            <a:br>
              <a:rPr lang="hu-HU" altLang="hu-HU" sz="1600" u="sng" baseline="-250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    		a reakcióban az OH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cs typeface="Times New Roman" panose="02020603050405020304" pitchFamily="18" charset="0"/>
              </a:rPr>
              <a:t> ionokat pótolni kell! 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b. </a:t>
            </a:r>
            <a:r>
              <a:rPr lang="hu-HU" altLang="hu-HU" sz="1600" dirty="0" err="1">
                <a:cs typeface="Times New Roman" panose="02020603050405020304" pitchFamily="18" charset="0"/>
              </a:rPr>
              <a:t>amfoter</a:t>
            </a:r>
            <a:r>
              <a:rPr lang="hu-HU" altLang="hu-HU" sz="1600" dirty="0">
                <a:cs typeface="Times New Roman" panose="02020603050405020304" pitchFamily="18" charset="0"/>
              </a:rPr>
              <a:t> fémek leválasztása: </a:t>
            </a:r>
            <a:endParaRPr lang="hu-HU" altLang="hu-HU" sz="1600" dirty="0" smtClean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dirty="0" smtClean="0">
                <a:cs typeface="Times New Roman" panose="02020603050405020304" pitchFamily="18" charset="0"/>
              </a:rPr>
              <a:t>pl</a:t>
            </a:r>
            <a:r>
              <a:rPr lang="hu-HU" altLang="hu-HU" sz="1600" dirty="0">
                <a:cs typeface="Times New Roman" panose="02020603050405020304" pitchFamily="18" charset="0"/>
              </a:rPr>
              <a:t>. az </a:t>
            </a:r>
            <a:r>
              <a:rPr lang="hu-HU" altLang="hu-HU" sz="1600" dirty="0" err="1">
                <a:cs typeface="Times New Roman" panose="02020603050405020304" pitchFamily="18" charset="0"/>
              </a:rPr>
              <a:t>Al</a:t>
            </a:r>
            <a:r>
              <a:rPr lang="hu-HU" altLang="hu-HU" sz="1600" dirty="0">
                <a:cs typeface="Times New Roman" panose="02020603050405020304" pitchFamily="18" charset="0"/>
              </a:rPr>
              <a:t>(OH)</a:t>
            </a:r>
            <a:r>
              <a:rPr lang="hu-HU" altLang="hu-HU" sz="1600" baseline="-25000" dirty="0">
                <a:cs typeface="Times New Roman" panose="02020603050405020304" pitchFamily="18" charset="0"/>
              </a:rPr>
              <a:t>3</a:t>
            </a:r>
            <a:r>
              <a:rPr lang="hu-HU" altLang="hu-HU" sz="1600" dirty="0">
                <a:cs typeface="Times New Roman" panose="02020603050405020304" pitchFamily="18" charset="0"/>
              </a:rPr>
              <a:t> csapadék oldhatósága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pH=7 </a:t>
            </a:r>
            <a:r>
              <a:rPr lang="hu-HU" altLang="hu-HU" sz="1600" dirty="0">
                <a:cs typeface="Times New Roman" panose="02020603050405020304" pitchFamily="18" charset="0"/>
              </a:rPr>
              <a:t>esetén maximális, mert: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                     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savas közegben:   </a:t>
            </a:r>
            <a:r>
              <a:rPr lang="hu-HU" altLang="hu-HU" sz="1600" u="sng" dirty="0" err="1" smtClean="0">
                <a:cs typeface="Times New Roman" panose="02020603050405020304" pitchFamily="18" charset="0"/>
              </a:rPr>
              <a:t>Al</a:t>
            </a:r>
            <a:r>
              <a:rPr lang="hu-HU" altLang="hu-HU" sz="1600" u="sng" dirty="0" smtClean="0">
                <a:cs typeface="Times New Roman" panose="02020603050405020304" pitchFamily="18" charset="0"/>
              </a:rPr>
              <a:t>(OH)</a:t>
            </a:r>
            <a:r>
              <a:rPr lang="hu-HU" altLang="hu-HU" sz="1600" u="sng" baseline="-25000" dirty="0" smtClean="0">
                <a:cs typeface="Times New Roman" panose="02020603050405020304" pitchFamily="18" charset="0"/>
              </a:rPr>
              <a:t>3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</a:t>
            </a:r>
            <a:r>
              <a:rPr lang="hu-HU" altLang="hu-HU" sz="1600" dirty="0">
                <a:cs typeface="Times New Roman" panose="02020603050405020304" pitchFamily="18" charset="0"/>
              </a:rPr>
              <a:t>+ 3 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+</a:t>
            </a:r>
            <a:r>
              <a:rPr lang="hu-HU" altLang="hu-HU" sz="1600" dirty="0">
                <a:cs typeface="Times New Roman" panose="02020603050405020304" pitchFamily="18" charset="0"/>
              </a:rPr>
              <a:t> = Al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3+ </a:t>
            </a:r>
            <a:r>
              <a:rPr lang="hu-HU" altLang="hu-HU" sz="1600" dirty="0">
                <a:cs typeface="Times New Roman" panose="02020603050405020304" pitchFamily="18" charset="0"/>
              </a:rPr>
              <a:t>+ 3 H</a:t>
            </a:r>
            <a:r>
              <a:rPr lang="hu-HU" altLang="hu-HU" sz="1600" baseline="-25000" dirty="0">
                <a:cs typeface="Times New Roman" panose="02020603050405020304" pitchFamily="18" charset="0"/>
              </a:rPr>
              <a:t>2</a:t>
            </a:r>
            <a:r>
              <a:rPr lang="hu-HU" altLang="hu-HU" sz="1600" dirty="0">
                <a:cs typeface="Times New Roman" panose="02020603050405020304" pitchFamily="18" charset="0"/>
              </a:rPr>
              <a:t>O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>
                <a:cs typeface="Times New Roman" panose="02020603050405020304" pitchFamily="18" charset="0"/>
              </a:rPr>
              <a:t>		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lúgos közegben:</a:t>
            </a:r>
            <a:r>
              <a:rPr lang="hu-HU" altLang="hu-HU" sz="1600" dirty="0">
                <a:cs typeface="Times New Roman" panose="02020603050405020304" pitchFamily="18" charset="0"/>
              </a:rPr>
              <a:t>	</a:t>
            </a:r>
            <a:r>
              <a:rPr lang="hu-HU" altLang="hu-HU" sz="1600" u="sng" dirty="0">
                <a:cs typeface="Times New Roman" panose="02020603050405020304" pitchFamily="18" charset="0"/>
              </a:rPr>
              <a:t>   </a:t>
            </a:r>
            <a:r>
              <a:rPr lang="hu-HU" altLang="hu-HU" sz="1600" u="sng" dirty="0" err="1">
                <a:cs typeface="Times New Roman" panose="02020603050405020304" pitchFamily="18" charset="0"/>
              </a:rPr>
              <a:t>Al</a:t>
            </a:r>
            <a:r>
              <a:rPr lang="hu-HU" altLang="hu-HU" sz="1600" u="sng" dirty="0">
                <a:cs typeface="Times New Roman" panose="02020603050405020304" pitchFamily="18" charset="0"/>
              </a:rPr>
              <a:t>(OH)</a:t>
            </a:r>
            <a:r>
              <a:rPr lang="hu-HU" altLang="hu-HU" sz="1600" u="sng" baseline="-25000" dirty="0">
                <a:cs typeface="Times New Roman" panose="02020603050405020304" pitchFamily="18" charset="0"/>
              </a:rPr>
              <a:t>3</a:t>
            </a:r>
            <a:r>
              <a:rPr lang="hu-HU" altLang="hu-HU" sz="1600" dirty="0">
                <a:cs typeface="Times New Roman" panose="02020603050405020304" pitchFamily="18" charset="0"/>
              </a:rPr>
              <a:t> + OH</a:t>
            </a:r>
            <a:r>
              <a:rPr lang="hu-HU" altLang="hu-HU" sz="1600" baseline="30000" dirty="0"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cs typeface="Times New Roman" panose="02020603050405020304" pitchFamily="18" charset="0"/>
              </a:rPr>
              <a:t> = [</a:t>
            </a:r>
            <a:r>
              <a:rPr lang="hu-HU" altLang="hu-HU" sz="1600" dirty="0" err="1">
                <a:cs typeface="Times New Roman" panose="02020603050405020304" pitchFamily="18" charset="0"/>
              </a:rPr>
              <a:t>Al</a:t>
            </a:r>
            <a:r>
              <a:rPr lang="hu-HU" altLang="hu-HU" sz="1600" dirty="0">
                <a:cs typeface="Times New Roman" panose="02020603050405020304" pitchFamily="18" charset="0"/>
              </a:rPr>
              <a:t>(OH)</a:t>
            </a:r>
            <a:r>
              <a:rPr lang="hu-HU" altLang="hu-HU" sz="1600" baseline="-25000" dirty="0">
                <a:cs typeface="Times New Roman" panose="02020603050405020304" pitchFamily="18" charset="0"/>
              </a:rPr>
              <a:t>4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]</a:t>
            </a:r>
            <a:r>
              <a:rPr lang="hu-HU" altLang="hu-HU" sz="1600" baseline="30000" dirty="0" smtClean="0">
                <a:cs typeface="Times New Roman" panose="02020603050405020304" pitchFamily="18" charset="0"/>
              </a:rPr>
              <a:t>-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b="1" dirty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12</a:t>
            </a:fld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01957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3.2.2. A csapadék oldhatóságát befolyásoló tényezők :</a:t>
            </a:r>
            <a:r>
              <a:rPr lang="hu-HU" sz="1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sz="1600" b="1" dirty="0">
                <a:solidFill>
                  <a:srgbClr val="000000"/>
                </a:solidFill>
                <a:latin typeface="+mn-lt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/>
              <a:t>3.2.2.4. Hőmérséklet, oldószer, részecskeméret hatása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- Ha a csapadék oldódása exoterm (hőfejlődéssel jár) a melegítés csökkenti     az </a:t>
            </a:r>
            <a:r>
              <a:rPr lang="hu-HU" sz="1600" dirty="0" err="1"/>
              <a:t>oldhatóságot</a:t>
            </a:r>
            <a:r>
              <a:rPr lang="hu-HU" sz="1600" dirty="0"/>
              <a:t>, ha endoterm (hőelvonással jár) akkor növeli.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Vízben oldódó </a:t>
            </a:r>
            <a:r>
              <a:rPr lang="hu-HU" sz="1600" dirty="0" err="1"/>
              <a:t>analát</a:t>
            </a:r>
            <a:r>
              <a:rPr lang="hu-HU" sz="1600" dirty="0"/>
              <a:t> (szervetlen ionok) oldhatósága szerves oldószer hatására csökken.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Ha a lecsapószer szerves </a:t>
            </a:r>
            <a:r>
              <a:rPr lang="hu-HU" sz="1600" dirty="0" smtClean="0"/>
              <a:t>komplexképző, ami </a:t>
            </a:r>
            <a:r>
              <a:rPr lang="hu-HU" sz="1600" dirty="0"/>
              <a:t>általában szerves oldószerben oldható </a:t>
            </a: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sz="1600" dirty="0" smtClean="0"/>
              <a:t>a szerves oldószer egyúttal </a:t>
            </a:r>
            <a:r>
              <a:rPr lang="hu-HU" sz="1600" dirty="0"/>
              <a:t>növeli a csapadék oldhatóságát </a:t>
            </a:r>
            <a:r>
              <a:rPr lang="hu-HU" sz="1600" dirty="0" smtClean="0"/>
              <a:t>is.</a:t>
            </a:r>
            <a:endParaRPr lang="hu-HU" sz="1600" dirty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Kolloid méretű csapadékok (0.01-0.1 </a:t>
            </a:r>
            <a:r>
              <a:rPr lang="el-GR" sz="1600" dirty="0"/>
              <a:t>μ</a:t>
            </a:r>
            <a:r>
              <a:rPr lang="hu-HU" sz="1600" dirty="0"/>
              <a:t>m, pl. </a:t>
            </a:r>
            <a:r>
              <a:rPr lang="hu-HU" sz="1600" dirty="0" err="1"/>
              <a:t>Ag-halogenidek</a:t>
            </a:r>
            <a:r>
              <a:rPr lang="hu-HU" sz="1600" dirty="0"/>
              <a:t>) oldhatósága általában nagyobb, mint a nagyobb méretű </a:t>
            </a:r>
            <a:r>
              <a:rPr lang="hu-HU" sz="1600" dirty="0" smtClean="0"/>
              <a:t>csapadékoké. </a:t>
            </a:r>
            <a:r>
              <a:rPr lang="hu-HU" sz="1600" dirty="0"/>
              <a:t>Ez nehezíti a szűrést, mert mosáskor </a:t>
            </a:r>
            <a:r>
              <a:rPr lang="hu-HU" sz="1600" dirty="0" smtClean="0"/>
              <a:t> a nagyobb méretű agglomerátumok (összeállt sok apró szemcse) </a:t>
            </a:r>
            <a:r>
              <a:rPr lang="hu-HU" sz="1600" dirty="0"/>
              <a:t>a </a:t>
            </a:r>
            <a:r>
              <a:rPr lang="hu-HU" sz="1600" dirty="0" smtClean="0"/>
              <a:t>könnyen </a:t>
            </a:r>
            <a:r>
              <a:rPr lang="hu-HU" sz="1600" dirty="0"/>
              <a:t>szétesnek és átmennek a szűrőn (</a:t>
            </a:r>
            <a:r>
              <a:rPr lang="hu-HU" sz="1600" dirty="0" err="1"/>
              <a:t>peptizáció</a:t>
            </a:r>
            <a:r>
              <a:rPr lang="hu-HU" sz="1600" dirty="0"/>
              <a:t>).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13</a:t>
            </a:fld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2658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3.2.3. Hidroxid csapadékok gravimetriás meghatározása:</a:t>
            </a:r>
            <a:br>
              <a:rPr lang="hu-HU" sz="1600" b="1" dirty="0" smtClean="0">
                <a:solidFill>
                  <a:srgbClr val="000000"/>
                </a:solidFill>
                <a:latin typeface="+mn-lt"/>
              </a:rPr>
            </a:br>
            <a:r>
              <a:rPr lang="hu-HU" sz="1600" b="1" dirty="0">
                <a:solidFill>
                  <a:srgbClr val="000000"/>
                </a:solidFill>
                <a:latin typeface="+mn-lt"/>
              </a:rPr>
              <a:t>	</a:t>
            </a:r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Példa</a:t>
            </a:r>
            <a:r>
              <a:rPr lang="hu-HU" altLang="hu-HU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Fe</a:t>
            </a:r>
            <a:r>
              <a:rPr lang="hu-HU" altLang="hu-HU" sz="1600" b="1" baseline="30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3+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meghatározása)</a:t>
            </a:r>
            <a:r>
              <a:rPr lang="hu-HU" altLang="hu-HU" sz="1600" b="1" dirty="0">
                <a:cs typeface="Times New Roman" panose="02020603050405020304" pitchFamily="18" charset="0"/>
              </a:rPr>
              <a:t/>
            </a:r>
            <a:br>
              <a:rPr lang="hu-HU" altLang="hu-HU" sz="1600" b="1" dirty="0">
                <a:cs typeface="Times New Roman" panose="02020603050405020304" pitchFamily="18" charset="0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/>
              <a:t>- </a:t>
            </a:r>
            <a:r>
              <a:rPr lang="hu-HU" sz="1600" b="1" dirty="0" smtClean="0"/>
              <a:t>Mintakészítés</a:t>
            </a:r>
            <a:r>
              <a:rPr lang="hu-HU" sz="1600" b="1" dirty="0"/>
              <a:t>:</a:t>
            </a:r>
            <a:r>
              <a:rPr lang="hu-HU" sz="1600" dirty="0"/>
              <a:t> a Fe</a:t>
            </a:r>
            <a:r>
              <a:rPr lang="hu-HU" sz="1600" baseline="30000" dirty="0"/>
              <a:t>3+</a:t>
            </a:r>
            <a:r>
              <a:rPr lang="hu-HU" sz="1600" dirty="0"/>
              <a:t>-tartalmú  mintát (pl. vasérc) híg sósavban oldjuk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/>
              <a:t>- Lecsapás</a:t>
            </a:r>
            <a:r>
              <a:rPr lang="hu-HU" sz="1600" b="1" dirty="0"/>
              <a:t>:</a:t>
            </a:r>
            <a:r>
              <a:rPr lang="hu-HU" sz="1600" dirty="0"/>
              <a:t> enyhén lúgos közegben, 1-2 %-</a:t>
            </a:r>
            <a:r>
              <a:rPr lang="hu-HU" sz="1600" dirty="0" err="1"/>
              <a:t>os</a:t>
            </a:r>
            <a:r>
              <a:rPr lang="hu-HU" sz="1600" dirty="0"/>
              <a:t> </a:t>
            </a:r>
            <a:r>
              <a:rPr lang="hu-HU" sz="1600" dirty="0" smtClean="0"/>
              <a:t>NH</a:t>
            </a:r>
            <a:r>
              <a:rPr lang="hu-HU" sz="1600" baseline="-25000" dirty="0" smtClean="0"/>
              <a:t>4</a:t>
            </a:r>
            <a:r>
              <a:rPr lang="hu-HU" sz="1600" dirty="0" smtClean="0"/>
              <a:t>OH </a:t>
            </a:r>
            <a:r>
              <a:rPr lang="hu-HU" sz="1600" dirty="0"/>
              <a:t>tartalmú oldattal, 	          </a:t>
            </a:r>
            <a:r>
              <a:rPr lang="hu-HU" sz="1600" dirty="0" smtClean="0"/>
              <a:t>       </a:t>
            </a:r>
            <a:r>
              <a:rPr lang="hu-HU" sz="1600" dirty="0"/>
              <a:t>melegen (70 </a:t>
            </a:r>
            <a:r>
              <a:rPr lang="hu-HU" sz="1600" baseline="30000" dirty="0" err="1"/>
              <a:t>o</a:t>
            </a:r>
            <a:r>
              <a:rPr lang="hu-HU" sz="1600" dirty="0" err="1"/>
              <a:t>C</a:t>
            </a:r>
            <a:r>
              <a:rPr lang="hu-HU" sz="1600" dirty="0"/>
              <a:t>):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			Fe</a:t>
            </a:r>
            <a:r>
              <a:rPr lang="hu-HU" sz="1600" baseline="30000" dirty="0"/>
              <a:t>3+</a:t>
            </a:r>
            <a:r>
              <a:rPr lang="hu-HU" sz="1600" dirty="0"/>
              <a:t> </a:t>
            </a:r>
            <a:r>
              <a:rPr lang="hu-HU" sz="1600" dirty="0" smtClean="0"/>
              <a:t>+ 3 Cl</a:t>
            </a:r>
            <a:r>
              <a:rPr lang="hu-HU" sz="1600" baseline="30000" dirty="0" smtClean="0"/>
              <a:t>-</a:t>
            </a:r>
            <a:r>
              <a:rPr lang="hu-HU" sz="1600" dirty="0" smtClean="0"/>
              <a:t> + </a:t>
            </a:r>
            <a:r>
              <a:rPr lang="hu-HU" sz="1600" dirty="0"/>
              <a:t>3 NH</a:t>
            </a:r>
            <a:r>
              <a:rPr lang="hu-HU" sz="1600" baseline="-25000" dirty="0"/>
              <a:t>4</a:t>
            </a:r>
            <a:r>
              <a:rPr lang="hu-HU" sz="1600" dirty="0"/>
              <a:t>OH = </a:t>
            </a:r>
            <a:r>
              <a:rPr lang="hu-HU" sz="1600" u="sng" dirty="0"/>
              <a:t>Fe(OH)</a:t>
            </a:r>
            <a:r>
              <a:rPr lang="hu-HU" sz="1600" u="sng" baseline="-25000" dirty="0"/>
              <a:t>3</a:t>
            </a:r>
            <a:r>
              <a:rPr lang="hu-HU" sz="1600" dirty="0"/>
              <a:t> + </a:t>
            </a:r>
            <a:r>
              <a:rPr lang="hu-HU" sz="1600" dirty="0" smtClean="0"/>
              <a:t>3NH</a:t>
            </a:r>
            <a:r>
              <a:rPr lang="hu-HU" sz="1600" baseline="-25000" dirty="0" smtClean="0"/>
              <a:t>4</a:t>
            </a:r>
            <a:r>
              <a:rPr lang="hu-HU" sz="1600" baseline="30000" dirty="0" smtClean="0"/>
              <a:t>+</a:t>
            </a:r>
            <a:r>
              <a:rPr lang="hu-HU" sz="1600" dirty="0" smtClean="0"/>
              <a:t>+Cl</a:t>
            </a:r>
            <a:r>
              <a:rPr lang="hu-HU" sz="1600" baseline="30000" dirty="0" smtClean="0"/>
              <a:t>-</a:t>
            </a:r>
            <a:endParaRPr lang="hu-HU" sz="1600" baseline="30000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A keletkező csapadék kolloid méretű, kocsonyás anyag, összetétele </a:t>
            </a:r>
            <a:r>
              <a:rPr lang="hu-HU" sz="1600" dirty="0" smtClean="0"/>
              <a:t>nem </a:t>
            </a:r>
            <a:r>
              <a:rPr lang="hu-HU" sz="1600" dirty="0" err="1"/>
              <a:t>sztöchiometrikus</a:t>
            </a:r>
            <a:r>
              <a:rPr lang="hu-HU" sz="1600" dirty="0"/>
              <a:t> ( a kristályvíztartalma </a:t>
            </a:r>
            <a:r>
              <a:rPr lang="hu-HU" sz="1600" dirty="0" smtClean="0"/>
              <a:t>bizonytalan és sok szennyeződést is megköt).</a:t>
            </a:r>
            <a:endParaRPr lang="hu-HU" sz="1600" dirty="0"/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/>
              <a:t>- </a:t>
            </a:r>
            <a:r>
              <a:rPr lang="hu-HU" sz="1600" b="1" dirty="0" smtClean="0"/>
              <a:t>Szűrés</a:t>
            </a:r>
            <a:r>
              <a:rPr lang="hu-HU" sz="1600" b="1" dirty="0"/>
              <a:t>, mosás: </a:t>
            </a:r>
            <a:r>
              <a:rPr lang="hu-HU" sz="1600" dirty="0"/>
              <a:t>Hamumentes szűrőpapíron, meleg NH</a:t>
            </a:r>
            <a:r>
              <a:rPr lang="hu-HU" sz="1600" baseline="-25000" dirty="0"/>
              <a:t>4</a:t>
            </a:r>
            <a:r>
              <a:rPr lang="hu-HU" sz="1600" dirty="0"/>
              <a:t>NO</a:t>
            </a:r>
            <a:r>
              <a:rPr lang="hu-HU" sz="1600" baseline="-25000" dirty="0"/>
              <a:t>3</a:t>
            </a:r>
            <a:r>
              <a:rPr lang="hu-HU" sz="1600" dirty="0"/>
              <a:t>-tartalmú vizes 		oldattal (illékony só és megakadályozza a </a:t>
            </a:r>
            <a:r>
              <a:rPr lang="hu-HU" sz="1600" dirty="0" err="1"/>
              <a:t>peptizációt</a:t>
            </a:r>
            <a:r>
              <a:rPr lang="hu-HU" sz="1600" dirty="0"/>
              <a:t>).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/>
              <a:t>-</a:t>
            </a:r>
            <a:r>
              <a:rPr lang="hu-HU" sz="1600" b="1" dirty="0" smtClean="0"/>
              <a:t>Hőkezelés</a:t>
            </a:r>
            <a:r>
              <a:rPr lang="hu-HU" sz="1600" b="1" dirty="0"/>
              <a:t>: </a:t>
            </a:r>
            <a:r>
              <a:rPr lang="hu-HU" sz="1600" dirty="0"/>
              <a:t>a szűrőpapír elhamvasztása (600 </a:t>
            </a:r>
            <a:r>
              <a:rPr lang="hu-HU" sz="1600" baseline="30000" dirty="0" err="1"/>
              <a:t>o</a:t>
            </a:r>
            <a:r>
              <a:rPr lang="hu-HU" sz="1600" dirty="0" err="1"/>
              <a:t>C</a:t>
            </a:r>
            <a:r>
              <a:rPr lang="hu-HU" sz="1600" dirty="0"/>
              <a:t> ), majd </a:t>
            </a:r>
            <a:r>
              <a:rPr lang="hu-HU" sz="1600" b="1" dirty="0"/>
              <a:t>izzítás</a:t>
            </a:r>
            <a:r>
              <a:rPr lang="hu-HU" sz="1600" dirty="0"/>
              <a:t> (900 </a:t>
            </a:r>
            <a:r>
              <a:rPr lang="hu-HU" sz="1600" baseline="30000" dirty="0" err="1"/>
              <a:t>o</a:t>
            </a:r>
            <a:r>
              <a:rPr lang="hu-HU" sz="1600" dirty="0" err="1"/>
              <a:t>C</a:t>
            </a:r>
            <a:r>
              <a:rPr lang="hu-HU" sz="1600" dirty="0"/>
              <a:t>), 	         ekkor </a:t>
            </a:r>
            <a:r>
              <a:rPr lang="hu-HU" sz="1600" dirty="0" err="1"/>
              <a:t>sztöchiometrikus</a:t>
            </a:r>
            <a:r>
              <a:rPr lang="hu-HU" sz="1600" dirty="0"/>
              <a:t> összetételű stabil vegyület keletkezik: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	</a:t>
            </a:r>
            <a:r>
              <a:rPr lang="hu-HU" sz="1600" dirty="0" smtClean="0"/>
              <a:t>		2 </a:t>
            </a:r>
            <a:r>
              <a:rPr lang="hu-HU" sz="1600" dirty="0"/>
              <a:t>Fe(OH)</a:t>
            </a:r>
            <a:r>
              <a:rPr lang="hu-HU" sz="1600" baseline="-25000" dirty="0"/>
              <a:t>3</a:t>
            </a:r>
            <a:r>
              <a:rPr lang="hu-HU" sz="1600" dirty="0"/>
              <a:t> </a:t>
            </a:r>
            <a:r>
              <a:rPr lang="hu-HU" sz="1600" dirty="0" smtClean="0"/>
              <a:t>· x H</a:t>
            </a:r>
            <a:r>
              <a:rPr lang="hu-HU" sz="1600" baseline="-25000" dirty="0" smtClean="0"/>
              <a:t>2</a:t>
            </a:r>
            <a:r>
              <a:rPr lang="hu-HU" sz="1600" dirty="0" smtClean="0"/>
              <a:t>O→  </a:t>
            </a:r>
            <a:r>
              <a:rPr lang="hu-HU" sz="1600" dirty="0"/>
              <a:t>Fe</a:t>
            </a:r>
            <a:r>
              <a:rPr lang="hu-HU" sz="1600" baseline="-25000" dirty="0"/>
              <a:t>2</a:t>
            </a:r>
            <a:r>
              <a:rPr lang="hu-HU" sz="1600" dirty="0"/>
              <a:t>O</a:t>
            </a:r>
            <a:r>
              <a:rPr lang="hu-HU" sz="1600" baseline="-25000" dirty="0"/>
              <a:t>3</a:t>
            </a:r>
            <a:r>
              <a:rPr lang="hu-HU" sz="1600" dirty="0"/>
              <a:t> + </a:t>
            </a:r>
            <a:r>
              <a:rPr lang="hu-HU" sz="1600" dirty="0" smtClean="0"/>
              <a:t>(3+x) </a:t>
            </a:r>
            <a:r>
              <a:rPr lang="hu-HU" sz="1600" dirty="0"/>
              <a:t>H</a:t>
            </a:r>
            <a:r>
              <a:rPr lang="hu-HU" sz="1600" baseline="-25000" dirty="0"/>
              <a:t>2</a:t>
            </a:r>
            <a:r>
              <a:rPr lang="hu-HU" sz="1600" dirty="0"/>
              <a:t>O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-</a:t>
            </a:r>
            <a:r>
              <a:rPr lang="hu-HU" sz="1600" dirty="0" smtClean="0"/>
              <a:t> </a:t>
            </a:r>
            <a:r>
              <a:rPr lang="hu-HU" sz="1600" b="1" dirty="0"/>
              <a:t>Tömegmérés: </a:t>
            </a:r>
            <a:r>
              <a:rPr lang="hu-HU" sz="1600" dirty="0"/>
              <a:t>izzítás után hűtés exszikkátorban, majd tömegmérés.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	gravimetriás faktor = 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	</a:t>
            </a: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14</a:t>
            </a:fld>
            <a:endParaRPr lang="hu-HU" altLang="hu-HU" dirty="0" smtClean="0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26247"/>
              </p:ext>
            </p:extLst>
          </p:nvPr>
        </p:nvGraphicFramePr>
        <p:xfrm>
          <a:off x="3740188" y="5814354"/>
          <a:ext cx="1806500" cy="594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1701720" imgH="558720" progId="Equation.3">
                  <p:embed/>
                </p:oleObj>
              </mc:Choice>
              <mc:Fallback>
                <p:oleObj name="Equation" r:id="rId3" imgW="1701720" imgH="558720" progId="Equation.3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188" y="5814354"/>
                        <a:ext cx="1806500" cy="594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42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1075336"/>
          </a:xfrm>
        </p:spPr>
        <p:txBody>
          <a:bodyPr/>
          <a:lstStyle/>
          <a:p>
            <a:pPr eaLnBrk="1" hangingPunct="1"/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3.2.4. Gravimetria szerves komplexképzőkkel:</a:t>
            </a:r>
            <a:br>
              <a:rPr lang="hu-HU" sz="1600" b="1" dirty="0" smtClean="0">
                <a:solidFill>
                  <a:srgbClr val="000000"/>
                </a:solidFill>
                <a:latin typeface="+mn-lt"/>
              </a:rPr>
            </a:br>
            <a:r>
              <a:rPr lang="hu-HU" sz="1600" b="1" dirty="0" smtClean="0">
                <a:solidFill>
                  <a:srgbClr val="000000"/>
                </a:solidFill>
                <a:latin typeface="+mn-lt"/>
              </a:rPr>
              <a:t>          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Példa</a:t>
            </a:r>
            <a:r>
              <a:rPr lang="hu-HU" altLang="hu-HU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: Ni</a:t>
            </a:r>
            <a:r>
              <a:rPr lang="hu-HU" altLang="hu-HU" sz="1600" b="1" baseline="30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2+ </a:t>
            </a:r>
            <a:r>
              <a:rPr lang="hu-HU" altLang="hu-HU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meghatározása</a:t>
            </a:r>
            <a:r>
              <a:rPr lang="hu-HU" altLang="hu-HU" sz="1600" b="1" dirty="0">
                <a:cs typeface="Times New Roman" panose="02020603050405020304" pitchFamily="18" charset="0"/>
              </a:rPr>
              <a:t/>
            </a:r>
            <a:br>
              <a:rPr lang="hu-HU" altLang="hu-HU" sz="1600" b="1" dirty="0">
                <a:cs typeface="Times New Roman" panose="02020603050405020304" pitchFamily="18" charset="0"/>
              </a:rPr>
            </a:br>
            <a:r>
              <a:rPr lang="hu-HU" sz="1600" b="1" dirty="0">
                <a:solidFill>
                  <a:srgbClr val="000000"/>
                </a:solidFill>
                <a:latin typeface="+mn-lt"/>
              </a:rPr>
              <a:t/>
            </a:r>
            <a:br>
              <a:rPr lang="hu-HU" sz="1600" b="1" dirty="0">
                <a:solidFill>
                  <a:srgbClr val="000000"/>
                </a:solidFill>
                <a:latin typeface="+mn-lt"/>
              </a:rPr>
            </a:b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/>
              <a:t>	</a:t>
            </a:r>
            <a:r>
              <a:rPr lang="hu-HU" sz="1600" b="1" dirty="0"/>
              <a:t>Mintakészítés:</a:t>
            </a:r>
            <a:r>
              <a:rPr lang="hu-HU" sz="1600" dirty="0"/>
              <a:t> híg sósavas </a:t>
            </a:r>
            <a:r>
              <a:rPr lang="hu-HU" sz="1600" dirty="0" smtClean="0"/>
              <a:t>Ni</a:t>
            </a:r>
            <a:r>
              <a:rPr lang="hu-HU" sz="1600" baseline="30000" dirty="0" smtClean="0"/>
              <a:t>2</a:t>
            </a:r>
            <a:r>
              <a:rPr lang="hu-HU" sz="1600" baseline="30000" dirty="0"/>
              <a:t>+ </a:t>
            </a:r>
            <a:r>
              <a:rPr lang="hu-HU" sz="1600" dirty="0"/>
              <a:t>oldat készítése</a:t>
            </a:r>
            <a:br>
              <a:rPr lang="hu-HU" sz="1600" dirty="0"/>
            </a:br>
            <a:r>
              <a:rPr lang="hu-HU" sz="1600" b="1" dirty="0"/>
              <a:t>Lecsapás: 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	- először melegen 4x feleslegben hozzáadjuk a </a:t>
            </a:r>
            <a:r>
              <a:rPr lang="hu-HU" sz="1600" dirty="0" err="1"/>
              <a:t>dimetil-glioxim</a:t>
            </a:r>
            <a:r>
              <a:rPr lang="hu-HU" sz="1600" dirty="0"/>
              <a:t> 	</a:t>
            </a:r>
            <a:r>
              <a:rPr lang="hu-HU" sz="1600" dirty="0" smtClean="0"/>
              <a:t> 	  alkoholos </a:t>
            </a:r>
            <a:r>
              <a:rPr lang="hu-HU" sz="1600" dirty="0"/>
              <a:t>oldatát (komplexképzés)</a:t>
            </a:r>
            <a:br>
              <a:rPr lang="hu-HU" sz="1600" dirty="0"/>
            </a:br>
            <a:r>
              <a:rPr lang="hu-HU" sz="1600" dirty="0"/>
              <a:t>	- hagyjuk lehűlni, majd híg ammónia oldattal enyhén </a:t>
            </a:r>
            <a:r>
              <a:rPr lang="hu-HU" sz="1600" dirty="0" err="1"/>
              <a:t>meglúgosítjuk</a:t>
            </a:r>
            <a:r>
              <a:rPr lang="hu-HU" sz="1600" dirty="0"/>
              <a:t> </a:t>
            </a:r>
            <a:r>
              <a:rPr lang="hu-HU" sz="1600" dirty="0" smtClean="0"/>
              <a:t>(</a:t>
            </a:r>
            <a:r>
              <a:rPr lang="hu-HU" sz="1600" dirty="0"/>
              <a:t>ekkor </a:t>
            </a:r>
            <a:r>
              <a:rPr lang="hu-HU" sz="1600" dirty="0" smtClean="0"/>
              <a:t>	  kiválik </a:t>
            </a:r>
            <a:r>
              <a:rPr lang="hu-HU" sz="1600" dirty="0"/>
              <a:t>a vörös színű csapadék)</a:t>
            </a:r>
            <a:br>
              <a:rPr lang="hu-HU" sz="1600" dirty="0"/>
            </a:br>
            <a:r>
              <a:rPr lang="hu-HU" sz="1600" b="1" dirty="0"/>
              <a:t>Öregítés:</a:t>
            </a:r>
            <a:r>
              <a:rPr lang="hu-HU" sz="1600" dirty="0"/>
              <a:t> 2 órán keresztül, vízfürdőn ( a kolloid méretű csapadék összeáll)</a:t>
            </a:r>
            <a:br>
              <a:rPr lang="hu-HU" sz="1600" dirty="0"/>
            </a:br>
            <a:r>
              <a:rPr lang="hu-HU" sz="1600" b="1" dirty="0"/>
              <a:t>Szűrés, mosás: </a:t>
            </a:r>
            <a:r>
              <a:rPr lang="hu-HU" sz="1600" dirty="0"/>
              <a:t>szűrés G4 üvegszűrőn, mosás meleg, híg ammóniás vízzel</a:t>
            </a:r>
            <a:br>
              <a:rPr lang="hu-HU" sz="1600" dirty="0"/>
            </a:br>
            <a:r>
              <a:rPr lang="hu-HU" sz="1600" b="1" dirty="0"/>
              <a:t>Szárítás:</a:t>
            </a:r>
            <a:r>
              <a:rPr lang="hu-HU" sz="1600" dirty="0"/>
              <a:t> szárítószekrényben 120 </a:t>
            </a:r>
            <a:r>
              <a:rPr lang="hu-HU" sz="1600" baseline="30000" dirty="0" err="1"/>
              <a:t>o</a:t>
            </a:r>
            <a:r>
              <a:rPr lang="hu-HU" sz="1600" dirty="0" err="1"/>
              <a:t>C</a:t>
            </a:r>
            <a:r>
              <a:rPr lang="hu-HU" sz="1600" dirty="0"/>
              <a:t> –</a:t>
            </a:r>
            <a:r>
              <a:rPr lang="hu-HU" sz="1600" dirty="0" err="1"/>
              <a:t>on</a:t>
            </a:r>
            <a:r>
              <a:rPr lang="hu-HU" sz="1600" dirty="0"/>
              <a:t>, tömegállandóságig</a:t>
            </a:r>
            <a:br>
              <a:rPr lang="hu-HU" sz="1600" dirty="0"/>
            </a:br>
            <a:r>
              <a:rPr lang="hu-HU" sz="1600" b="1" dirty="0"/>
              <a:t>Tömegmérés:</a:t>
            </a:r>
            <a:r>
              <a:rPr lang="hu-HU" sz="1600" dirty="0"/>
              <a:t> hűtés exszikkátorban, </a:t>
            </a:r>
            <a:r>
              <a:rPr lang="hu-HU" sz="1600" dirty="0" smtClean="0"/>
              <a:t>mérés </a:t>
            </a:r>
            <a:r>
              <a:rPr lang="hu-HU" sz="1600" dirty="0" err="1" smtClean="0"/>
              <a:t>anal.mérlegen</a:t>
            </a:r>
            <a:r>
              <a:rPr lang="hu-HU" sz="1600" dirty="0" smtClean="0"/>
              <a:t> (szűrővel együtt)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 smtClean="0"/>
              <a:t>  gravimetriás </a:t>
            </a:r>
            <a:r>
              <a:rPr lang="hu-HU" sz="1600" dirty="0"/>
              <a:t>faktor = </a:t>
            </a:r>
            <a:br>
              <a:rPr lang="hu-HU" sz="1600" dirty="0"/>
            </a:b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/>
              <a:t>	</a:t>
            </a: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15</a:t>
            </a:fld>
            <a:endParaRPr lang="hu-HU" altLang="hu-HU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00" y="4480752"/>
            <a:ext cx="6174244" cy="190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580979"/>
              </p:ext>
            </p:extLst>
          </p:nvPr>
        </p:nvGraphicFramePr>
        <p:xfrm>
          <a:off x="2843808" y="3929901"/>
          <a:ext cx="1728192" cy="54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4" imgW="1765080" imgH="558720" progId="Equation.3">
                  <p:embed/>
                </p:oleObj>
              </mc:Choice>
              <mc:Fallback>
                <p:oleObj name="Equation" r:id="rId4" imgW="1765080" imgH="558720" progId="Equation.3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929901"/>
                        <a:ext cx="1728192" cy="546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0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algn="ctr" eaLnBrk="1" hangingPunct="1"/>
            <a:r>
              <a:rPr lang="hu-HU" altLang="hu-HU" sz="2800" dirty="0" smtClean="0">
                <a:solidFill>
                  <a:srgbClr val="A50021"/>
                </a:solidFill>
              </a:rPr>
              <a:t>3.1 CSAPADÉKOS TITRÁLÁSOK (ARGENTOMETRIA)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484785"/>
            <a:ext cx="7416824" cy="4658840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1600" b="1" dirty="0" smtClean="0"/>
              <a:t>Alapja</a:t>
            </a:r>
            <a:r>
              <a:rPr lang="hu-HU" sz="1600" dirty="0" smtClean="0"/>
              <a:t>: </a:t>
            </a:r>
            <a:r>
              <a:rPr lang="hu-HU" sz="1600" dirty="0"/>
              <a:t>a mérendő ion (X</a:t>
            </a:r>
            <a:r>
              <a:rPr lang="hu-HU" sz="1600" baseline="30000" dirty="0"/>
              <a:t>-</a:t>
            </a:r>
            <a:r>
              <a:rPr lang="hu-HU" sz="1600" dirty="0"/>
              <a:t>) rosszul oldódó csapadékot képez az </a:t>
            </a:r>
            <a:r>
              <a:rPr lang="hu-HU" sz="1600" dirty="0" err="1"/>
              <a:t>Ag</a:t>
            </a:r>
            <a:r>
              <a:rPr lang="hu-HU" sz="1600" baseline="30000" dirty="0"/>
              <a:t>+</a:t>
            </a:r>
            <a:r>
              <a:rPr lang="hu-HU" sz="1600" dirty="0"/>
              <a:t> </a:t>
            </a:r>
            <a:r>
              <a:rPr lang="hu-HU" sz="1600" dirty="0" smtClean="0"/>
              <a:t>	ionnal</a:t>
            </a:r>
            <a:r>
              <a:rPr lang="hu-HU" sz="1600" dirty="0"/>
              <a:t>:		</a:t>
            </a:r>
            <a:r>
              <a:rPr lang="hu-HU" sz="1600" dirty="0" smtClean="0"/>
              <a:t>							</a:t>
            </a:r>
            <a:r>
              <a:rPr lang="hu-HU" sz="1600" b="1" dirty="0" err="1"/>
              <a:t>Ag</a:t>
            </a:r>
            <a:r>
              <a:rPr lang="hu-HU" sz="1600" b="1" baseline="30000" dirty="0"/>
              <a:t>+</a:t>
            </a:r>
            <a:r>
              <a:rPr lang="hu-HU" sz="1600" b="1" dirty="0"/>
              <a:t> + X</a:t>
            </a:r>
            <a:r>
              <a:rPr lang="hu-HU" sz="1600" b="1" baseline="30000" dirty="0"/>
              <a:t>-</a:t>
            </a:r>
            <a:r>
              <a:rPr lang="hu-HU" sz="1600" b="1" dirty="0"/>
              <a:t>  = </a:t>
            </a:r>
            <a:r>
              <a:rPr lang="hu-HU" sz="1600" b="1" u="sng" dirty="0" err="1"/>
              <a:t>AgX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dirty="0" smtClean="0"/>
              <a:t>A csapadékképzési reakció gyors és </a:t>
            </a:r>
            <a:r>
              <a:rPr lang="hu-HU" sz="1600" dirty="0" err="1" smtClean="0"/>
              <a:t>sztöchiometrikus</a:t>
            </a:r>
            <a:r>
              <a:rPr lang="hu-HU" sz="1600" dirty="0" smtClean="0"/>
              <a:t>. Az egyenérték-pontot a keletkező csapadék oldhatósági szorzata határozza meg, ui. híg oldatokban:</a:t>
            </a:r>
            <a:r>
              <a:rPr lang="hu-HU" sz="2000" dirty="0" smtClean="0"/>
              <a:t>	</a:t>
            </a:r>
            <a:r>
              <a:rPr lang="hu-HU" sz="1600" dirty="0" err="1" smtClean="0"/>
              <a:t>L</a:t>
            </a:r>
            <a:r>
              <a:rPr lang="hu-HU" sz="1600" baseline="-25000" dirty="0" err="1" smtClean="0"/>
              <a:t>AgX</a:t>
            </a:r>
            <a:r>
              <a:rPr lang="hu-HU" sz="1600" dirty="0" smtClean="0"/>
              <a:t> = 	[</a:t>
            </a:r>
            <a:r>
              <a:rPr lang="hu-HU" sz="1600" dirty="0" err="1" smtClean="0"/>
              <a:t>Ag</a:t>
            </a:r>
            <a:r>
              <a:rPr lang="hu-HU" sz="1600" baseline="30000" dirty="0" smtClean="0"/>
              <a:t>+</a:t>
            </a:r>
            <a:r>
              <a:rPr lang="hu-HU" sz="1600" dirty="0" smtClean="0"/>
              <a:t>]· [X</a:t>
            </a:r>
            <a:r>
              <a:rPr lang="hu-HU" sz="1600" baseline="30000" dirty="0" smtClean="0"/>
              <a:t>-</a:t>
            </a:r>
            <a:r>
              <a:rPr lang="hu-HU" sz="1600" dirty="0" smtClean="0"/>
              <a:t>] </a:t>
            </a:r>
            <a:r>
              <a:rPr lang="hu-HU" sz="1600" dirty="0" smtClean="0">
                <a:cs typeface="Arial" panose="020B0604020202020204" pitchFamily="34" charset="0"/>
              </a:rPr>
              <a:t>→</a:t>
            </a:r>
            <a:r>
              <a:rPr lang="hu-HU" sz="1600" dirty="0" smtClean="0"/>
              <a:t> [</a:t>
            </a:r>
            <a:r>
              <a:rPr lang="hu-HU" sz="1600" dirty="0" err="1"/>
              <a:t>Ag</a:t>
            </a:r>
            <a:r>
              <a:rPr lang="hu-HU" sz="1600" baseline="30000" dirty="0"/>
              <a:t>+</a:t>
            </a:r>
            <a:r>
              <a:rPr lang="hu-HU" sz="1600" dirty="0"/>
              <a:t>]= [X</a:t>
            </a:r>
            <a:r>
              <a:rPr lang="hu-HU" sz="1600" baseline="30000" dirty="0"/>
              <a:t>-</a:t>
            </a:r>
            <a:r>
              <a:rPr lang="hu-HU" sz="1600" dirty="0"/>
              <a:t>] =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/>
              <a:t/>
            </a:r>
            <a:br>
              <a:rPr lang="hu-HU" sz="2000" dirty="0"/>
            </a:br>
            <a:endParaRPr lang="hu-HU" sz="1600" b="1" dirty="0" smtClean="0"/>
          </a:p>
          <a:p>
            <a:pPr>
              <a:spcBef>
                <a:spcPts val="600"/>
              </a:spcBef>
              <a:spcAft>
                <a:spcPts val="60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2</a:t>
            </a:fld>
            <a:endParaRPr lang="hu-HU" altLang="hu-HU" smtClean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499000"/>
            <a:ext cx="825500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337644"/>
              </p:ext>
            </p:extLst>
          </p:nvPr>
        </p:nvGraphicFramePr>
        <p:xfrm>
          <a:off x="6543387" y="2702786"/>
          <a:ext cx="810202" cy="50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4" imgW="406048" imgH="253780" progId="Equation.3">
                  <p:embed/>
                </p:oleObj>
              </mc:Choice>
              <mc:Fallback>
                <p:oleObj name="Equation" r:id="rId4" imgW="406048" imgH="253780" progId="Equation.3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387" y="2702786"/>
                        <a:ext cx="810202" cy="506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3.1.2.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Csapadékok oldhatósága</a:t>
            </a:r>
            <a:r>
              <a:rPr lang="hu-HU" alt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dirty="0" smtClean="0">
              <a:solidFill>
                <a:srgbClr val="A5002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5" y="1484784"/>
            <a:ext cx="7745487" cy="522081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altLang="hu-HU" sz="1600" b="1" dirty="0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1. Oldhatósági </a:t>
            </a:r>
            <a:r>
              <a:rPr lang="hu-HU" altLang="hu-HU" sz="1600" b="1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szorzat:	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ha 	n· A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m+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 + m · </a:t>
            </a:r>
            <a:r>
              <a:rPr lang="hu-HU" altLang="hu-HU" sz="16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B</a:t>
            </a:r>
            <a:r>
              <a:rPr lang="hu-HU" altLang="hu-HU" sz="1600" baseline="300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n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 = </a:t>
            </a:r>
            <a:r>
              <a:rPr lang="hu-HU" altLang="hu-HU" sz="1600" u="sng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A</a:t>
            </a:r>
            <a:r>
              <a:rPr lang="hu-HU" altLang="hu-HU" sz="1600" u="sng" baseline="-250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n</a:t>
            </a:r>
            <a:r>
              <a:rPr lang="hu-HU" altLang="hu-HU" sz="1600" u="sng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B</a:t>
            </a:r>
            <a:r>
              <a:rPr lang="hu-HU" altLang="hu-HU" sz="1600" u="sng" baseline="-250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m</a:t>
            </a:r>
            <a:r>
              <a:rPr lang="hu-HU" altLang="hu-HU" sz="1600" u="sng" baseline="-25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hu-HU" altLang="hu-HU" sz="1600" u="sng" baseline="-25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</a:b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	</a:t>
            </a:r>
            <a:r>
              <a:rPr lang="hu-HU" altLang="hu-HU" sz="1600" dirty="0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		akkor 	</a:t>
            </a:r>
            <a:r>
              <a:rPr lang="hu-HU" altLang="hu-HU" sz="1600" dirty="0" err="1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L</a:t>
            </a:r>
            <a:r>
              <a:rPr lang="hu-HU" altLang="hu-HU" sz="1600" baseline="-25000" dirty="0" err="1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AnBm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= [A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m+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]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n 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· [</a:t>
            </a:r>
            <a:r>
              <a:rPr lang="hu-HU" altLang="hu-HU" sz="16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B</a:t>
            </a:r>
            <a:r>
              <a:rPr lang="hu-HU" altLang="hu-HU" sz="1600" baseline="30000" dirty="0" err="1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n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]</a:t>
            </a:r>
            <a:r>
              <a:rPr lang="hu-HU" altLang="hu-HU" sz="1600" baseline="30000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m</a:t>
            </a:r>
            <a:r>
              <a:rPr lang="hu-HU" altLang="hu-HU" sz="1600" b="1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/>
            </a:r>
            <a:br>
              <a:rPr lang="hu-HU" altLang="hu-HU" sz="1600" b="1" dirty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</a:br>
            <a:endParaRPr lang="hu-HU" altLang="hu-HU" sz="1600" b="1" dirty="0" smtClean="0">
              <a:solidFill>
                <a:srgbClr val="000000"/>
              </a:solidFill>
              <a:ea typeface="+mj-ea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r>
              <a:rPr lang="hu-HU" altLang="hu-HU" sz="1600" i="1" dirty="0" smtClean="0">
                <a:cs typeface="Times New Roman" panose="02020603050405020304" pitchFamily="18" charset="0"/>
              </a:rPr>
              <a:t>(a </a:t>
            </a:r>
            <a:r>
              <a:rPr lang="hu-HU" altLang="hu-HU" sz="1600" i="1" dirty="0">
                <a:cs typeface="Times New Roman" panose="02020603050405020304" pitchFamily="18" charset="0"/>
              </a:rPr>
              <a:t>konc. helyett valójában aktivitásokat kellene írnunk, de híg oldatokban a kettő </a:t>
            </a:r>
            <a:r>
              <a:rPr lang="hu-HU" altLang="hu-HU" sz="1600" i="1" dirty="0" smtClean="0">
                <a:cs typeface="Times New Roman" panose="02020603050405020304" pitchFamily="18" charset="0"/>
              </a:rPr>
              <a:t>ugyanaz!)</a:t>
            </a:r>
            <a:r>
              <a:rPr lang="hu-HU" altLang="hu-HU" sz="1600" i="1" dirty="0">
                <a:cs typeface="Times New Roman" panose="02020603050405020304" pitchFamily="18" charset="0"/>
              </a:rPr>
              <a:t/>
            </a:r>
            <a:br>
              <a:rPr lang="hu-HU" altLang="hu-HU" sz="1600" i="1" dirty="0">
                <a:cs typeface="Times New Roman" panose="02020603050405020304" pitchFamily="18" charset="0"/>
              </a:rPr>
            </a:br>
            <a:endParaRPr lang="hu-HU" altLang="hu-HU" sz="1600" i="1" dirty="0" smtClean="0"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r>
              <a:rPr lang="hu-HU" altLang="hu-HU" sz="16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. Oldhatóság, </a:t>
            </a:r>
            <a:r>
              <a:rPr lang="hu-HU" altLang="hu-HU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oldékonyság</a:t>
            </a: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hu-HU" altLang="hu-HU" sz="16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solubility</a:t>
            </a: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):</a:t>
            </a:r>
            <a:b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/>
            </a:r>
            <a:b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	</a:t>
            </a:r>
            <a:r>
              <a:rPr lang="hu-HU" altLang="hu-H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</a:t>
            </a:r>
            <a:r>
              <a:rPr lang="hu-HU" altLang="hu-HU" sz="1600" baseline="-25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AnBm</a:t>
            </a:r>
            <a:r>
              <a:rPr lang="hu-HU" altLang="hu-H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=      [A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m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+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u-HU" altLang="hu-HU" sz="1600" dirty="0">
                <a:solidFill>
                  <a:srgbClr val="000000"/>
                </a:solidFill>
                <a:cs typeface="Times New Roman" panose="02020603050405020304" pitchFamily="18" charset="0"/>
              </a:rPr>
              <a:t>= 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    [</a:t>
            </a:r>
            <a:r>
              <a:rPr lang="hu-HU" altLang="hu-HU" sz="16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B</a:t>
            </a:r>
            <a:r>
              <a:rPr lang="hu-HU" altLang="hu-HU" sz="1600" baseline="300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-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]</a:t>
            </a:r>
            <a:endParaRPr lang="hu-HU" sz="1600" dirty="0"/>
          </a:p>
          <a:p>
            <a:pPr>
              <a:buClrTx/>
              <a:buSzTx/>
              <a:buNone/>
            </a:pPr>
            <a:r>
              <a:rPr lang="hu-HU" altLang="hu-H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Példák: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ClrTx/>
              <a:buSzTx/>
              <a:buNone/>
            </a:pPr>
            <a:r>
              <a:rPr lang="hu-HU" altLang="hu-H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altLang="hu-HU" sz="200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hu-HU" alt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[Cl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10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altLang="hu-HU" sz="2000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AgCl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hu-HU" alt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[Cl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              =10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hu-HU" altLang="hu-HU" sz="20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endParaRPr lang="hu-HU" altLang="hu-HU" sz="20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de:  L</a:t>
            </a:r>
            <a:r>
              <a:rPr lang="hu-HU" altLang="hu-H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Ag2CrO4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hu-HU" alt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[CrO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10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buClrTx/>
              <a:buSz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így: S</a:t>
            </a:r>
            <a:r>
              <a:rPr lang="hu-HU" altLang="hu-HU" sz="20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Ag2CrO4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hu-HU" altLang="hu-HU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[CrO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6,3·10</a:t>
            </a:r>
            <a:r>
              <a:rPr lang="hu-HU" altLang="hu-H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000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endParaRPr lang="hu-HU" alt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ui.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altLang="hu-HU" sz="16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Ag2CrO4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[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2x]</a:t>
            </a:r>
            <a:r>
              <a:rPr lang="hu-HU" altLang="hu-HU" sz="20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·[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]=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4x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-12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2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alt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          =</a:t>
            </a:r>
            <a:r>
              <a:rPr lang="hu-HU" altLang="hu-H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6,3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hu-HU" altLang="hu-HU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altLang="hu-H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altLang="hu-H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Tx/>
              <a:buSzTx/>
              <a:buNone/>
            </a:pPr>
            <a:r>
              <a:rPr lang="hu-HU" altLang="hu-H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hu-HU" alt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3</a:t>
            </a:fld>
            <a:endParaRPr lang="hu-HU" altLang="hu-HU" dirty="0" smtClean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591571"/>
              </p:ext>
            </p:extLst>
          </p:nvPr>
        </p:nvGraphicFramePr>
        <p:xfrm>
          <a:off x="6444208" y="4352925"/>
          <a:ext cx="831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" name="Equation" r:id="rId4" imgW="418918" imgH="253890" progId="Equation.3">
                  <p:embed/>
                </p:oleObj>
              </mc:Choice>
              <mc:Fallback>
                <p:oleObj name="Equation" r:id="rId4" imgW="418918" imgH="253890" progId="Equation.3">
                  <p:embed/>
                  <p:pic>
                    <p:nvPicPr>
                      <p:cNvPr id="205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4352925"/>
                        <a:ext cx="83185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171230"/>
              </p:ext>
            </p:extLst>
          </p:nvPr>
        </p:nvGraphicFramePr>
        <p:xfrm>
          <a:off x="2346318" y="5420230"/>
          <a:ext cx="2159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5" name="Equation" r:id="rId6" imgW="139639" imgH="342751" progId="Equation.3">
                  <p:embed/>
                </p:oleObj>
              </mc:Choice>
              <mc:Fallback>
                <p:oleObj name="Equation" r:id="rId6" imgW="139639" imgH="342751" progId="Equation.3">
                  <p:embed/>
                  <p:pic>
                    <p:nvPicPr>
                      <p:cNvPr id="205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18" y="5420230"/>
                        <a:ext cx="2159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131785"/>
              </p:ext>
            </p:extLst>
          </p:nvPr>
        </p:nvGraphicFramePr>
        <p:xfrm>
          <a:off x="6300192" y="5757486"/>
          <a:ext cx="864096" cy="78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" name="Equation" r:id="rId8" imgW="431613" imgH="393529" progId="Equation.3">
                  <p:embed/>
                </p:oleObj>
              </mc:Choice>
              <mc:Fallback>
                <p:oleObj name="Equation" r:id="rId8" imgW="431613" imgH="393529" progId="Equation.3">
                  <p:embed/>
                  <p:pic>
                    <p:nvPicPr>
                      <p:cNvPr id="205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5757486"/>
                        <a:ext cx="864096" cy="788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700874"/>
              </p:ext>
            </p:extLst>
          </p:nvPr>
        </p:nvGraphicFramePr>
        <p:xfrm>
          <a:off x="5226576" y="5950455"/>
          <a:ext cx="878797" cy="595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Equation" r:id="rId10" imgW="711000" imgH="482400" progId="Equation.3">
                  <p:embed/>
                </p:oleObj>
              </mc:Choice>
              <mc:Fallback>
                <p:oleObj name="Equation" r:id="rId10" imgW="711000" imgH="482400" progId="Equation.3">
                  <p:embed/>
                  <p:pic>
                    <p:nvPicPr>
                      <p:cNvPr id="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576" y="5950455"/>
                        <a:ext cx="878797" cy="5958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90477"/>
              </p:ext>
            </p:extLst>
          </p:nvPr>
        </p:nvGraphicFramePr>
        <p:xfrm>
          <a:off x="2699792" y="3707340"/>
          <a:ext cx="234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8" name="Equation" r:id="rId12" imgW="152280" imgH="393480" progId="Equation.3">
                  <p:embed/>
                </p:oleObj>
              </mc:Choice>
              <mc:Fallback>
                <p:oleObj name="Equation" r:id="rId12" imgW="152280" imgH="393480" progId="Equation.3">
                  <p:embed/>
                  <p:pic>
                    <p:nvPicPr>
                      <p:cNvPr id="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3707340"/>
                        <a:ext cx="2349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915964"/>
              </p:ext>
            </p:extLst>
          </p:nvPr>
        </p:nvGraphicFramePr>
        <p:xfrm>
          <a:off x="3822700" y="3690938"/>
          <a:ext cx="2936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14" imgW="190440" imgH="393480" progId="Equation.3">
                  <p:embed/>
                </p:oleObj>
              </mc:Choice>
              <mc:Fallback>
                <p:oleObj name="Equation" r:id="rId14" imgW="190440" imgH="393480" progId="Equation.3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3690938"/>
                        <a:ext cx="2936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algn="ctr"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3.1.3.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titrálási folyamat követése, logaritmikus egyensúlyi diagram</a:t>
            </a:r>
            <a:endParaRPr lang="hu-HU" altLang="hu-HU" sz="1600" dirty="0" smtClean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80920" cy="5373216"/>
          </a:xfrm>
        </p:spPr>
        <p:txBody>
          <a:bodyPr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Példa: I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-</a:t>
            </a:r>
            <a:r>
              <a:rPr lang="hu-HU" sz="1600" b="1" dirty="0" smtClean="0">
                <a:solidFill>
                  <a:srgbClr val="000000"/>
                </a:solidFill>
              </a:rPr>
              <a:t> ionok titrálása </a:t>
            </a:r>
            <a:r>
              <a:rPr lang="hu-HU" sz="1600" b="1" dirty="0" err="1" smtClean="0">
                <a:solidFill>
                  <a:srgbClr val="000000"/>
                </a:solidFill>
              </a:rPr>
              <a:t>Ag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+</a:t>
            </a:r>
            <a:r>
              <a:rPr lang="hu-HU" sz="1600" b="1" dirty="0" smtClean="0">
                <a:solidFill>
                  <a:srgbClr val="000000"/>
                </a:solidFill>
              </a:rPr>
              <a:t> ionokkal</a:t>
            </a:r>
          </a:p>
          <a:p>
            <a:pPr marL="457200" lvl="1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</a:rPr>
              <a:t>   </a:t>
            </a:r>
            <a:r>
              <a:rPr lang="hu-HU" sz="1600" b="1" dirty="0" err="1" smtClean="0">
                <a:solidFill>
                  <a:srgbClr val="000000"/>
                </a:solidFill>
              </a:rPr>
              <a:t>L</a:t>
            </a:r>
            <a:r>
              <a:rPr lang="hu-HU" sz="1600" b="1" baseline="-25000" dirty="0" err="1" smtClean="0">
                <a:solidFill>
                  <a:srgbClr val="000000"/>
                </a:solidFill>
              </a:rPr>
              <a:t>AgI</a:t>
            </a:r>
            <a:r>
              <a:rPr lang="hu-HU" sz="1600" b="1" dirty="0" smtClean="0">
                <a:solidFill>
                  <a:srgbClr val="000000"/>
                </a:solidFill>
              </a:rPr>
              <a:t> = 10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-16</a:t>
            </a:r>
            <a:r>
              <a:rPr lang="hu-HU" sz="1600" b="1" dirty="0" smtClean="0">
                <a:solidFill>
                  <a:srgbClr val="000000"/>
                </a:solidFill>
              </a:rPr>
              <a:t> M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2</a:t>
            </a:r>
            <a:r>
              <a:rPr lang="hu-HU" sz="1600" b="1" dirty="0" smtClean="0">
                <a:solidFill>
                  <a:srgbClr val="000000"/>
                </a:solidFill>
              </a:rPr>
              <a:t> ; </a:t>
            </a:r>
            <a:r>
              <a:rPr lang="hu-HU" sz="1600" b="1" dirty="0" err="1" smtClean="0">
                <a:solidFill>
                  <a:srgbClr val="000000"/>
                </a:solidFill>
              </a:rPr>
              <a:t>c</a:t>
            </a:r>
            <a:r>
              <a:rPr lang="hu-HU" sz="1600" b="1" baseline="-25000" dirty="0" err="1" smtClean="0">
                <a:solidFill>
                  <a:srgbClr val="000000"/>
                </a:solidFill>
              </a:rPr>
              <a:t>I</a:t>
            </a:r>
            <a:r>
              <a:rPr lang="hu-HU" sz="1600" b="1" baseline="-25000" dirty="0" smtClean="0">
                <a:solidFill>
                  <a:srgbClr val="000000"/>
                </a:solidFill>
              </a:rPr>
              <a:t>-, kezdeti</a:t>
            </a:r>
            <a:r>
              <a:rPr lang="hu-HU" sz="1600" b="1" dirty="0" smtClean="0">
                <a:solidFill>
                  <a:srgbClr val="000000"/>
                </a:solidFill>
              </a:rPr>
              <a:t>= 10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-1</a:t>
            </a:r>
            <a:r>
              <a:rPr lang="hu-HU" sz="1600" b="1" dirty="0" smtClean="0">
                <a:solidFill>
                  <a:srgbClr val="000000"/>
                </a:solidFill>
              </a:rPr>
              <a:t> 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4</a:t>
            </a:fld>
            <a:endParaRPr lang="hu-HU" altLang="hu-HU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331" y="2204865"/>
            <a:ext cx="7287518" cy="45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3.1.3.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Egymás melletti meghatározások</a:t>
            </a:r>
            <a:r>
              <a:rPr lang="hu-HU" alt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altLang="hu-HU" sz="2800" dirty="0" smtClean="0">
              <a:solidFill>
                <a:srgbClr val="A5002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484784"/>
            <a:ext cx="8033518" cy="5220816"/>
          </a:xfrm>
        </p:spPr>
        <p:txBody>
          <a:bodyPr/>
          <a:lstStyle/>
          <a:p>
            <a:pPr>
              <a:buClrTx/>
              <a:buSzTx/>
              <a:buNone/>
            </a:pPr>
            <a:r>
              <a:rPr lang="hu-HU" altLang="hu-HU" sz="1600" b="1" dirty="0">
                <a:solidFill>
                  <a:srgbClr val="000000"/>
                </a:solidFill>
                <a:cs typeface="Times New Roman" panose="02020603050405020304" pitchFamily="18" charset="0"/>
              </a:rPr>
              <a:t>Példa: </a:t>
            </a:r>
            <a:r>
              <a:rPr lang="hu-HU" sz="1600" b="1" dirty="0" smtClean="0">
                <a:solidFill>
                  <a:srgbClr val="000000"/>
                </a:solidFill>
              </a:rPr>
              <a:t>I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-</a:t>
            </a:r>
            <a:r>
              <a:rPr lang="hu-HU" sz="1600" b="1" dirty="0" smtClean="0">
                <a:solidFill>
                  <a:srgbClr val="000000"/>
                </a:solidFill>
              </a:rPr>
              <a:t> </a:t>
            </a:r>
            <a:r>
              <a:rPr lang="hu-HU" sz="1600" b="1" dirty="0">
                <a:solidFill>
                  <a:srgbClr val="000000"/>
                </a:solidFill>
              </a:rPr>
              <a:t>ionok titrálása </a:t>
            </a:r>
            <a:r>
              <a:rPr lang="hu-HU" sz="1600" b="1" dirty="0" err="1">
                <a:solidFill>
                  <a:srgbClr val="000000"/>
                </a:solidFill>
              </a:rPr>
              <a:t>Ag</a:t>
            </a:r>
            <a:r>
              <a:rPr lang="hu-HU" sz="1600" b="1" baseline="30000" dirty="0">
                <a:solidFill>
                  <a:srgbClr val="000000"/>
                </a:solidFill>
              </a:rPr>
              <a:t>+</a:t>
            </a:r>
            <a:r>
              <a:rPr lang="hu-HU" sz="1600" b="1" dirty="0">
                <a:solidFill>
                  <a:srgbClr val="000000"/>
                </a:solidFill>
              </a:rPr>
              <a:t> </a:t>
            </a:r>
            <a:r>
              <a:rPr lang="hu-HU" sz="1600" b="1" dirty="0" smtClean="0">
                <a:solidFill>
                  <a:srgbClr val="000000"/>
                </a:solidFill>
              </a:rPr>
              <a:t>ionokkal, ha az </a:t>
            </a:r>
            <a:r>
              <a:rPr lang="hu-HU" sz="1600" b="1" dirty="0" smtClean="0">
                <a:solidFill>
                  <a:srgbClr val="000000"/>
                </a:solidFill>
              </a:rPr>
              <a:t>oldatban </a:t>
            </a:r>
            <a:r>
              <a:rPr lang="hu-HU" sz="1600" b="1" dirty="0" err="1" smtClean="0">
                <a:solidFill>
                  <a:srgbClr val="000000"/>
                </a:solidFill>
              </a:rPr>
              <a:t>Br</a:t>
            </a:r>
            <a:r>
              <a:rPr lang="hu-HU" sz="1600" b="1" baseline="30000" dirty="0" smtClean="0">
                <a:solidFill>
                  <a:srgbClr val="000000"/>
                </a:solidFill>
              </a:rPr>
              <a:t>-</a:t>
            </a:r>
            <a:r>
              <a:rPr lang="hu-HU" sz="1600" b="1" dirty="0" smtClean="0">
                <a:solidFill>
                  <a:srgbClr val="000000"/>
                </a:solidFill>
              </a:rPr>
              <a:t> ionok is 	vannak  </a:t>
            </a:r>
            <a:r>
              <a:rPr lang="hu-HU" sz="1600" dirty="0" smtClean="0">
                <a:solidFill>
                  <a:srgbClr val="000000"/>
                </a:solidFill>
              </a:rPr>
              <a:t>(az oldat mindkét ionra </a:t>
            </a:r>
            <a:r>
              <a:rPr lang="hu-HU" sz="1600" dirty="0" smtClean="0">
                <a:solidFill>
                  <a:srgbClr val="000000"/>
                </a:solidFill>
              </a:rPr>
              <a:t>	nézve 10-1 </a:t>
            </a:r>
            <a:r>
              <a:rPr lang="hu-HU" sz="1600" dirty="0" smtClean="0">
                <a:solidFill>
                  <a:srgbClr val="000000"/>
                </a:solidFill>
              </a:rPr>
              <a:t>M-</a:t>
            </a:r>
            <a:r>
              <a:rPr lang="hu-HU" sz="1600" dirty="0" err="1" smtClean="0">
                <a:solidFill>
                  <a:srgbClr val="000000"/>
                </a:solidFill>
              </a:rPr>
              <a:t>os</a:t>
            </a:r>
            <a:r>
              <a:rPr lang="hu-HU" sz="1600" dirty="0" smtClean="0">
                <a:solidFill>
                  <a:srgbClr val="000000"/>
                </a:solidFill>
              </a:rPr>
              <a:t>)</a:t>
            </a:r>
            <a:endParaRPr lang="hu-HU" sz="1600" dirty="0">
              <a:solidFill>
                <a:srgbClr val="000000"/>
              </a:solidFill>
            </a:endParaRPr>
          </a:p>
          <a:p>
            <a:pPr lvl="0">
              <a:buClrTx/>
              <a:buSzTx/>
              <a:buNone/>
            </a:pPr>
            <a:r>
              <a:rPr lang="hu-HU" altLang="hu-H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altLang="hu-HU" sz="20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altLang="hu-HU" sz="2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hu-HU" altLang="hu-HU" sz="2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5</a:t>
            </a:fld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083412"/>
            <a:ext cx="7178031" cy="477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7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3.1.4.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Végpontjelzési módszerek</a:t>
            </a:r>
            <a:endParaRPr lang="hu-HU" altLang="hu-HU" sz="2800" dirty="0" smtClean="0">
              <a:solidFill>
                <a:srgbClr val="A5002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484784"/>
            <a:ext cx="8033518" cy="5220816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hu-HU" altLang="hu-HU" sz="1600" b="1" dirty="0" smtClean="0">
                <a:solidFill>
                  <a:srgbClr val="000000"/>
                </a:solidFill>
                <a:ea typeface="+mj-ea"/>
                <a:cs typeface="Times New Roman" panose="02020603050405020304" pitchFamily="18" charset="0"/>
              </a:rPr>
              <a:t>A csoportosítás az indikátorok működése alapján történik: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altLang="hu-HU" sz="1600" dirty="0" smtClean="0">
                <a:cs typeface="Times New Roman" panose="02020603050405020304" pitchFamily="18" charset="0"/>
              </a:rPr>
              <a:t>1. csapadékos </a:t>
            </a:r>
            <a:r>
              <a:rPr lang="hu-HU" altLang="hu-HU" sz="1600" dirty="0">
                <a:cs typeface="Times New Roman" panose="02020603050405020304" pitchFamily="18" charset="0"/>
              </a:rPr>
              <a:t>indikálás (</a:t>
            </a:r>
            <a:r>
              <a:rPr lang="hu-HU" altLang="hu-HU" sz="1600" b="1" dirty="0" err="1">
                <a:cs typeface="Times New Roman" panose="02020603050405020304" pitchFamily="18" charset="0"/>
              </a:rPr>
              <a:t>Mohr</a:t>
            </a:r>
            <a:r>
              <a:rPr lang="hu-HU" altLang="hu-HU" sz="1600" dirty="0">
                <a:cs typeface="Times New Roman" panose="02020603050405020304" pitchFamily="18" charset="0"/>
              </a:rPr>
              <a:t>-féle módszer) </a:t>
            </a:r>
            <a:br>
              <a:rPr lang="hu-HU" altLang="hu-HU" sz="1600" dirty="0">
                <a:cs typeface="Times New Roman" panose="02020603050405020304" pitchFamily="18" charset="0"/>
              </a:rPr>
            </a:br>
            <a:r>
              <a:rPr lang="hu-HU" altLang="hu-HU" sz="1600" dirty="0" smtClean="0">
                <a:cs typeface="Times New Roman" panose="02020603050405020304" pitchFamily="18" charset="0"/>
              </a:rPr>
              <a:t>2</a:t>
            </a:r>
            <a:r>
              <a:rPr lang="hu-HU" altLang="hu-HU" sz="1600" dirty="0">
                <a:cs typeface="Times New Roman" panose="02020603050405020304" pitchFamily="18" charset="0"/>
              </a:rPr>
              <a:t>. </a:t>
            </a:r>
            <a:r>
              <a:rPr lang="hu-HU" altLang="hu-HU" sz="1600" dirty="0" err="1">
                <a:cs typeface="Times New Roman" panose="02020603050405020304" pitchFamily="18" charset="0"/>
              </a:rPr>
              <a:t>komplexometriás</a:t>
            </a:r>
            <a:r>
              <a:rPr lang="hu-HU" altLang="hu-HU" sz="1600" dirty="0">
                <a:cs typeface="Times New Roman" panose="02020603050405020304" pitchFamily="18" charset="0"/>
              </a:rPr>
              <a:t> indikálás (</a:t>
            </a:r>
            <a:r>
              <a:rPr lang="hu-HU" altLang="hu-HU" sz="1600" b="1" dirty="0" err="1">
                <a:cs typeface="Times New Roman" panose="02020603050405020304" pitchFamily="18" charset="0"/>
              </a:rPr>
              <a:t>Volhard</a:t>
            </a:r>
            <a:r>
              <a:rPr lang="hu-HU" altLang="hu-HU" sz="1600" dirty="0">
                <a:cs typeface="Times New Roman" panose="02020603050405020304" pitchFamily="18" charset="0"/>
              </a:rPr>
              <a:t>- féle módszer) </a:t>
            </a:r>
            <a:endParaRPr lang="hu-HU" altLang="hu-HU" sz="1600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hu-HU" altLang="hu-HU" sz="1600" dirty="0" smtClean="0">
                <a:cs typeface="Times New Roman" panose="02020603050405020304" pitchFamily="18" charset="0"/>
              </a:rPr>
              <a:t>3. adszorpciós </a:t>
            </a:r>
            <a:r>
              <a:rPr lang="hu-HU" altLang="hu-HU" sz="1600" dirty="0" err="1" smtClean="0">
                <a:cs typeface="Times New Roman" panose="02020603050405020304" pitchFamily="18" charset="0"/>
              </a:rPr>
              <a:t>indikálálás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 (</a:t>
            </a:r>
            <a:r>
              <a:rPr lang="hu-HU" altLang="hu-HU" sz="1600" b="1" dirty="0" smtClean="0">
                <a:cs typeface="Times New Roman" panose="02020603050405020304" pitchFamily="18" charset="0"/>
              </a:rPr>
              <a:t>Fajans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-féle módszer)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altLang="hu-HU" sz="1600" dirty="0" smtClean="0">
                <a:cs typeface="Times New Roman" panose="02020603050405020304" pitchFamily="18" charset="0"/>
              </a:rPr>
              <a:t>4. A csapadék koagulációján alapuló indikálás (</a:t>
            </a:r>
            <a:r>
              <a:rPr lang="hu-HU" altLang="hu-HU" sz="1600" b="1" dirty="0" smtClean="0">
                <a:cs typeface="Times New Roman" panose="02020603050405020304" pitchFamily="18" charset="0"/>
              </a:rPr>
              <a:t>Gay </a:t>
            </a:r>
            <a:r>
              <a:rPr lang="hu-HU" altLang="hu-HU" sz="1600" b="1" dirty="0" err="1" smtClean="0">
                <a:cs typeface="Times New Roman" panose="02020603050405020304" pitchFamily="18" charset="0"/>
              </a:rPr>
              <a:t>Lussac</a:t>
            </a:r>
            <a:r>
              <a:rPr lang="hu-HU" altLang="hu-HU" sz="1600" dirty="0" smtClean="0">
                <a:cs typeface="Times New Roman" panose="02020603050405020304" pitchFamily="18" charset="0"/>
              </a:rPr>
              <a:t>-féle módszer)</a:t>
            </a:r>
            <a:r>
              <a:rPr lang="hu-HU" altLang="hu-HU" sz="2000" dirty="0"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cs typeface="Times New Roman" panose="02020603050405020304" pitchFamily="18" charset="0"/>
              </a:rPr>
            </a:br>
            <a:r>
              <a:rPr lang="hu-HU" altLang="hu-HU" sz="2000" b="1" baseline="30000" dirty="0">
                <a:solidFill>
                  <a:srgbClr val="000000"/>
                </a:solidFill>
                <a:cs typeface="Times New Roman" panose="02020603050405020304" pitchFamily="18" charset="0"/>
              </a:rPr>
              <a:t>			</a:t>
            </a:r>
            <a:endParaRPr lang="hu-HU" altLang="hu-HU" sz="2000" dirty="0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lvl="0">
              <a:buClrTx/>
              <a:buSzTx/>
              <a:buAutoNum type="arabicPeriod"/>
              <a:defRPr/>
            </a:pP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Csapadékos 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indikálás (</a:t>
            </a:r>
            <a:r>
              <a:rPr lang="hu-HU" altLang="hu-HU" sz="1600" b="1" dirty="0" err="1">
                <a:solidFill>
                  <a:srgbClr val="000000"/>
                </a:solidFill>
                <a:cs typeface="Times New Roman" pitchFamily="18" charset="0"/>
              </a:rPr>
              <a:t>Mohr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-féle módszer)</a:t>
            </a:r>
            <a:b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	Titrálási reakció:	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altLang="hu-HU" sz="1600" dirty="0" err="1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+ X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hu-HU" altLang="hu-HU" sz="1600" u="sng" dirty="0" err="1">
                <a:solidFill>
                  <a:srgbClr val="000000"/>
                </a:solidFill>
                <a:cs typeface="Times New Roman" pitchFamily="18" charset="0"/>
              </a:rPr>
              <a:t>AgX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	 X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= Cl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hu-HU" altLang="hu-HU" sz="1600" dirty="0" err="1">
                <a:solidFill>
                  <a:srgbClr val="000000"/>
                </a:solidFill>
                <a:cs typeface="Times New Roman" pitchFamily="18" charset="0"/>
              </a:rPr>
              <a:t>Br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, 	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Indikálási reakció:	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2 </a:t>
            </a:r>
            <a:r>
              <a:rPr lang="hu-HU" altLang="hu-HU" sz="1600" dirty="0" err="1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+ CrO</a:t>
            </a:r>
            <a:r>
              <a:rPr lang="hu-HU" altLang="hu-HU" sz="1600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2-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u="sng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CrO</a:t>
            </a:r>
            <a:r>
              <a:rPr lang="hu-HU" altLang="hu-HU" sz="1600" u="sng" baseline="-25000" dirty="0">
                <a:solidFill>
                  <a:srgbClr val="000000"/>
                </a:solidFill>
                <a:cs typeface="Times New Roman" pitchFamily="18" charset="0"/>
              </a:rPr>
              <a:t>4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hu-HU" altLang="hu-HU" sz="1600" u="sng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lvl="0" indent="0">
              <a:buClrTx/>
              <a:buSzTx/>
              <a:buNone/>
              <a:defRPr/>
            </a:pP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			vörösbarna csapadék keletkezik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Feltétel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: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semleges, enyhén lúgos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közeg ,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mert:</a:t>
            </a:r>
          </a:p>
          <a:p>
            <a:pPr lvl="0">
              <a:buClrTx/>
              <a:buSzTx/>
              <a:buNone/>
              <a:defRPr/>
            </a:pP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		erősen savas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közegben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:	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u="sng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CrO</a:t>
            </a:r>
            <a:r>
              <a:rPr lang="hu-HU" altLang="hu-HU" sz="1600" u="sng" baseline="-25000" dirty="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+2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=Cr</a:t>
            </a:r>
            <a:r>
              <a:rPr lang="hu-HU" altLang="hu-HU" sz="16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hu-HU" altLang="hu-HU" sz="1600" baseline="-25000" dirty="0" smtClean="0">
                <a:solidFill>
                  <a:srgbClr val="000000"/>
                </a:solidFill>
                <a:cs typeface="Times New Roman" pitchFamily="18" charset="0"/>
              </a:rPr>
              <a:t>7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2-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4 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+H</a:t>
            </a:r>
            <a:r>
              <a:rPr lang="hu-HU" altLang="hu-HU" sz="16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O </a:t>
            </a:r>
            <a:b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lúgos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közegben: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	  2 </a:t>
            </a:r>
            <a:r>
              <a:rPr lang="hu-HU" altLang="hu-HU" sz="1600" dirty="0" err="1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+ OH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u="sng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u="sng" dirty="0">
                <a:solidFill>
                  <a:srgbClr val="000000"/>
                </a:solidFill>
                <a:cs typeface="Times New Roman" pitchFamily="18" charset="0"/>
              </a:rPr>
              <a:t>O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+ H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hu-HU" altLang="hu-HU" sz="1600" i="1" dirty="0" smtClean="0">
                <a:cs typeface="Times New Roman" pitchFamily="18" charset="0"/>
              </a:rPr>
              <a:t>(</a:t>
            </a:r>
            <a:r>
              <a:rPr lang="hu-HU" altLang="hu-HU" sz="1600" i="1" dirty="0" smtClean="0">
                <a:cs typeface="Times New Roman" pitchFamily="18" charset="0"/>
              </a:rPr>
              <a:t>A </a:t>
            </a:r>
            <a:r>
              <a:rPr lang="hu-HU" altLang="hu-HU" sz="1600" i="1" dirty="0">
                <a:cs typeface="Times New Roman" pitchFamily="18" charset="0"/>
              </a:rPr>
              <a:t>CrO</a:t>
            </a:r>
            <a:r>
              <a:rPr lang="hu-HU" altLang="hu-HU" sz="1600" i="1" baseline="-25000" dirty="0">
                <a:cs typeface="Times New Roman" pitchFamily="18" charset="0"/>
              </a:rPr>
              <a:t>4</a:t>
            </a:r>
            <a:r>
              <a:rPr lang="hu-HU" altLang="hu-HU" sz="1600" i="1" baseline="30000" dirty="0">
                <a:cs typeface="Times New Roman" pitchFamily="18" charset="0"/>
              </a:rPr>
              <a:t>2-</a:t>
            </a:r>
            <a:r>
              <a:rPr lang="hu-HU" altLang="hu-HU" sz="1600" i="1" dirty="0">
                <a:cs typeface="Times New Roman" pitchFamily="18" charset="0"/>
              </a:rPr>
              <a:t>  ion azért alkalmas indikátornak, mert az </a:t>
            </a:r>
            <a:r>
              <a:rPr lang="hu-HU" altLang="hu-HU" sz="1600" i="1" u="sng" dirty="0" err="1">
                <a:cs typeface="Times New Roman" pitchFamily="18" charset="0"/>
              </a:rPr>
              <a:t>AgCl</a:t>
            </a:r>
            <a:r>
              <a:rPr lang="hu-HU" altLang="hu-HU" sz="1600" i="1" dirty="0">
                <a:cs typeface="Times New Roman" pitchFamily="18" charset="0"/>
              </a:rPr>
              <a:t> csapadék oldhatósága rosszabb, mint az </a:t>
            </a:r>
            <a:r>
              <a:rPr lang="hu-HU" altLang="hu-HU" sz="1600" i="1" u="sng" dirty="0">
                <a:cs typeface="Times New Roman" pitchFamily="18" charset="0"/>
              </a:rPr>
              <a:t>Ag</a:t>
            </a:r>
            <a:r>
              <a:rPr lang="hu-HU" altLang="hu-HU" sz="1600" i="1" u="sng" baseline="-25000" dirty="0">
                <a:cs typeface="Times New Roman" pitchFamily="18" charset="0"/>
              </a:rPr>
              <a:t>2</a:t>
            </a:r>
            <a:r>
              <a:rPr lang="hu-HU" altLang="hu-HU" sz="1600" i="1" u="sng" dirty="0">
                <a:cs typeface="Times New Roman" pitchFamily="18" charset="0"/>
              </a:rPr>
              <a:t>CrO</a:t>
            </a:r>
            <a:r>
              <a:rPr lang="hu-HU" altLang="hu-HU" sz="1600" i="1" u="sng" baseline="-25000" dirty="0">
                <a:cs typeface="Times New Roman" pitchFamily="18" charset="0"/>
              </a:rPr>
              <a:t>4</a:t>
            </a:r>
            <a:r>
              <a:rPr lang="hu-HU" altLang="hu-HU" sz="1600" i="1" dirty="0">
                <a:cs typeface="Times New Roman" pitchFamily="18" charset="0"/>
              </a:rPr>
              <a:t> csapadéké, így </a:t>
            </a:r>
            <a:r>
              <a:rPr lang="hu-HU" altLang="hu-HU" sz="1600" i="1" dirty="0" smtClean="0">
                <a:cs typeface="Times New Roman" pitchFamily="18" charset="0"/>
              </a:rPr>
              <a:t>a </a:t>
            </a:r>
            <a:r>
              <a:rPr lang="hu-HU" altLang="hu-HU" sz="1600" i="1" dirty="0">
                <a:cs typeface="Times New Roman" pitchFamily="18" charset="0"/>
              </a:rPr>
              <a:t>titrálás </a:t>
            </a:r>
            <a:r>
              <a:rPr lang="hu-HU" altLang="hu-HU" sz="1600" i="1" dirty="0" smtClean="0">
                <a:cs typeface="Times New Roman" pitchFamily="18" charset="0"/>
              </a:rPr>
              <a:t>kezdetén </a:t>
            </a:r>
            <a:r>
              <a:rPr lang="hu-HU" altLang="hu-HU" sz="1600" i="1" dirty="0">
                <a:cs typeface="Times New Roman" pitchFamily="18" charset="0"/>
              </a:rPr>
              <a:t>először az </a:t>
            </a:r>
            <a:r>
              <a:rPr lang="hu-HU" altLang="hu-HU" sz="1600" i="1" u="sng" dirty="0" err="1">
                <a:cs typeface="Times New Roman" pitchFamily="18" charset="0"/>
              </a:rPr>
              <a:t>AgCl</a:t>
            </a:r>
            <a:r>
              <a:rPr lang="hu-HU" altLang="hu-HU" sz="1600" i="1" dirty="0">
                <a:cs typeface="Times New Roman" pitchFamily="18" charset="0"/>
              </a:rPr>
              <a:t> csapadék </a:t>
            </a:r>
            <a:r>
              <a:rPr lang="hu-HU" altLang="hu-HU" sz="1600" i="1" dirty="0" smtClean="0">
                <a:cs typeface="Times New Roman" pitchFamily="18" charset="0"/>
              </a:rPr>
              <a:t>kezd el leválni. )</a:t>
            </a:r>
          </a:p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altLang="hu-HU" sz="1600" b="1" dirty="0" smtClean="0">
                <a:cs typeface="Times New Roman" pitchFamily="18" charset="0"/>
              </a:rPr>
              <a:t>Fontos </a:t>
            </a:r>
            <a:r>
              <a:rPr lang="hu-HU" altLang="hu-HU" sz="1600" dirty="0" smtClean="0">
                <a:cs typeface="Times New Roman" pitchFamily="18" charset="0"/>
              </a:rPr>
              <a:t>a </a:t>
            </a:r>
            <a:r>
              <a:rPr lang="hu-HU" altLang="hu-HU" sz="1600" dirty="0">
                <a:cs typeface="Times New Roman" pitchFamily="18" charset="0"/>
              </a:rPr>
              <a:t>megfelelő CrO</a:t>
            </a:r>
            <a:r>
              <a:rPr lang="hu-HU" altLang="hu-HU" sz="1600" baseline="-25000" dirty="0">
                <a:cs typeface="Times New Roman" pitchFamily="18" charset="0"/>
              </a:rPr>
              <a:t>4</a:t>
            </a:r>
            <a:r>
              <a:rPr lang="hu-HU" altLang="hu-HU" sz="1600" baseline="30000" dirty="0">
                <a:cs typeface="Times New Roman" pitchFamily="18" charset="0"/>
              </a:rPr>
              <a:t>2- </a:t>
            </a:r>
            <a:r>
              <a:rPr lang="hu-HU" altLang="hu-HU" sz="1600" dirty="0">
                <a:cs typeface="Times New Roman" pitchFamily="18" charset="0"/>
              </a:rPr>
              <a:t>koncentráció beállítása a titrálandó </a:t>
            </a:r>
            <a:r>
              <a:rPr lang="hu-HU" altLang="hu-HU" sz="1600" dirty="0" smtClean="0">
                <a:cs typeface="Times New Roman" pitchFamily="18" charset="0"/>
              </a:rPr>
              <a:t>oldatban, különben jelentős túl-, vagy </a:t>
            </a:r>
            <a:r>
              <a:rPr lang="hu-HU" altLang="hu-HU" sz="1600" dirty="0" err="1" smtClean="0">
                <a:cs typeface="Times New Roman" pitchFamily="18" charset="0"/>
              </a:rPr>
              <a:t>alultitrálás</a:t>
            </a:r>
            <a:r>
              <a:rPr lang="hu-HU" altLang="hu-HU" sz="1600" dirty="0" smtClean="0">
                <a:cs typeface="Times New Roman" pitchFamily="18" charset="0"/>
              </a:rPr>
              <a:t> következhet be, ami nagy indikátorhibát okozhat</a:t>
            </a:r>
            <a:r>
              <a:rPr lang="hu-HU" altLang="hu-HU" sz="1600" i="1" dirty="0" smtClean="0">
                <a:cs typeface="Times New Roman" pitchFamily="18" charset="0"/>
              </a:rPr>
              <a:t>.</a:t>
            </a:r>
            <a:endParaRPr lang="hu-HU" altLang="hu-HU" sz="1600" i="1" dirty="0">
              <a:cs typeface="Times New Roman" pitchFamily="18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6</a:t>
            </a:fld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502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hu-HU" altLang="hu-HU" sz="1600" b="1" dirty="0" err="1" smtClean="0">
                <a:solidFill>
                  <a:schemeClr val="tx1"/>
                </a:solidFill>
                <a:latin typeface="+mn-lt"/>
              </a:rPr>
              <a:t>Mohr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-féle titrálás logaritmikus egyensúlyi diagramja</a:t>
            </a:r>
            <a:endParaRPr lang="hu-HU" altLang="hu-HU" sz="2800" dirty="0" smtClean="0">
              <a:solidFill>
                <a:srgbClr val="A5002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484784"/>
            <a:ext cx="8033518" cy="5220816"/>
          </a:xfrm>
        </p:spPr>
        <p:txBody>
          <a:bodyPr/>
          <a:lstStyle/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Példa</a:t>
            </a:r>
            <a:r>
              <a:rPr lang="hu-HU" sz="1600" b="1" dirty="0">
                <a:solidFill>
                  <a:srgbClr val="000000"/>
                </a:solidFill>
              </a:rPr>
              <a:t>: </a:t>
            </a:r>
            <a:r>
              <a:rPr lang="hu-HU" sz="1600" b="1" dirty="0" smtClean="0">
                <a:solidFill>
                  <a:srgbClr val="000000"/>
                </a:solidFill>
              </a:rPr>
              <a:t>kloridion-koncentráció: 10-1 M, indikátor: kálium-kromát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7</a:t>
            </a:fld>
            <a:endParaRPr lang="hu-HU" altLang="hu-HU" dirty="0" smtClean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83" y="2092474"/>
            <a:ext cx="6953399" cy="462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eaLnBrk="1" hangingPunct="1"/>
            <a:r>
              <a:rPr lang="hu-HU" altLang="hu-HU" sz="1600" b="1" dirty="0" smtClean="0">
                <a:solidFill>
                  <a:schemeClr val="tx1"/>
                </a:solidFill>
                <a:latin typeface="+mn-lt"/>
              </a:rPr>
              <a:t>3.1.4.</a:t>
            </a:r>
            <a:r>
              <a:rPr lang="hu-HU" altLang="hu-HU" sz="16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hu-HU" altLang="hu-HU" sz="16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Végpontjelzési módszerek</a:t>
            </a:r>
            <a:endParaRPr lang="hu-HU" altLang="hu-HU" sz="2800" dirty="0" smtClean="0">
              <a:solidFill>
                <a:srgbClr val="A50021"/>
              </a:solidFill>
            </a:endParaRP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5" y="1484784"/>
            <a:ext cx="8033518" cy="5220816"/>
          </a:xfrm>
        </p:spPr>
        <p:txBody>
          <a:bodyPr/>
          <a:lstStyle/>
          <a:p>
            <a:pPr lvl="0">
              <a:spcBef>
                <a:spcPts val="1200"/>
              </a:spcBef>
              <a:buClrTx/>
              <a:buSzTx/>
              <a:buNone/>
              <a:defRPr/>
            </a:pP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hu-HU" altLang="hu-HU" sz="1600" b="1" dirty="0" err="1" smtClean="0">
                <a:solidFill>
                  <a:srgbClr val="000000"/>
                </a:solidFill>
                <a:cs typeface="Times New Roman" pitchFamily="18" charset="0"/>
              </a:rPr>
              <a:t>Komlexometriás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 indikálás (</a:t>
            </a:r>
            <a:r>
              <a:rPr lang="hu-HU" altLang="hu-HU" sz="1600" b="1" dirty="0" err="1" smtClean="0">
                <a:solidFill>
                  <a:srgbClr val="000000"/>
                </a:solidFill>
                <a:cs typeface="Times New Roman" pitchFamily="18" charset="0"/>
              </a:rPr>
              <a:t>Volhard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-féle </a:t>
            </a:r>
            <a:r>
              <a:rPr lang="hu-HU" altLang="hu-HU" sz="1600" b="1" dirty="0" err="1" smtClean="0">
                <a:solidFill>
                  <a:srgbClr val="000000"/>
                </a:solidFill>
                <a:cs typeface="Times New Roman" pitchFamily="18" charset="0"/>
              </a:rPr>
              <a:t>visszatitrálásos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 módszer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b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A módszer erősen savas közegben is működik, ahol a 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Mohr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-féle indikálás nem alkalmazható.</a:t>
            </a:r>
          </a:p>
          <a:p>
            <a:pPr marL="0" indent="0">
              <a:buNone/>
            </a:pPr>
            <a:r>
              <a:rPr lang="hu-HU" sz="1600" b="1" dirty="0" smtClean="0"/>
              <a:t>Jelentősége</a:t>
            </a:r>
            <a:r>
              <a:rPr lang="hu-HU" sz="1600" b="1" dirty="0"/>
              <a:t>: </a:t>
            </a:r>
            <a:r>
              <a:rPr lang="hu-HU" sz="1600" dirty="0"/>
              <a:t>fémionok válhatnak le semleges vagy lúgos közegből , pl. </a:t>
            </a:r>
            <a:r>
              <a:rPr lang="hu-HU" sz="1600" dirty="0" smtClean="0"/>
              <a:t>	         fém-hidroxidok </a:t>
            </a:r>
            <a:r>
              <a:rPr lang="hu-HU" sz="1600" dirty="0"/>
              <a:t>formájában </a:t>
            </a:r>
            <a:r>
              <a:rPr lang="hu-HU" sz="1600" dirty="0" smtClean="0"/>
              <a:t>(interferencia)</a:t>
            </a:r>
            <a:endParaRPr lang="hu-HU" sz="1600" dirty="0"/>
          </a:p>
          <a:p>
            <a:pPr lvl="0">
              <a:spcBef>
                <a:spcPts val="1200"/>
              </a:spcBef>
              <a:buClrTx/>
              <a:buSzTx/>
              <a:buNone/>
              <a:defRPr/>
            </a:pP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Titrálási reakciók:  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+ X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 = </a:t>
            </a:r>
            <a:r>
              <a:rPr lang="hu-HU" altLang="hu-HU" sz="1600" u="sng" dirty="0" err="1" smtClean="0">
                <a:solidFill>
                  <a:srgbClr val="000000"/>
                </a:solidFill>
                <a:cs typeface="Times New Roman" pitchFamily="18" charset="0"/>
              </a:rPr>
              <a:t>AgX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 X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-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hu-HU" sz="1600" dirty="0" err="1" smtClean="0"/>
              <a:t>Br</a:t>
            </a:r>
            <a:r>
              <a:rPr lang="hu-HU" sz="1600" baseline="30000" dirty="0" smtClean="0"/>
              <a:t>-</a:t>
            </a:r>
            <a:r>
              <a:rPr lang="hu-HU" sz="1600" dirty="0"/>
              <a:t>, I</a:t>
            </a:r>
            <a:r>
              <a:rPr lang="hu-HU" sz="1600" baseline="30000" dirty="0"/>
              <a:t>-</a:t>
            </a:r>
            <a:r>
              <a:rPr lang="hu-HU" sz="1600" dirty="0"/>
              <a:t>, CN</a:t>
            </a:r>
            <a:r>
              <a:rPr lang="hu-HU" sz="1600" baseline="30000" dirty="0"/>
              <a:t>-</a:t>
            </a:r>
            <a:r>
              <a:rPr lang="hu-HU" sz="1600" dirty="0"/>
              <a:t>, SCN</a:t>
            </a:r>
            <a:r>
              <a:rPr lang="hu-HU" sz="1600" baseline="30000" dirty="0"/>
              <a:t>-</a:t>
            </a:r>
            <a:r>
              <a:rPr lang="hu-HU" sz="1600" dirty="0"/>
              <a:t> </a:t>
            </a:r>
          </a:p>
          <a:p>
            <a:pPr lvl="0">
              <a:buClrTx/>
              <a:buSzTx/>
              <a:buNone/>
              <a:defRPr/>
            </a:pP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		          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Ag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SCN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hu-HU" altLang="hu-HU" sz="1600" u="sng" dirty="0" err="1" smtClean="0">
                <a:solidFill>
                  <a:srgbClr val="000000"/>
                </a:solidFill>
                <a:cs typeface="Times New Roman" pitchFamily="18" charset="0"/>
              </a:rPr>
              <a:t>AgSCN</a:t>
            </a:r>
            <a:endParaRPr lang="hu-HU" altLang="hu-HU" sz="16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lvl="0">
              <a:buClrTx/>
              <a:buSzTx/>
              <a:buNone/>
              <a:defRPr/>
            </a:pP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1. lépés: ismert mennyiségben, feleslegben adunk ezüst-nitrát mérőoldatot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 a mintához,</a:t>
            </a:r>
            <a:endParaRPr lang="hu-HU" altLang="hu-HU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lvl="0">
              <a:buClrTx/>
              <a:buSzTx/>
              <a:buNone/>
              <a:defRPr/>
            </a:pP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. lépés: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az ezüstion-felesleget ammónium-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rodanid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segédmérőoldattal 	visszatitráljuk.</a:t>
            </a:r>
            <a:endParaRPr lang="hu-HU" altLang="hu-HU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ClrTx/>
              <a:buSzTx/>
              <a:buNone/>
              <a:defRPr/>
            </a:pP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Indikálási 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reakció: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a vas(III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)-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nitrát mélyvörös, vízoldható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komplexeket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		     képez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a </a:t>
            </a:r>
            <a:r>
              <a:rPr lang="hu-HU" altLang="hu-HU" sz="1600" dirty="0" err="1" smtClean="0">
                <a:solidFill>
                  <a:srgbClr val="000000"/>
                </a:solidFill>
                <a:cs typeface="Times New Roman" pitchFamily="18" charset="0"/>
              </a:rPr>
              <a:t>tiocianáttal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:</a:t>
            </a:r>
          </a:p>
          <a:p>
            <a:pPr>
              <a:buClrTx/>
              <a:buSzTx/>
              <a:buNone/>
              <a:defRPr/>
            </a:pP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b="1" dirty="0" smtClean="0">
                <a:solidFill>
                  <a:srgbClr val="000000"/>
                </a:solidFill>
                <a:cs typeface="Times New Roman" pitchFamily="18" charset="0"/>
              </a:rPr>
              <a:t>				</a:t>
            </a:r>
            <a:r>
              <a:rPr lang="hu-HU" altLang="hu-HU" sz="1600" b="1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Fe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3+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3 SCN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hu-HU" altLang="hu-HU" sz="160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[FeSCN</a:t>
            </a:r>
            <a:r>
              <a:rPr lang="hu-HU" altLang="hu-HU" sz="1600" baseline="-25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]</a:t>
            </a:r>
            <a:endParaRPr lang="hu-HU" altLang="hu-HU" sz="1600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Nagy Fe</a:t>
            </a:r>
            <a:r>
              <a:rPr lang="hu-HU" sz="1600" b="1" baseline="30000" dirty="0">
                <a:solidFill>
                  <a:srgbClr val="000000"/>
                </a:solidFill>
              </a:rPr>
              <a:t>3+</a:t>
            </a:r>
            <a:r>
              <a:rPr lang="hu-HU" sz="1600" b="1" dirty="0">
                <a:solidFill>
                  <a:srgbClr val="000000"/>
                </a:solidFill>
              </a:rPr>
              <a:t>-koncentráció szükséges</a:t>
            </a:r>
            <a:r>
              <a:rPr lang="hu-HU" sz="1600" dirty="0">
                <a:solidFill>
                  <a:srgbClr val="000000"/>
                </a:solidFill>
              </a:rPr>
              <a:t>, mert a nagy </a:t>
            </a:r>
            <a:r>
              <a:rPr lang="hu-HU" sz="1600" b="1" dirty="0">
                <a:solidFill>
                  <a:srgbClr val="000000"/>
                </a:solidFill>
              </a:rPr>
              <a:t>Fe</a:t>
            </a:r>
            <a:r>
              <a:rPr lang="hu-HU" sz="1600" b="1" baseline="30000" dirty="0">
                <a:solidFill>
                  <a:srgbClr val="000000"/>
                </a:solidFill>
              </a:rPr>
              <a:t>3+</a:t>
            </a:r>
            <a:r>
              <a:rPr lang="hu-HU" sz="1600" dirty="0">
                <a:solidFill>
                  <a:srgbClr val="000000"/>
                </a:solidFill>
              </a:rPr>
              <a:t>-koncentráció eltolja az egyensúlyt a komplexképződés felé</a:t>
            </a:r>
            <a:r>
              <a:rPr lang="hu-H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hu-HU" sz="1600" dirty="0">
                <a:solidFill>
                  <a:srgbClr val="000000"/>
                </a:solidFill>
              </a:rPr>
              <a:t> már kis </a:t>
            </a:r>
            <a:r>
              <a:rPr lang="hu-HU" sz="1600" dirty="0" err="1">
                <a:solidFill>
                  <a:srgbClr val="000000"/>
                </a:solidFill>
              </a:rPr>
              <a:t>rodanidion</a:t>
            </a:r>
            <a:r>
              <a:rPr lang="hu-HU" sz="1600" dirty="0">
                <a:solidFill>
                  <a:srgbClr val="000000"/>
                </a:solidFill>
              </a:rPr>
              <a:t> feleslegnél is jól látható a komplex színe, így nem lesz jelentős mérőoldat túlfogyás.</a:t>
            </a:r>
          </a:p>
          <a:p>
            <a:pPr marL="0" indent="0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>
                <a:solidFill>
                  <a:srgbClr val="000000"/>
                </a:solidFill>
              </a:rPr>
              <a:t>Savas közeg szükséges</a:t>
            </a:r>
            <a:r>
              <a:rPr lang="hu-HU" sz="1600" dirty="0">
                <a:solidFill>
                  <a:srgbClr val="000000"/>
                </a:solidFill>
              </a:rPr>
              <a:t>, mert az akadályozza </a:t>
            </a:r>
            <a:r>
              <a:rPr lang="hu-HU" sz="1600" dirty="0" smtClean="0">
                <a:solidFill>
                  <a:srgbClr val="000000"/>
                </a:solidFill>
              </a:rPr>
              <a:t>a </a:t>
            </a:r>
            <a:r>
              <a:rPr lang="hu-HU" altLang="hu-HU" sz="1600" dirty="0" smtClean="0">
                <a:solidFill>
                  <a:srgbClr val="000000"/>
                </a:solidFill>
                <a:cs typeface="Times New Roman" pitchFamily="18" charset="0"/>
              </a:rPr>
              <a:t>Fe</a:t>
            </a:r>
            <a:r>
              <a:rPr lang="hu-HU" altLang="hu-HU" sz="1600" baseline="30000" dirty="0" smtClean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hu-HU" altLang="hu-HU" sz="1600" baseline="30000" dirty="0">
                <a:solidFill>
                  <a:srgbClr val="000000"/>
                </a:solidFill>
                <a:cs typeface="Times New Roman" pitchFamily="18" charset="0"/>
              </a:rPr>
              <a:t>+ </a:t>
            </a:r>
            <a:r>
              <a:rPr lang="hu-HU" sz="1600" dirty="0" smtClean="0">
                <a:solidFill>
                  <a:srgbClr val="000000"/>
                </a:solidFill>
              </a:rPr>
              <a:t>hidrolízisét</a:t>
            </a:r>
            <a:r>
              <a:rPr lang="hu-HU" sz="1600" dirty="0">
                <a:solidFill>
                  <a:srgbClr val="000000"/>
                </a:solidFill>
              </a:rPr>
              <a:t>.</a:t>
            </a:r>
          </a:p>
          <a:p>
            <a:pPr lvl="0" indent="-76200">
              <a:buClrTx/>
              <a:buSzTx/>
              <a:buNone/>
              <a:defRPr/>
            </a:pPr>
            <a:endParaRPr lang="hu-HU" altLang="hu-HU" sz="1600" i="1" dirty="0">
              <a:solidFill>
                <a:srgbClr val="000000"/>
              </a:solidFill>
              <a:cs typeface="Times New Roman" pitchFamily="18" charset="0"/>
            </a:endParaRPr>
          </a:p>
          <a:p>
            <a:pPr lvl="0" indent="-76200">
              <a:buClrTx/>
              <a:buSzTx/>
              <a:buNone/>
              <a:defRPr/>
            </a:pPr>
            <a:endParaRPr lang="hu-HU" altLang="hu-HU" sz="1600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6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8</a:t>
            </a:fld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23823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04813"/>
            <a:ext cx="8572500" cy="863600"/>
          </a:xfrm>
        </p:spPr>
        <p:txBody>
          <a:bodyPr/>
          <a:lstStyle/>
          <a:p>
            <a:pPr algn="ctr" eaLnBrk="1" hangingPunct="1"/>
            <a:r>
              <a:rPr lang="hu-HU" altLang="hu-HU" sz="2800" dirty="0" smtClean="0">
                <a:solidFill>
                  <a:srgbClr val="A50021"/>
                </a:solidFill>
              </a:rPr>
              <a:t>3.2 GRAVIMETRIA(tömeg (súly) szerinti analízis)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484784"/>
            <a:ext cx="8329612" cy="5220815"/>
          </a:xfrm>
        </p:spPr>
        <p:txBody>
          <a:bodyPr/>
          <a:lstStyle/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1600" dirty="0" smtClean="0"/>
              <a:t>Az elemzés során </a:t>
            </a:r>
            <a:r>
              <a:rPr lang="hu-HU" sz="1600" dirty="0"/>
              <a:t>a híg vizes oldat formájában előkészített mintából, a benne ionos formában lévő </a:t>
            </a:r>
            <a:r>
              <a:rPr lang="hu-HU" sz="1600" dirty="0" err="1"/>
              <a:t>analátot</a:t>
            </a:r>
            <a:r>
              <a:rPr lang="hu-HU" sz="1600" dirty="0"/>
              <a:t> rosszul oldódó csapadék formájában leválasztjuk, a csapadékot szűrjük, mossuk, </a:t>
            </a:r>
            <a:r>
              <a:rPr lang="hu-HU" sz="1600" dirty="0" smtClean="0"/>
              <a:t>szárítjuk (izzítjuk). </a:t>
            </a:r>
            <a:r>
              <a:rPr lang="hu-HU" sz="1600" dirty="0"/>
              <a:t>Az </a:t>
            </a:r>
            <a:r>
              <a:rPr lang="hu-HU" sz="1600" dirty="0" err="1"/>
              <a:t>analát</a:t>
            </a:r>
            <a:r>
              <a:rPr lang="hu-HU" sz="1600" dirty="0"/>
              <a:t> mennyiségét </a:t>
            </a:r>
            <a:r>
              <a:rPr lang="hu-HU" sz="1600" dirty="0" smtClean="0"/>
              <a:t>(koncentrációját) a </a:t>
            </a:r>
            <a:r>
              <a:rPr lang="hu-HU" sz="1600" dirty="0"/>
              <a:t>csapadék tömegéből számítjuk.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3.2.1. Az elemzés fő lépései: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b="1" dirty="0" smtClean="0">
                <a:solidFill>
                  <a:srgbClr val="000000"/>
                </a:solidFill>
              </a:rPr>
              <a:t>1. Mintaelőkészítés</a:t>
            </a:r>
            <a:r>
              <a:rPr lang="hu-HU" sz="1600" dirty="0">
                <a:solidFill>
                  <a:srgbClr val="000000"/>
                </a:solidFill>
              </a:rPr>
              <a:t>: híg vizes oldat készítése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>
                <a:solidFill>
                  <a:srgbClr val="000000"/>
                </a:solidFill>
              </a:rPr>
              <a:t>	     </a:t>
            </a:r>
            <a:r>
              <a:rPr lang="hu-HU" sz="1600" b="1" dirty="0">
                <a:solidFill>
                  <a:srgbClr val="000000"/>
                </a:solidFill>
              </a:rPr>
              <a:t>oldás:</a:t>
            </a:r>
            <a:r>
              <a:rPr lang="hu-HU" sz="1600" dirty="0">
                <a:solidFill>
                  <a:srgbClr val="000000"/>
                </a:solidFill>
              </a:rPr>
              <a:t> vízben → híg savban (hidegen v. melegen) → tömény savban 	    </a:t>
            </a:r>
            <a:r>
              <a:rPr lang="hu-HU" sz="1600" dirty="0" smtClean="0">
                <a:solidFill>
                  <a:srgbClr val="000000"/>
                </a:solidFill>
              </a:rPr>
              <a:t>	   (</a:t>
            </a:r>
            <a:r>
              <a:rPr lang="hu-HU" sz="1600" dirty="0">
                <a:solidFill>
                  <a:srgbClr val="000000"/>
                </a:solidFill>
              </a:rPr>
              <a:t>hidegen v. melegen) → savkeverékben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>
                <a:solidFill>
                  <a:srgbClr val="000000"/>
                </a:solidFill>
              </a:rPr>
              <a:t>	     </a:t>
            </a:r>
            <a:r>
              <a:rPr lang="hu-HU" sz="1600" b="1" dirty="0">
                <a:solidFill>
                  <a:srgbClr val="000000"/>
                </a:solidFill>
              </a:rPr>
              <a:t>feltárás:</a:t>
            </a:r>
            <a:r>
              <a:rPr lang="hu-HU" sz="1600" dirty="0">
                <a:solidFill>
                  <a:srgbClr val="000000"/>
                </a:solidFill>
              </a:rPr>
              <a:t> </a:t>
            </a:r>
            <a:r>
              <a:rPr lang="hu-HU" sz="1600" b="1" dirty="0">
                <a:solidFill>
                  <a:srgbClr val="000000"/>
                </a:solidFill>
              </a:rPr>
              <a:t>ömlesztés:</a:t>
            </a:r>
            <a:r>
              <a:rPr lang="hu-HU" sz="1600" dirty="0">
                <a:solidFill>
                  <a:srgbClr val="000000"/>
                </a:solidFill>
              </a:rPr>
              <a:t> hevítés tömény lúgban, vízmentes közegben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u-HU" sz="1600" dirty="0" smtClean="0">
                <a:solidFill>
                  <a:srgbClr val="000000"/>
                </a:solidFill>
              </a:rPr>
              <a:t>     </a:t>
            </a:r>
            <a:r>
              <a:rPr lang="hu-HU" sz="1600" dirty="0" smtClean="0">
                <a:solidFill>
                  <a:srgbClr val="000000"/>
                </a:solidFill>
              </a:rPr>
              <a:t>	      </a:t>
            </a:r>
            <a:r>
              <a:rPr lang="hu-HU" sz="1600" b="1" dirty="0" smtClean="0">
                <a:solidFill>
                  <a:srgbClr val="000000"/>
                </a:solidFill>
              </a:rPr>
              <a:t>roncsolás</a:t>
            </a:r>
            <a:r>
              <a:rPr lang="hu-HU" sz="1600" b="1" dirty="0">
                <a:solidFill>
                  <a:srgbClr val="000000"/>
                </a:solidFill>
              </a:rPr>
              <a:t>:</a:t>
            </a:r>
            <a:r>
              <a:rPr lang="hu-HU" sz="1600" dirty="0">
                <a:solidFill>
                  <a:srgbClr val="000000"/>
                </a:solidFill>
              </a:rPr>
              <a:t> hevítés tömény savban (</a:t>
            </a:r>
            <a:r>
              <a:rPr lang="hu-HU" sz="1600" dirty="0" err="1">
                <a:solidFill>
                  <a:srgbClr val="000000"/>
                </a:solidFill>
              </a:rPr>
              <a:t>digerálás</a:t>
            </a:r>
            <a:r>
              <a:rPr lang="hu-HU" sz="1600" dirty="0">
                <a:solidFill>
                  <a:srgbClr val="000000"/>
                </a:solidFill>
              </a:rPr>
              <a:t>, szerves anyagok 			</a:t>
            </a:r>
            <a:r>
              <a:rPr lang="hu-HU" sz="1600" dirty="0" smtClean="0">
                <a:solidFill>
                  <a:srgbClr val="000000"/>
                </a:solidFill>
              </a:rPr>
              <a:t>	esetén</a:t>
            </a:r>
            <a:r>
              <a:rPr lang="hu-HU" sz="1600" dirty="0">
                <a:solidFill>
                  <a:srgbClr val="000000"/>
                </a:solidFill>
              </a:rPr>
              <a:t>: </a:t>
            </a:r>
            <a:r>
              <a:rPr lang="hu-HU" sz="1600" dirty="0" err="1">
                <a:solidFill>
                  <a:srgbClr val="000000"/>
                </a:solidFill>
              </a:rPr>
              <a:t>mineralizálás</a:t>
            </a:r>
            <a:r>
              <a:rPr lang="hu-HU" sz="1600" dirty="0">
                <a:solidFill>
                  <a:srgbClr val="000000"/>
                </a:solidFill>
              </a:rPr>
              <a:t>) </a:t>
            </a:r>
            <a:endParaRPr lang="hu-HU" sz="1600" dirty="0" smtClean="0">
              <a:solidFill>
                <a:srgbClr val="000000"/>
              </a:solidFill>
            </a:endParaRPr>
          </a:p>
          <a:p>
            <a:pPr marL="171450" lvl="1" indent="-457200">
              <a:buFontTx/>
              <a:buNone/>
              <a:defRPr/>
            </a:pPr>
            <a:r>
              <a:rPr lang="hu-HU" sz="1600" b="1" dirty="0">
                <a:cs typeface="Times New Roman" pitchFamily="18" charset="0"/>
              </a:rPr>
              <a:t>2. A csapadék leválasztása:</a:t>
            </a:r>
          </a:p>
          <a:p>
            <a:pPr marL="171450" lvl="1" indent="-457200">
              <a:spcBef>
                <a:spcPts val="600"/>
              </a:spcBef>
              <a:buFontTx/>
              <a:buNone/>
              <a:defRPr/>
            </a:pPr>
            <a:r>
              <a:rPr lang="hu-HU" sz="1600" b="1" dirty="0">
                <a:cs typeface="Times New Roman" pitchFamily="18" charset="0"/>
              </a:rPr>
              <a:t>	</a:t>
            </a:r>
            <a:r>
              <a:rPr lang="hu-HU" sz="1600" dirty="0">
                <a:cs typeface="Times New Roman" pitchFamily="18" charset="0"/>
              </a:rPr>
              <a:t>Műveleti szempontból kristályosítás, melynek két fő lépése a </a:t>
            </a:r>
            <a:r>
              <a:rPr lang="hu-HU" sz="1600" dirty="0" smtClean="0">
                <a:cs typeface="Times New Roman" pitchFamily="18" charset="0"/>
              </a:rPr>
              <a:t>gócképződés, </a:t>
            </a:r>
            <a:r>
              <a:rPr lang="hu-HU" sz="1600" dirty="0">
                <a:cs typeface="Times New Roman" pitchFamily="18" charset="0"/>
              </a:rPr>
              <a:t>ill. a gócok növekedése.</a:t>
            </a:r>
          </a:p>
          <a:p>
            <a:pPr marL="171450" lvl="1" indent="-457200">
              <a:spcBef>
                <a:spcPts val="0"/>
              </a:spcBef>
              <a:buFontTx/>
              <a:buNone/>
              <a:defRPr/>
            </a:pPr>
            <a:r>
              <a:rPr lang="hu-HU" sz="1600" dirty="0">
                <a:cs typeface="Times New Roman" pitchFamily="18" charset="0"/>
              </a:rPr>
              <a:t> </a:t>
            </a:r>
            <a:r>
              <a:rPr lang="hu-HU" sz="1600" b="1" dirty="0">
                <a:cs typeface="Times New Roman" pitchFamily="18" charset="0"/>
              </a:rPr>
              <a:t>Ha az oldat tömény: </a:t>
            </a:r>
            <a:r>
              <a:rPr lang="hu-HU" sz="1600" dirty="0">
                <a:cs typeface="Times New Roman" pitchFamily="18" charset="0"/>
              </a:rPr>
              <a:t>nagy túltelítettség →gyors gócképződés →sok apró 		        kristály →nagy felület →sok szennyeződés</a:t>
            </a:r>
          </a:p>
          <a:p>
            <a:pPr marL="171450" lvl="1" indent="-457200">
              <a:spcBef>
                <a:spcPts val="600"/>
              </a:spcBef>
              <a:buFontTx/>
              <a:buNone/>
              <a:defRPr/>
            </a:pPr>
            <a:r>
              <a:rPr lang="hu-HU" sz="1600" b="1" dirty="0">
                <a:cs typeface="Times New Roman" pitchFamily="18" charset="0"/>
              </a:rPr>
              <a:t>Ha az oldat híg: </a:t>
            </a:r>
            <a:r>
              <a:rPr lang="hu-HU" sz="1600" dirty="0">
                <a:cs typeface="Times New Roman" pitchFamily="18" charset="0"/>
              </a:rPr>
              <a:t>kis túltelítettség →lassú gócképződés →kevés nagy méretű 		</a:t>
            </a:r>
            <a:r>
              <a:rPr lang="hu-HU" sz="1600" dirty="0" err="1">
                <a:cs typeface="Times New Roman" pitchFamily="18" charset="0"/>
              </a:rPr>
              <a:t>kristály→kis</a:t>
            </a:r>
            <a:r>
              <a:rPr lang="hu-HU" sz="1600" dirty="0">
                <a:cs typeface="Times New Roman" pitchFamily="18" charset="0"/>
              </a:rPr>
              <a:t> felület →kevés szennyeződés</a:t>
            </a:r>
          </a:p>
          <a:p>
            <a:pPr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6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  <a:p>
            <a:pPr eaLnBrk="1" hangingPunct="1">
              <a:spcBef>
                <a:spcPts val="60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hu-HU" sz="1800" dirty="0" smtClean="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 flipH="1">
            <a:off x="8501063" y="4857750"/>
            <a:ext cx="103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hu-HU" sz="1400"/>
          </a:p>
        </p:txBody>
      </p:sp>
      <p:sp>
        <p:nvSpPr>
          <p:cNvPr id="29702" name="Dia számának helye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503BBDD7-DA8D-4C9E-8DB8-7A35560B8501}" type="slidenum">
              <a:rPr lang="hu-HU" altLang="hu-HU" smtClean="0"/>
              <a:pPr eaLnBrk="1" hangingPunct="1"/>
              <a:t>9</a:t>
            </a:fld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8330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ávos">
  <a:themeElements>
    <a:clrScheme name="Sávos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Sávos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ávos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ávos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ávos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5299</TotalTime>
  <Words>474</Words>
  <Application>Microsoft Office PowerPoint</Application>
  <PresentationFormat>Diavetítés a képernyőre (4:3 oldalarány)</PresentationFormat>
  <Paragraphs>145</Paragraphs>
  <Slides>15</Slides>
  <Notes>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Garamond</vt:lpstr>
      <vt:lpstr>Times New Roman</vt:lpstr>
      <vt:lpstr>Verdana</vt:lpstr>
      <vt:lpstr>Wingdings</vt:lpstr>
      <vt:lpstr>Sávos</vt:lpstr>
      <vt:lpstr>Equation</vt:lpstr>
      <vt:lpstr>Microsoft Equation 3.0</vt:lpstr>
      <vt:lpstr>ANALITIKAI KÉMIA I. ANALITIKAI KÉMIA KÖRNYEZETMÉRNÖKÖKNEK</vt:lpstr>
      <vt:lpstr>3.1 CSAPADÉKOS TITRÁLÁSOK (ARGENTOMETRIA)</vt:lpstr>
      <vt:lpstr>3.1.2. Csapadékok oldhatósága </vt:lpstr>
      <vt:lpstr>3.1.3. A titrálási folyamat követése, logaritmikus egyensúlyi diagram</vt:lpstr>
      <vt:lpstr>3.1.3. Egymás melletti meghatározások </vt:lpstr>
      <vt:lpstr>3.1.4. Végpontjelzési módszerek</vt:lpstr>
      <vt:lpstr>A Mohr-féle titrálás logaritmikus egyensúlyi diagramja</vt:lpstr>
      <vt:lpstr>3.1.4. Végpontjelzési módszerek</vt:lpstr>
      <vt:lpstr>3.2 GRAVIMETRIA(tömeg (súly) szerinti analízis)</vt:lpstr>
      <vt:lpstr>3.2.1. Az elemzés fő lépései: </vt:lpstr>
      <vt:lpstr>3.2.2. A csapadék oldhatóságát befolyásoló tényezők : </vt:lpstr>
      <vt:lpstr>3.2.2. A csapadék oldhatóságát befolyásoló tényezők : </vt:lpstr>
      <vt:lpstr>3.2.2. A csapadék oldhatóságát befolyásoló tényezők : </vt:lpstr>
      <vt:lpstr>3.2.3. Hidroxid csapadékok gravimetriás meghatározása:  (Példa: Fe3+ meghatározása) </vt:lpstr>
      <vt:lpstr>3.2.4. Gravimetria szerves komplexképzőkkel:            Példa: Ni2+ meghatározása  </vt:lpstr>
    </vt:vector>
  </TitlesOfParts>
  <Company>Otthon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Dr. Pokol György</dc:creator>
  <cp:lastModifiedBy>Koczka</cp:lastModifiedBy>
  <cp:revision>621</cp:revision>
  <dcterms:created xsi:type="dcterms:W3CDTF">2007-04-04T02:45:02Z</dcterms:created>
  <dcterms:modified xsi:type="dcterms:W3CDTF">2019-02-11T18:25:29Z</dcterms:modified>
</cp:coreProperties>
</file>