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1"/>
  </p:sldMasterIdLst>
  <p:notesMasterIdLst>
    <p:notesMasterId r:id="rId11"/>
  </p:notesMasterIdLst>
  <p:sldIdLst>
    <p:sldId id="256" r:id="rId2"/>
    <p:sldId id="419" r:id="rId3"/>
    <p:sldId id="408" r:id="rId4"/>
    <p:sldId id="421" r:id="rId5"/>
    <p:sldId id="422" r:id="rId6"/>
    <p:sldId id="423" r:id="rId7"/>
    <p:sldId id="424" r:id="rId8"/>
    <p:sldId id="425" r:id="rId9"/>
    <p:sldId id="426" r:id="rId10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736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36" autoAdjust="0"/>
    <p:restoredTop sz="94660"/>
  </p:normalViewPr>
  <p:slideViewPr>
    <p:cSldViewPr>
      <p:cViewPr varScale="1">
        <p:scale>
          <a:sx n="74" d="100"/>
          <a:sy n="74" d="100"/>
        </p:scale>
        <p:origin x="564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F43CC8-AFE5-42F3-9BB3-B731807B56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0418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43CC8-AFE5-42F3-9BB3-B731807B562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337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u-HU"/>
            </a:p>
          </p:txBody>
        </p:sp>
      </p:grpSp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54AFE-D199-45F0-8C0A-56C003511E2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203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3384C-7790-4283-8E4F-1175BD3B7E5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465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C8669-F294-421F-9307-D1C546C731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79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79E3F-B6D0-4449-B67F-F1665986696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3208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5B05F-8234-4C66-BEB6-F4029D99D06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534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B53BC-BC88-4EB7-AB02-E0C9B80BAC2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2329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8FF2D-CF49-423A-8AE9-0A148A3F6B3D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871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CF64B-F5D3-41B8-8893-C90C6E1EA48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5475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D7F56-B093-4311-A1F8-C2BD862EBA8C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0624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FA5D1-8196-4E46-BABE-DA90EAB987F5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0354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C43F1-A399-45C6-BED6-55A3A399BD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410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Mintacím szerkesztése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 smtClean="0"/>
              <a:t>Mintaszöveg szerkesztése</a:t>
            </a:r>
          </a:p>
          <a:p>
            <a:pPr lvl="1"/>
            <a:r>
              <a:rPr lang="hu-HU" altLang="hu-HU" smtClean="0"/>
              <a:t>Második szint</a:t>
            </a:r>
          </a:p>
          <a:p>
            <a:pPr lvl="2"/>
            <a:r>
              <a:rPr lang="hu-HU" altLang="hu-HU" smtClean="0"/>
              <a:t>Harmadik szint</a:t>
            </a:r>
          </a:p>
          <a:p>
            <a:pPr lvl="3"/>
            <a:r>
              <a:rPr lang="hu-HU" altLang="hu-HU" smtClean="0"/>
              <a:t>Negyedik szint</a:t>
            </a:r>
          </a:p>
          <a:p>
            <a:pPr lvl="4"/>
            <a:r>
              <a:rPr lang="hu-HU" altLang="hu-HU" smtClean="0"/>
              <a:t>Ötödik szint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dirty="0" err="1" smtClean="0"/>
              <a:t>Analitikai</a:t>
            </a:r>
            <a:r>
              <a:rPr lang="en-US" dirty="0" smtClean="0"/>
              <a:t> </a:t>
            </a:r>
            <a:r>
              <a:rPr lang="en-US" dirty="0" err="1" smtClean="0"/>
              <a:t>kémia</a:t>
            </a:r>
            <a:r>
              <a:rPr lang="en-US" dirty="0" smtClean="0"/>
              <a:t> - </a:t>
            </a:r>
            <a:r>
              <a:rPr lang="en-US" dirty="0" err="1" smtClean="0"/>
              <a:t>bevezetés</a:t>
            </a:r>
            <a:endParaRPr lang="hu-HU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0288800E-2213-48F3-A640-A98E275A77F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23" r:id="rId2"/>
    <p:sldLayoutId id="2147484024" r:id="rId3"/>
    <p:sldLayoutId id="2147484025" r:id="rId4"/>
    <p:sldLayoutId id="2147484026" r:id="rId5"/>
    <p:sldLayoutId id="2147484027" r:id="rId6"/>
    <p:sldLayoutId id="2147484028" r:id="rId7"/>
    <p:sldLayoutId id="2147484029" r:id="rId8"/>
    <p:sldLayoutId id="2147484030" r:id="rId9"/>
    <p:sldLayoutId id="2147484031" r:id="rId10"/>
    <p:sldLayoutId id="214748403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85813"/>
            <a:ext cx="9144000" cy="1203325"/>
          </a:xfrm>
        </p:spPr>
        <p:txBody>
          <a:bodyPr/>
          <a:lstStyle/>
          <a:p>
            <a:pPr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ANALITIKAI KÉMIA I.</a:t>
            </a:r>
            <a:r>
              <a:rPr lang="hu-HU" altLang="hu-HU" sz="2800" dirty="0">
                <a:solidFill>
                  <a:srgbClr val="A50021"/>
                </a:solidFill>
              </a:rPr>
              <a:t/>
            </a:r>
            <a:br>
              <a:rPr lang="hu-HU" altLang="hu-HU" sz="2800" dirty="0">
                <a:solidFill>
                  <a:srgbClr val="A50021"/>
                </a:solidFill>
              </a:rPr>
            </a:br>
            <a:r>
              <a:rPr lang="hu-HU" altLang="hu-HU" sz="2800" dirty="0">
                <a:solidFill>
                  <a:srgbClr val="A50021"/>
                </a:solidFill>
              </a:rPr>
              <a:t>ANALITIKAI KÉMIA </a:t>
            </a:r>
            <a:r>
              <a:rPr lang="hu-HU" altLang="hu-HU" sz="2800" dirty="0" smtClean="0">
                <a:solidFill>
                  <a:srgbClr val="A50021"/>
                </a:solidFill>
              </a:rPr>
              <a:t>KÖRNYEZETMÉRNÖKÖKNEK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4149080"/>
            <a:ext cx="8534400" cy="575320"/>
          </a:xfrm>
        </p:spPr>
        <p:txBody>
          <a:bodyPr/>
          <a:lstStyle/>
          <a:p>
            <a:pPr eaLnBrk="1" hangingPunct="1">
              <a:defRPr/>
            </a:pPr>
            <a:r>
              <a:rPr lang="hu-HU" altLang="hu-HU" sz="2400" dirty="0" smtClean="0">
                <a:solidFill>
                  <a:srgbClr val="A50021"/>
                </a:solidFill>
              </a:rPr>
              <a:t>1</a:t>
            </a:r>
            <a:r>
              <a:rPr lang="hu-HU" altLang="hu-HU" sz="2400" dirty="0">
                <a:solidFill>
                  <a:srgbClr val="A50021"/>
                </a:solidFill>
              </a:rPr>
              <a:t>. BEVEZETÉS, ALAPFOGALMAK</a:t>
            </a: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400" dirty="0">
              <a:latin typeface="+mj-lt"/>
            </a:endParaRPr>
          </a:p>
          <a:p>
            <a:pPr eaLnBrk="1" hangingPunct="1">
              <a:defRPr/>
            </a:pPr>
            <a:endParaRPr lang="hu-HU" sz="2400" dirty="0" smtClean="0">
              <a:latin typeface="+mj-lt"/>
            </a:endParaRPr>
          </a:p>
          <a:p>
            <a:pPr eaLnBrk="1" hangingPunct="1">
              <a:defRPr/>
            </a:pPr>
            <a:endParaRPr lang="hu-HU" sz="2000" dirty="0" smtClean="0">
              <a:latin typeface="+mj-lt"/>
            </a:endParaRPr>
          </a:p>
        </p:txBody>
      </p:sp>
      <p:pic>
        <p:nvPicPr>
          <p:cNvPr id="10244" name="Picture 4" descr="Kepuletbord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5715000"/>
            <a:ext cx="19177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1.1 AZ </a:t>
            </a:r>
            <a:r>
              <a:rPr lang="hu-HU" altLang="hu-HU" sz="2800" dirty="0" smtClean="0">
                <a:solidFill>
                  <a:srgbClr val="A50021"/>
                </a:solidFill>
              </a:rPr>
              <a:t>ANALITIKAI KÉMIA TÁRGYKÖRE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844823"/>
            <a:ext cx="7416824" cy="4298801"/>
          </a:xfrm>
        </p:spPr>
        <p:txBody>
          <a:bodyPr/>
          <a:lstStyle/>
          <a:p>
            <a:pPr marL="0" indent="0">
              <a:buNone/>
            </a:pPr>
            <a:r>
              <a:rPr lang="hu-HU" sz="2000" b="1" dirty="0"/>
              <a:t>Az analitikai </a:t>
            </a:r>
            <a:r>
              <a:rPr lang="hu-HU" sz="2000" b="1" dirty="0" smtClean="0"/>
              <a:t>kémia</a:t>
            </a:r>
          </a:p>
          <a:p>
            <a:pPr marL="0" indent="0">
              <a:buNone/>
            </a:pPr>
            <a:r>
              <a:rPr lang="hu-HU" sz="2000" dirty="0" smtClean="0"/>
              <a:t> </a:t>
            </a:r>
          </a:p>
          <a:p>
            <a:r>
              <a:rPr lang="hu-HU" sz="2000" dirty="0" smtClean="0"/>
              <a:t>az </a:t>
            </a:r>
            <a:r>
              <a:rPr lang="hu-HU" sz="2000" dirty="0"/>
              <a:t>anyagok minőségi és mennyiségi elemzésének módszereit, </a:t>
            </a:r>
            <a:endParaRPr lang="hu-HU" sz="2000" dirty="0" smtClean="0"/>
          </a:p>
          <a:p>
            <a:endParaRPr lang="hu-HU" sz="2000" dirty="0" smtClean="0"/>
          </a:p>
          <a:p>
            <a:r>
              <a:rPr lang="hu-HU" sz="2000" dirty="0" smtClean="0"/>
              <a:t>az </a:t>
            </a:r>
            <a:r>
              <a:rPr lang="hu-HU" sz="2000" dirty="0"/>
              <a:t>elemzés általános lépéseit és szempontjait</a:t>
            </a:r>
            <a:r>
              <a:rPr lang="hu-HU" sz="2000" dirty="0" smtClean="0"/>
              <a:t>,</a:t>
            </a:r>
          </a:p>
          <a:p>
            <a:endParaRPr lang="hu-HU" sz="2000" dirty="0" smtClean="0"/>
          </a:p>
          <a:p>
            <a:r>
              <a:rPr lang="hu-HU" sz="2000" dirty="0"/>
              <a:t>az elemzési eredmények értékelésének és megbízhatóságának </a:t>
            </a:r>
            <a:r>
              <a:rPr lang="hu-HU" sz="2000" dirty="0" smtClean="0"/>
              <a:t>kérdéseit, valamint</a:t>
            </a:r>
          </a:p>
          <a:p>
            <a:endParaRPr lang="hu-HU" sz="2000" dirty="0" smtClean="0"/>
          </a:p>
          <a:p>
            <a:r>
              <a:rPr lang="hu-HU" sz="2000" dirty="0" smtClean="0"/>
              <a:t>a </a:t>
            </a:r>
            <a:r>
              <a:rPr lang="hu-HU" sz="2000" dirty="0"/>
              <a:t>módszerek alkalmazási </a:t>
            </a:r>
            <a:r>
              <a:rPr lang="hu-HU" sz="2000" dirty="0" smtClean="0"/>
              <a:t>lehetőségeit</a:t>
            </a:r>
            <a:r>
              <a:rPr lang="hu-HU" sz="2000" dirty="0"/>
              <a:t> </a:t>
            </a:r>
            <a:r>
              <a:rPr lang="hu-HU" sz="2000" dirty="0" smtClean="0"/>
              <a:t>tárgyalja.</a:t>
            </a:r>
          </a:p>
          <a:p>
            <a:endParaRPr lang="hu-HU" sz="2000" dirty="0"/>
          </a:p>
          <a:p>
            <a:endParaRPr lang="hu-HU" sz="1600" b="1" dirty="0" smtClean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2</a:t>
            </a:fld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18853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1.2 A </a:t>
            </a:r>
            <a:r>
              <a:rPr lang="hu-HU" altLang="hu-HU" sz="2800" dirty="0" smtClean="0">
                <a:solidFill>
                  <a:srgbClr val="A50021"/>
                </a:solidFill>
              </a:rPr>
              <a:t>TÁRGY TARTALMA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5" y="2060848"/>
            <a:ext cx="7745487" cy="4082776"/>
          </a:xfrm>
        </p:spPr>
        <p:txBody>
          <a:bodyPr/>
          <a:lstStyle/>
          <a:p>
            <a:r>
              <a:rPr lang="hu-HU" sz="1600" b="1" dirty="0" smtClean="0"/>
              <a:t>Bevezetés, alapfogalmak</a:t>
            </a:r>
            <a:endParaRPr lang="hu-HU" sz="1600" dirty="0"/>
          </a:p>
          <a:p>
            <a:endParaRPr lang="hu-HU" sz="1600" b="1" dirty="0" smtClean="0"/>
          </a:p>
          <a:p>
            <a:r>
              <a:rPr lang="hu-HU" sz="1600" b="1" dirty="0" smtClean="0"/>
              <a:t>Az elemzés klasszikus módszerei </a:t>
            </a:r>
            <a:r>
              <a:rPr lang="hu-HU" sz="1600" dirty="0" smtClean="0"/>
              <a:t>(csak a </a:t>
            </a:r>
            <a:r>
              <a:rPr lang="hu-HU" sz="1600" dirty="0" smtClean="0"/>
              <a:t>tömeg- </a:t>
            </a:r>
            <a:r>
              <a:rPr lang="hu-HU" sz="1600" dirty="0" smtClean="0"/>
              <a:t>és a </a:t>
            </a:r>
            <a:r>
              <a:rPr lang="hu-HU" sz="1600" dirty="0" smtClean="0"/>
              <a:t>térfogat méréséhez alkalmas </a:t>
            </a:r>
            <a:r>
              <a:rPr lang="hu-HU" sz="1600" dirty="0" smtClean="0"/>
              <a:t>pontos </a:t>
            </a:r>
            <a:r>
              <a:rPr lang="hu-HU" sz="1600" dirty="0" smtClean="0"/>
              <a:t>eszközökre van szükség) </a:t>
            </a:r>
            <a:endParaRPr lang="hu-HU" sz="1600" b="1" dirty="0" smtClean="0"/>
          </a:p>
          <a:p>
            <a:pPr lvl="1"/>
            <a:r>
              <a:rPr lang="hu-HU" sz="1600" dirty="0" smtClean="0"/>
              <a:t>Térfogatos </a:t>
            </a:r>
            <a:r>
              <a:rPr lang="hu-HU" sz="1600" dirty="0" smtClean="0"/>
              <a:t>analízis (</a:t>
            </a:r>
            <a:r>
              <a:rPr lang="hu-HU" sz="1600" dirty="0" err="1" smtClean="0"/>
              <a:t>titrimetria</a:t>
            </a:r>
            <a:r>
              <a:rPr lang="hu-HU" sz="1600" dirty="0" smtClean="0"/>
              <a:t>): sav-bázis-, csapadékos-, </a:t>
            </a:r>
            <a:r>
              <a:rPr lang="hu-HU" sz="1600" dirty="0" err="1" smtClean="0"/>
              <a:t>redoxi</a:t>
            </a:r>
            <a:r>
              <a:rPr lang="hu-HU" sz="1600" dirty="0" smtClean="0"/>
              <a:t> titrálások, </a:t>
            </a:r>
            <a:r>
              <a:rPr lang="hu-HU" sz="1600" dirty="0" err="1" smtClean="0"/>
              <a:t>komplexometria</a:t>
            </a:r>
            <a:endParaRPr lang="hu-HU" sz="1600" dirty="0" smtClean="0"/>
          </a:p>
          <a:p>
            <a:pPr lvl="1"/>
            <a:r>
              <a:rPr lang="hu-HU" sz="1600" dirty="0" smtClean="0"/>
              <a:t>Tömegszerinti </a:t>
            </a:r>
            <a:r>
              <a:rPr lang="hu-HU" sz="1600" dirty="0" smtClean="0"/>
              <a:t>analízis (gravimetria)</a:t>
            </a:r>
            <a:endParaRPr lang="hu-HU" sz="1600" dirty="0"/>
          </a:p>
          <a:p>
            <a:endParaRPr lang="hu-HU" sz="1600" dirty="0" smtClean="0"/>
          </a:p>
          <a:p>
            <a:r>
              <a:rPr lang="hu-HU" sz="1600" b="1" dirty="0" smtClean="0"/>
              <a:t>Az elemzés műszeres módszerei</a:t>
            </a:r>
          </a:p>
          <a:p>
            <a:pPr lvl="1"/>
            <a:r>
              <a:rPr lang="hu-HU" sz="1600" dirty="0" err="1" smtClean="0"/>
              <a:t>Elektroanalitika</a:t>
            </a:r>
            <a:r>
              <a:rPr lang="hu-HU" sz="1600" dirty="0" smtClean="0"/>
              <a:t> (elektrokémiai alapú módszerek)</a:t>
            </a:r>
          </a:p>
          <a:p>
            <a:pPr lvl="1"/>
            <a:r>
              <a:rPr lang="hu-HU" sz="1600" dirty="0" smtClean="0"/>
              <a:t>Spektroszkópia, </a:t>
            </a:r>
            <a:r>
              <a:rPr lang="hu-HU" sz="1600" dirty="0" err="1" smtClean="0"/>
              <a:t>spektrometria</a:t>
            </a:r>
            <a:r>
              <a:rPr lang="hu-HU" sz="1600" dirty="0" smtClean="0"/>
              <a:t> (színképelemzés: optikai és tömegspektrumok)</a:t>
            </a:r>
          </a:p>
          <a:p>
            <a:pPr lvl="1"/>
            <a:r>
              <a:rPr lang="hu-HU" sz="1600" dirty="0" smtClean="0"/>
              <a:t>Elválasztáson alapuló módszerek: kromatográfia, </a:t>
            </a:r>
            <a:r>
              <a:rPr lang="hu-HU" sz="1600" dirty="0" err="1" smtClean="0"/>
              <a:t>elektroforézis</a:t>
            </a:r>
            <a:endParaRPr lang="hu-HU" sz="1600" dirty="0" smtClean="0"/>
          </a:p>
          <a:p>
            <a:pPr lvl="1"/>
            <a:r>
              <a:rPr lang="hu-HU" sz="1600" dirty="0" smtClean="0"/>
              <a:t>Immunanalitika</a:t>
            </a:r>
          </a:p>
          <a:p>
            <a:endParaRPr lang="hu-HU" sz="1600" dirty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3</a:t>
            </a:fld>
            <a:endParaRPr lang="hu-HU" altLang="hu-H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1.3 ALAPFOGALMAK</a:t>
            </a:r>
            <a:r>
              <a:rPr lang="hu-HU" altLang="hu-HU" sz="2800" dirty="0" smtClean="0">
                <a:solidFill>
                  <a:srgbClr val="A50021"/>
                </a:solidFill>
              </a:rPr>
              <a:t>, ELNEVEZÉSEK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8280920" cy="5112568"/>
          </a:xfrm>
        </p:spPr>
        <p:txBody>
          <a:bodyPr/>
          <a:lstStyle/>
          <a:p>
            <a:r>
              <a:rPr lang="hu-HU" sz="1600" dirty="0" smtClean="0"/>
              <a:t>Az analízis a </a:t>
            </a:r>
            <a:r>
              <a:rPr lang="hu-HU" sz="1600" b="1" dirty="0" smtClean="0"/>
              <a:t>vizsgálati anyag</a:t>
            </a:r>
            <a:r>
              <a:rPr lang="hu-HU" sz="1600" dirty="0" smtClean="0"/>
              <a:t> </a:t>
            </a:r>
          </a:p>
          <a:p>
            <a:pPr lvl="1"/>
            <a:r>
              <a:rPr lang="hu-HU" sz="1600" b="1" dirty="0" smtClean="0"/>
              <a:t>összetételét (koncentrációját),</a:t>
            </a:r>
            <a:endParaRPr lang="hu-HU" sz="1600" b="1" dirty="0" smtClean="0"/>
          </a:p>
          <a:p>
            <a:pPr lvl="1"/>
            <a:r>
              <a:rPr lang="hu-HU" sz="1600" b="1" dirty="0" smtClean="0"/>
              <a:t>szerkezetét </a:t>
            </a:r>
            <a:r>
              <a:rPr lang="hu-HU" sz="1600" dirty="0" smtClean="0"/>
              <a:t>és/vagy</a:t>
            </a:r>
          </a:p>
          <a:p>
            <a:pPr lvl="1"/>
            <a:r>
              <a:rPr lang="hu-HU" sz="1600" b="1" dirty="0" smtClean="0"/>
              <a:t>tulajdonságait </a:t>
            </a:r>
            <a:r>
              <a:rPr lang="hu-HU" sz="1600" dirty="0" smtClean="0"/>
              <a:t>írhatja le.</a:t>
            </a:r>
          </a:p>
          <a:p>
            <a:endParaRPr lang="hu-HU" sz="1600" dirty="0" smtClean="0"/>
          </a:p>
          <a:p>
            <a:r>
              <a:rPr lang="hu-HU" sz="1600" b="1" dirty="0" smtClean="0"/>
              <a:t>Az </a:t>
            </a:r>
            <a:r>
              <a:rPr lang="hu-HU" sz="1600" b="1" i="1" dirty="0" smtClean="0"/>
              <a:t>összetétel elemzése szempontjából </a:t>
            </a:r>
            <a:r>
              <a:rPr lang="hu-HU" sz="1600" b="1" dirty="0" smtClean="0"/>
              <a:t>a vizsgálati anyag összetevői </a:t>
            </a:r>
            <a:r>
              <a:rPr lang="hu-HU" sz="1600" b="1" dirty="0" smtClean="0"/>
              <a:t>(alkotói, komponensei)</a:t>
            </a:r>
            <a:r>
              <a:rPr lang="hu-HU" sz="1600" dirty="0" smtClean="0"/>
              <a:t> </a:t>
            </a:r>
            <a:r>
              <a:rPr lang="hu-HU" sz="1600" dirty="0" smtClean="0"/>
              <a:t>lehetnek:</a:t>
            </a:r>
          </a:p>
          <a:p>
            <a:pPr lvl="1"/>
            <a:r>
              <a:rPr lang="hu-HU" sz="1600" b="1" dirty="0" smtClean="0"/>
              <a:t>elemek, vegyületek, fázisok</a:t>
            </a:r>
            <a:r>
              <a:rPr lang="hu-HU" sz="1600" b="1" dirty="0" smtClean="0"/>
              <a:t>, </a:t>
            </a:r>
            <a:r>
              <a:rPr lang="hu-HU" sz="1600" dirty="0" smtClean="0"/>
              <a:t>stb.</a:t>
            </a:r>
            <a:endParaRPr lang="hu-HU" sz="1600" b="1" dirty="0" smtClean="0"/>
          </a:p>
          <a:p>
            <a:endParaRPr lang="hu-HU" sz="1600" b="1" dirty="0" smtClean="0"/>
          </a:p>
          <a:p>
            <a:r>
              <a:rPr lang="hu-HU" sz="1600" b="1" dirty="0" smtClean="0"/>
              <a:t>Vizsgálati anyag: </a:t>
            </a:r>
            <a:r>
              <a:rPr lang="hu-HU" sz="1600" dirty="0" smtClean="0"/>
              <a:t>az elemzés tárgya (pl. folyóvíz)</a:t>
            </a:r>
          </a:p>
          <a:p>
            <a:r>
              <a:rPr lang="hu-HU" sz="1600" b="1" dirty="0" smtClean="0"/>
              <a:t> Minta </a:t>
            </a:r>
            <a:r>
              <a:rPr lang="hu-HU" sz="1600" b="1" dirty="0" smtClean="0"/>
              <a:t>(</a:t>
            </a:r>
            <a:r>
              <a:rPr lang="hu-HU" sz="1600" b="1" dirty="0" err="1" smtClean="0"/>
              <a:t>sample</a:t>
            </a:r>
            <a:r>
              <a:rPr lang="hu-HU" sz="1600" b="1" dirty="0"/>
              <a:t>): </a:t>
            </a:r>
            <a:r>
              <a:rPr lang="hu-HU" sz="1600" dirty="0"/>
              <a:t>a vizsgálati anyag azon részlete, amit elemezni fogunk </a:t>
            </a:r>
            <a:r>
              <a:rPr lang="hu-HU" sz="1600" dirty="0" smtClean="0"/>
              <a:t>			(</a:t>
            </a:r>
            <a:r>
              <a:rPr lang="hu-HU" sz="1600" dirty="0"/>
              <a:t>pl. a folyóból kivett víz)</a:t>
            </a:r>
            <a:endParaRPr lang="hu-HU" sz="1600" dirty="0" smtClean="0"/>
          </a:p>
          <a:p>
            <a:r>
              <a:rPr lang="hu-HU" sz="1600" b="1" dirty="0" smtClean="0"/>
              <a:t>Részminta</a:t>
            </a:r>
            <a:r>
              <a:rPr lang="hu-HU" sz="1600" b="1" dirty="0" smtClean="0"/>
              <a:t>, </a:t>
            </a:r>
            <a:r>
              <a:rPr lang="hu-HU" sz="1600" b="1" dirty="0" err="1" smtClean="0"/>
              <a:t>alikvot</a:t>
            </a:r>
            <a:r>
              <a:rPr lang="hu-HU" sz="1600" b="1" dirty="0" smtClean="0"/>
              <a:t> (</a:t>
            </a:r>
            <a:r>
              <a:rPr lang="hu-HU" sz="1600" b="1" dirty="0" err="1" smtClean="0"/>
              <a:t>aliquot</a:t>
            </a:r>
            <a:r>
              <a:rPr lang="hu-HU" sz="1600" b="1" dirty="0" smtClean="0"/>
              <a:t>): </a:t>
            </a:r>
            <a:r>
              <a:rPr lang="hu-HU" sz="1600" dirty="0" smtClean="0"/>
              <a:t>egy elemzéshez felhasznált mintarészlet</a:t>
            </a:r>
            <a:endParaRPr lang="hu-HU" sz="1600" dirty="0" smtClean="0"/>
          </a:p>
          <a:p>
            <a:pPr marL="285750"/>
            <a:endParaRPr lang="hu-HU" sz="1600" b="1" dirty="0" smtClean="0"/>
          </a:p>
          <a:p>
            <a:r>
              <a:rPr lang="hu-HU" sz="1600" b="1" dirty="0" err="1" smtClean="0"/>
              <a:t>Analát</a:t>
            </a:r>
            <a:r>
              <a:rPr lang="hu-HU" sz="1600" b="1" dirty="0" smtClean="0"/>
              <a:t> (</a:t>
            </a:r>
            <a:r>
              <a:rPr lang="hu-HU" sz="1600" b="1" dirty="0" err="1" smtClean="0"/>
              <a:t>analit</a:t>
            </a:r>
            <a:r>
              <a:rPr lang="hu-HU" sz="1600" b="1" dirty="0" smtClean="0"/>
              <a:t>)</a:t>
            </a:r>
            <a:r>
              <a:rPr lang="hu-HU" sz="1600" dirty="0" smtClean="0"/>
              <a:t>: </a:t>
            </a:r>
            <a:r>
              <a:rPr lang="hu-HU" sz="1600" dirty="0"/>
              <a:t>a vizsgálandó komponens(</a:t>
            </a:r>
            <a:r>
              <a:rPr lang="hu-HU" sz="1600" dirty="0" err="1"/>
              <a:t>ek</a:t>
            </a:r>
            <a:r>
              <a:rPr lang="hu-HU" sz="1600" dirty="0"/>
              <a:t>) a mintában (pl. cianidok a </a:t>
            </a:r>
            <a:r>
              <a:rPr lang="hu-HU" sz="1600" dirty="0" smtClean="0"/>
              <a:t>			folyóvízben</a:t>
            </a:r>
            <a:r>
              <a:rPr lang="hu-HU" sz="1600" dirty="0"/>
              <a:t>)</a:t>
            </a:r>
            <a:br>
              <a:rPr lang="hu-HU" sz="1600" dirty="0"/>
            </a:br>
            <a:r>
              <a:rPr lang="hu-HU" sz="1600" b="1" dirty="0" smtClean="0"/>
              <a:t>Mátrix</a:t>
            </a:r>
            <a:r>
              <a:rPr lang="hu-HU" sz="1600" b="1" dirty="0"/>
              <a:t>:</a:t>
            </a:r>
            <a:r>
              <a:rPr lang="hu-HU" sz="1600" dirty="0"/>
              <a:t> az </a:t>
            </a:r>
            <a:r>
              <a:rPr lang="hu-HU" sz="1600" dirty="0" err="1"/>
              <a:t>analát</a:t>
            </a:r>
            <a:r>
              <a:rPr lang="hu-HU" sz="1600" dirty="0"/>
              <a:t> </a:t>
            </a:r>
            <a:r>
              <a:rPr lang="hu-HU" sz="1600" dirty="0" smtClean="0"/>
              <a:t>mellett lévő </a:t>
            </a:r>
            <a:r>
              <a:rPr lang="hu-HU" sz="1600" dirty="0"/>
              <a:t>egyéb, kísérő komponensek együttese a </a:t>
            </a:r>
            <a:r>
              <a:rPr lang="hu-HU" sz="1600" dirty="0" smtClean="0"/>
              <a:t>		mintában</a:t>
            </a:r>
            <a:r>
              <a:rPr lang="hu-HU" sz="1600" dirty="0"/>
              <a:t>.</a:t>
            </a:r>
            <a:endParaRPr lang="hu-HU" sz="1600" dirty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4</a:t>
            </a:fld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310689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1.4. AZ ELEMZÉS FAJTÁI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484784"/>
            <a:ext cx="7416824" cy="4658840"/>
          </a:xfrm>
        </p:spPr>
        <p:txBody>
          <a:bodyPr/>
          <a:lstStyle/>
          <a:p>
            <a:pPr lvl="0"/>
            <a:r>
              <a:rPr lang="hu-HU" sz="1600" b="1" i="1" dirty="0"/>
              <a:t>M</a:t>
            </a:r>
            <a:r>
              <a:rPr lang="hu-HU" sz="1600" b="1" i="1" dirty="0" smtClean="0"/>
              <a:t>inőségi </a:t>
            </a:r>
            <a:r>
              <a:rPr lang="hu-HU" sz="1600" b="1" i="1" dirty="0"/>
              <a:t>elemzés: </a:t>
            </a:r>
            <a:r>
              <a:rPr lang="hu-HU" sz="1600" dirty="0"/>
              <a:t>Mely komponensek vannak jelen a mintában? Ezen </a:t>
            </a:r>
            <a:r>
              <a:rPr lang="hu-HU" sz="1600" dirty="0" smtClean="0"/>
              <a:t>belül gyakran:</a:t>
            </a:r>
            <a:endParaRPr lang="hu-HU" sz="1600" dirty="0"/>
          </a:p>
          <a:p>
            <a:pPr lvl="1"/>
            <a:r>
              <a:rPr lang="hu-HU" sz="1600" b="1" dirty="0"/>
              <a:t>azonosítás</a:t>
            </a:r>
            <a:r>
              <a:rPr lang="hu-HU" sz="1600" dirty="0"/>
              <a:t> (</a:t>
            </a:r>
            <a:r>
              <a:rPr lang="hu-HU" sz="1600" dirty="0" err="1"/>
              <a:t>identification</a:t>
            </a:r>
            <a:r>
              <a:rPr lang="hu-HU" sz="1600" dirty="0"/>
              <a:t>), egy vagy több komponens minőségére vonatkozó feltételezés igazolása, pl.: </a:t>
            </a:r>
            <a:r>
              <a:rPr lang="hu-HU" sz="1600" dirty="0"/>
              <a:t>az aszpirin tabletta </a:t>
            </a:r>
            <a:r>
              <a:rPr lang="hu-HU" sz="1600" dirty="0"/>
              <a:t>fő tömege </a:t>
            </a:r>
            <a:r>
              <a:rPr lang="hu-HU" sz="1600" dirty="0" err="1" smtClean="0"/>
              <a:t>acetilszalicilsav</a:t>
            </a:r>
            <a:r>
              <a:rPr lang="hu-HU" sz="1600" dirty="0" smtClean="0"/>
              <a:t>.</a:t>
            </a:r>
            <a:endParaRPr lang="hu-HU" sz="1600" dirty="0"/>
          </a:p>
          <a:p>
            <a:pPr lvl="1"/>
            <a:r>
              <a:rPr lang="hu-HU" sz="1600" b="1" dirty="0"/>
              <a:t>kimutatás</a:t>
            </a:r>
            <a:r>
              <a:rPr lang="hu-HU" sz="1600" dirty="0"/>
              <a:t> (</a:t>
            </a:r>
            <a:r>
              <a:rPr lang="hu-HU" sz="1600" dirty="0" err="1"/>
              <a:t>detection</a:t>
            </a:r>
            <a:r>
              <a:rPr lang="hu-HU" sz="1600" dirty="0"/>
              <a:t>): a mintában a keresett komponens jelen </a:t>
            </a:r>
            <a:r>
              <a:rPr lang="hu-HU" sz="1600" dirty="0" smtClean="0"/>
              <a:t>van, kimutatható </a:t>
            </a:r>
            <a:r>
              <a:rPr lang="hu-HU" sz="1600" dirty="0"/>
              <a:t>/ </a:t>
            </a:r>
            <a:r>
              <a:rPr lang="hu-HU" sz="1600" dirty="0" smtClean="0"/>
              <a:t>nem mutatható ki („nincs </a:t>
            </a:r>
            <a:r>
              <a:rPr lang="hu-HU" sz="1600" dirty="0"/>
              <a:t>jelen</a:t>
            </a:r>
            <a:r>
              <a:rPr lang="hu-HU" sz="1600" dirty="0" smtClean="0"/>
              <a:t>”).</a:t>
            </a:r>
            <a:endParaRPr lang="hu-HU" sz="1600" dirty="0" smtClean="0"/>
          </a:p>
          <a:p>
            <a:pPr lvl="1"/>
            <a:endParaRPr lang="hu-HU" sz="1600" dirty="0"/>
          </a:p>
          <a:p>
            <a:pPr lvl="0"/>
            <a:r>
              <a:rPr lang="hu-HU" sz="1600" b="1" i="1" dirty="0"/>
              <a:t>M</a:t>
            </a:r>
            <a:r>
              <a:rPr lang="hu-HU" sz="1600" b="1" i="1" dirty="0" smtClean="0"/>
              <a:t>ennyiségi </a:t>
            </a:r>
            <a:r>
              <a:rPr lang="hu-HU" sz="1600" b="1" i="1" dirty="0"/>
              <a:t>elemzés:</a:t>
            </a:r>
            <a:endParaRPr lang="hu-HU" sz="1600" dirty="0"/>
          </a:p>
          <a:p>
            <a:pPr lvl="1"/>
            <a:r>
              <a:rPr lang="hu-HU" sz="1600" b="1" dirty="0"/>
              <a:t>mérés, meghatározás </a:t>
            </a:r>
            <a:r>
              <a:rPr lang="hu-HU" sz="1600" dirty="0"/>
              <a:t>(</a:t>
            </a:r>
            <a:r>
              <a:rPr lang="hu-HU" sz="1600" dirty="0" err="1"/>
              <a:t>measurement</a:t>
            </a:r>
            <a:r>
              <a:rPr lang="hu-HU" sz="1600" dirty="0"/>
              <a:t>, </a:t>
            </a:r>
            <a:r>
              <a:rPr lang="hu-HU" sz="1600" dirty="0" err="1"/>
              <a:t>determination</a:t>
            </a:r>
            <a:r>
              <a:rPr lang="hu-HU" sz="1600" dirty="0"/>
              <a:t>): a kérdéses komponens koncentrációjának, mennyiségének meghatározása</a:t>
            </a:r>
            <a:r>
              <a:rPr lang="hu-HU" sz="1600" dirty="0" smtClean="0"/>
              <a:t>.</a:t>
            </a:r>
          </a:p>
          <a:p>
            <a:pPr lvl="1"/>
            <a:endParaRPr lang="hu-HU" sz="1600" dirty="0"/>
          </a:p>
          <a:p>
            <a:r>
              <a:rPr lang="hu-HU" sz="1600" b="1" dirty="0" smtClean="0"/>
              <a:t>Összefüggés a minőségi és mennyiségi szempontok között:</a:t>
            </a:r>
          </a:p>
          <a:p>
            <a:pPr lvl="1"/>
            <a:r>
              <a:rPr lang="hu-HU" sz="1600" i="1" dirty="0" smtClean="0"/>
              <a:t>Szelektivitás</a:t>
            </a:r>
          </a:p>
          <a:p>
            <a:pPr lvl="1"/>
            <a:r>
              <a:rPr lang="hu-HU" sz="1600" i="1" dirty="0" smtClean="0"/>
              <a:t>Kimutatási határ, meghatározási határ – ld. később</a:t>
            </a:r>
          </a:p>
          <a:p>
            <a:endParaRPr lang="hu-HU" sz="1600" i="1" dirty="0" smtClean="0"/>
          </a:p>
          <a:p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5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9107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1.5. SZELEKTIVITÁS</a:t>
            </a:r>
            <a:r>
              <a:rPr lang="hu-HU" altLang="hu-HU" sz="2800" dirty="0" smtClean="0">
                <a:solidFill>
                  <a:srgbClr val="A50021"/>
                </a:solidFill>
              </a:rPr>
              <a:t>,</a:t>
            </a:r>
            <a:br>
              <a:rPr lang="hu-HU" altLang="hu-HU" sz="2800" dirty="0" smtClean="0">
                <a:solidFill>
                  <a:srgbClr val="A50021"/>
                </a:solidFill>
              </a:rPr>
            </a:br>
            <a:r>
              <a:rPr lang="hu-HU" altLang="hu-HU" sz="2800" dirty="0" smtClean="0">
                <a:solidFill>
                  <a:srgbClr val="A50021"/>
                </a:solidFill>
              </a:rPr>
              <a:t>KIMUTATÁSI ÉS MEGHATÁROZÁSI HATÁR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286" y="1869055"/>
            <a:ext cx="8352928" cy="4370808"/>
          </a:xfrm>
        </p:spPr>
        <p:txBody>
          <a:bodyPr/>
          <a:lstStyle/>
          <a:p>
            <a:pPr marL="0" indent="0">
              <a:buNone/>
            </a:pPr>
            <a:r>
              <a:rPr lang="hu-HU" sz="1600" b="1" dirty="0" smtClean="0"/>
              <a:t>Szelektivitás</a:t>
            </a:r>
          </a:p>
          <a:p>
            <a:r>
              <a:rPr lang="hu-HU" sz="1600" dirty="0"/>
              <a:t>Adott </a:t>
            </a:r>
            <a:r>
              <a:rPr lang="hu-HU" sz="1600" dirty="0" smtClean="0"/>
              <a:t>elemzési módszer </a:t>
            </a:r>
            <a:r>
              <a:rPr lang="hu-HU" sz="1600" b="1" dirty="0"/>
              <a:t>képes-e </a:t>
            </a:r>
            <a:r>
              <a:rPr lang="hu-HU" sz="1600" b="1" dirty="0" smtClean="0"/>
              <a:t>megkülönböztetni a kérdéses komponenseket egymástól és a kísérő komponensektől? </a:t>
            </a:r>
            <a:r>
              <a:rPr lang="hu-HU" sz="1600" dirty="0" smtClean="0"/>
              <a:t>(Függ a mátrixtól, a mérési körülményektől és a koncentrációktól!)</a:t>
            </a:r>
            <a:endParaRPr lang="hu-HU" sz="1600" dirty="0"/>
          </a:p>
          <a:p>
            <a:endParaRPr lang="hu-HU" sz="1600" dirty="0" smtClean="0"/>
          </a:p>
          <a:p>
            <a:endParaRPr lang="hu-HU" sz="1600" dirty="0" smtClean="0"/>
          </a:p>
          <a:p>
            <a:pPr marL="0" indent="0">
              <a:buNone/>
            </a:pPr>
            <a:r>
              <a:rPr lang="hu-HU" sz="1600" b="1" dirty="0" smtClean="0"/>
              <a:t>Kimutatási határ </a:t>
            </a:r>
            <a:r>
              <a:rPr lang="hu-HU" sz="1600" dirty="0" smtClean="0"/>
              <a:t>(</a:t>
            </a:r>
            <a:r>
              <a:rPr lang="hu-HU" sz="1600" dirty="0" err="1"/>
              <a:t>D</a:t>
            </a:r>
            <a:r>
              <a:rPr lang="hu-HU" sz="1600" dirty="0" err="1" smtClean="0"/>
              <a:t>etection</a:t>
            </a:r>
            <a:r>
              <a:rPr lang="hu-HU" sz="1600" dirty="0" smtClean="0"/>
              <a:t> Limit, DL; Limit of </a:t>
            </a:r>
            <a:r>
              <a:rPr lang="hu-HU" sz="1600" dirty="0" err="1" smtClean="0"/>
              <a:t>Detection</a:t>
            </a:r>
            <a:r>
              <a:rPr lang="hu-HU" sz="1600" dirty="0" smtClean="0"/>
              <a:t>, LOD)</a:t>
            </a:r>
            <a:endParaRPr lang="hu-HU" sz="1600" dirty="0"/>
          </a:p>
          <a:p>
            <a:r>
              <a:rPr lang="hu-HU" sz="1600" b="1" dirty="0" smtClean="0"/>
              <a:t>Milyen minimális koncentrációban (mennyiségben) kell a vizsgált komponensnek jelen lennie a mintában, hogy azt a komponenst nem tartalmazó, </a:t>
            </a:r>
            <a:r>
              <a:rPr lang="hu-HU" sz="1600" b="1" dirty="0" smtClean="0"/>
              <a:t>un. vak </a:t>
            </a:r>
            <a:r>
              <a:rPr lang="hu-HU" sz="1600" b="1" dirty="0" smtClean="0"/>
              <a:t>mintától megbízhatóan meg tudjuk különböztetni?</a:t>
            </a:r>
            <a:endParaRPr lang="hu-HU" sz="1600" b="1" dirty="0"/>
          </a:p>
          <a:p>
            <a:endParaRPr lang="hu-HU" sz="1600" dirty="0" smtClean="0"/>
          </a:p>
          <a:p>
            <a:pPr marL="0" indent="0">
              <a:buNone/>
            </a:pPr>
            <a:r>
              <a:rPr lang="hu-HU" sz="1600" b="1" dirty="0" smtClean="0"/>
              <a:t>Meghatározási határ </a:t>
            </a:r>
            <a:r>
              <a:rPr lang="hu-HU" sz="1600" dirty="0" smtClean="0"/>
              <a:t>(</a:t>
            </a:r>
            <a:r>
              <a:rPr lang="hu-HU" sz="1600" dirty="0" err="1" smtClean="0"/>
              <a:t>Quantitation</a:t>
            </a:r>
            <a:r>
              <a:rPr lang="hu-HU" sz="1600" dirty="0" smtClean="0"/>
              <a:t> Limit, QL, LOQ)</a:t>
            </a:r>
          </a:p>
          <a:p>
            <a:r>
              <a:rPr lang="hu-HU" sz="1600" b="1" dirty="0" smtClean="0"/>
              <a:t>A komponensnek az a minimális koncentrációja/mennyisége, amely már megbízhatóan mérhető. QL &gt; DL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6</a:t>
            </a:fld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8824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1.6. A MENNYISÉGI ELEMZÉS FAJTÁI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28800"/>
            <a:ext cx="7632848" cy="5076800"/>
          </a:xfrm>
        </p:spPr>
        <p:txBody>
          <a:bodyPr/>
          <a:lstStyle/>
          <a:p>
            <a:pPr lvl="0"/>
            <a:r>
              <a:rPr lang="hu-HU" sz="1600" b="1" i="1" dirty="0" smtClean="0"/>
              <a:t>Direkt (közvetlen) mérés: 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hu-HU" sz="1600" dirty="0" smtClean="0"/>
              <a:t>A </a:t>
            </a:r>
            <a:r>
              <a:rPr lang="hu-HU" sz="1600" dirty="0"/>
              <a:t>kapott jelből közvetlenül </a:t>
            </a:r>
            <a:r>
              <a:rPr lang="hu-HU" sz="1600" dirty="0" smtClean="0"/>
              <a:t>az </a:t>
            </a:r>
            <a:r>
              <a:rPr lang="hu-HU" sz="1600" dirty="0" err="1"/>
              <a:t>analát</a:t>
            </a:r>
            <a:r>
              <a:rPr lang="hu-HU" sz="1600" dirty="0"/>
              <a:t> mennyiségére, koncentrációjára </a:t>
            </a:r>
            <a:r>
              <a:rPr lang="hu-HU" sz="1600" dirty="0" smtClean="0"/>
              <a:t>következtetünk (műszeres analitikai módszereknél).</a:t>
            </a:r>
          </a:p>
          <a:p>
            <a:pPr marL="0" lvl="0" indent="0" algn="just">
              <a:spcBef>
                <a:spcPts val="600"/>
              </a:spcBef>
              <a:buNone/>
            </a:pPr>
            <a:r>
              <a:rPr lang="hu-HU" sz="1600" dirty="0" smtClean="0"/>
              <a:t> Pl</a:t>
            </a:r>
            <a:r>
              <a:rPr lang="hu-HU" sz="1600" dirty="0"/>
              <a:t>. </a:t>
            </a:r>
            <a:r>
              <a:rPr lang="hu-HU" sz="1600" dirty="0" err="1" smtClean="0"/>
              <a:t>HCl</a:t>
            </a:r>
            <a:r>
              <a:rPr lang="hu-HU" sz="1600" dirty="0" smtClean="0"/>
              <a:t> oldat pH-</a:t>
            </a:r>
            <a:r>
              <a:rPr lang="hu-HU" sz="1600" dirty="0" err="1" smtClean="0"/>
              <a:t>jának</a:t>
            </a:r>
            <a:r>
              <a:rPr lang="hu-HU" sz="1600" dirty="0" smtClean="0"/>
              <a:t> mérés: </a:t>
            </a:r>
            <a:r>
              <a:rPr lang="hu-HU" sz="1600" dirty="0"/>
              <a:t>elektródpotenciál </a:t>
            </a:r>
            <a:r>
              <a:rPr lang="hu-HU" sz="1600" dirty="0" smtClean="0"/>
              <a:t>mérése (</a:t>
            </a:r>
            <a:r>
              <a:rPr lang="hu-HU" sz="1600" dirty="0" err="1" smtClean="0"/>
              <a:t>galváncella</a:t>
            </a:r>
            <a:r>
              <a:rPr lang="hu-HU" sz="1600" dirty="0" smtClean="0"/>
              <a:t>)→ 			H</a:t>
            </a:r>
            <a:r>
              <a:rPr lang="hu-HU" sz="1600" baseline="30000" dirty="0"/>
              <a:t>+</a:t>
            </a:r>
            <a:r>
              <a:rPr lang="hu-HU" sz="1600" dirty="0"/>
              <a:t> ion konc. </a:t>
            </a:r>
            <a:r>
              <a:rPr lang="hu-HU" sz="1600" dirty="0" smtClean="0"/>
              <a:t>(</a:t>
            </a:r>
            <a:r>
              <a:rPr lang="hu-HU" sz="1600" dirty="0" err="1" smtClean="0"/>
              <a:t>Nernst</a:t>
            </a:r>
            <a:r>
              <a:rPr lang="hu-HU" sz="1600" dirty="0" smtClean="0"/>
              <a:t> </a:t>
            </a:r>
            <a:r>
              <a:rPr lang="hu-HU" sz="1600" dirty="0" err="1" smtClean="0"/>
              <a:t>egyenlet→pH</a:t>
            </a:r>
            <a:r>
              <a:rPr lang="hu-HU" sz="1600" dirty="0" smtClean="0"/>
              <a:t>.</a:t>
            </a:r>
          </a:p>
          <a:p>
            <a:pPr marL="0" lvl="0" indent="0" algn="just">
              <a:buNone/>
            </a:pPr>
            <a:r>
              <a:rPr lang="hu-HU" sz="1600" dirty="0" smtClean="0"/>
              <a:t> Pl. atomspektroszkópia: az atomok által kibocsájtott (emittált) 				sugárzás</a:t>
            </a:r>
            <a:r>
              <a:rPr lang="hu-HU" sz="1600" dirty="0"/>
              <a:t>	</a:t>
            </a:r>
            <a:r>
              <a:rPr lang="hu-HU" sz="1600" dirty="0" smtClean="0"/>
              <a:t> intenzitása</a:t>
            </a:r>
            <a:r>
              <a:rPr lang="hu-HU" sz="1600" dirty="0"/>
              <a:t> </a:t>
            </a:r>
            <a:r>
              <a:rPr lang="hu-HU" sz="1600" dirty="0" smtClean="0"/>
              <a:t>→ az adott elem 				</a:t>
            </a:r>
            <a:r>
              <a:rPr lang="hu-HU" sz="1600" dirty="0" err="1" smtClean="0"/>
              <a:t>mintabeli</a:t>
            </a:r>
            <a:r>
              <a:rPr lang="hu-HU" sz="1600" dirty="0" smtClean="0"/>
              <a:t> koncentrációja (I=</a:t>
            </a:r>
            <a:r>
              <a:rPr lang="hu-HU" sz="1600" dirty="0" err="1" smtClean="0"/>
              <a:t>k·c</a:t>
            </a:r>
            <a:r>
              <a:rPr lang="hu-HU" sz="1600" dirty="0" smtClean="0"/>
              <a:t>).</a:t>
            </a:r>
            <a:endParaRPr lang="hu-HU" sz="1600" dirty="0"/>
          </a:p>
          <a:p>
            <a:pPr lvl="0"/>
            <a:endParaRPr lang="hu-HU" sz="1600" b="1" i="1" dirty="0" smtClean="0"/>
          </a:p>
          <a:p>
            <a:r>
              <a:rPr lang="hu-HU" sz="1600" b="1" i="1" dirty="0" smtClean="0"/>
              <a:t>Indirekt </a:t>
            </a:r>
            <a:r>
              <a:rPr lang="hu-HU" sz="1600" b="1" i="1" dirty="0"/>
              <a:t>(</a:t>
            </a:r>
            <a:r>
              <a:rPr lang="hu-HU" sz="1600" b="1" i="1" dirty="0" smtClean="0"/>
              <a:t>közvetett) </a:t>
            </a:r>
            <a:r>
              <a:rPr lang="hu-HU" sz="1600" b="1" i="1" dirty="0"/>
              <a:t>mérés: </a:t>
            </a:r>
          </a:p>
          <a:p>
            <a:pPr lvl="0">
              <a:spcBef>
                <a:spcPts val="600"/>
              </a:spcBef>
            </a:pPr>
            <a:r>
              <a:rPr lang="hu-HU" sz="1600" dirty="0" smtClean="0"/>
              <a:t>Egy </a:t>
            </a:r>
            <a:r>
              <a:rPr lang="hu-HU" sz="1600" dirty="0"/>
              <a:t>másik anyag </a:t>
            </a:r>
            <a:r>
              <a:rPr lang="hu-HU" sz="1600" dirty="0" smtClean="0"/>
              <a:t>mennyiségének (térfogatának) </a:t>
            </a:r>
            <a:r>
              <a:rPr lang="hu-HU" sz="1600" dirty="0"/>
              <a:t>pontos mérésével következtetünk az </a:t>
            </a:r>
            <a:r>
              <a:rPr lang="hu-HU" sz="1600" dirty="0" err="1"/>
              <a:t>analát</a:t>
            </a:r>
            <a:r>
              <a:rPr lang="hu-HU" sz="1600" dirty="0"/>
              <a:t> mennyiségére, koncentrációjára </a:t>
            </a:r>
            <a:r>
              <a:rPr lang="hu-HU" sz="1600" dirty="0" smtClean="0"/>
              <a:t>(gravimetria, </a:t>
            </a:r>
            <a:r>
              <a:rPr lang="hu-HU" sz="1600" dirty="0" err="1" smtClean="0"/>
              <a:t>titrimetriás</a:t>
            </a:r>
            <a:r>
              <a:rPr lang="hu-HU" sz="1600" dirty="0" smtClean="0"/>
              <a:t> módszerek).</a:t>
            </a:r>
            <a:endParaRPr lang="hu-HU" sz="1600" dirty="0" smtClean="0"/>
          </a:p>
          <a:p>
            <a:r>
              <a:rPr lang="hu-HU" sz="1600" dirty="0" smtClean="0"/>
              <a:t>Pl. Ba</a:t>
            </a:r>
            <a:r>
              <a:rPr lang="hu-HU" sz="1600" baseline="30000" dirty="0" smtClean="0"/>
              <a:t>2+</a:t>
            </a:r>
            <a:r>
              <a:rPr lang="hu-HU" sz="1600" dirty="0" smtClean="0"/>
              <a:t>-konc. mérése: lecsapás SO</a:t>
            </a:r>
            <a:r>
              <a:rPr lang="hu-HU" sz="1600" baseline="-25000" dirty="0" smtClean="0"/>
              <a:t>4</a:t>
            </a:r>
            <a:r>
              <a:rPr lang="hu-HU" sz="1600" baseline="30000" dirty="0" smtClean="0"/>
              <a:t>2-</a:t>
            </a:r>
            <a:r>
              <a:rPr lang="hu-HU" sz="1600" dirty="0"/>
              <a:t>-</a:t>
            </a:r>
            <a:r>
              <a:rPr lang="hu-HU" sz="1600" dirty="0" err="1"/>
              <a:t>al</a:t>
            </a:r>
            <a:r>
              <a:rPr lang="hu-HU" sz="1600" dirty="0"/>
              <a:t> </a:t>
            </a:r>
            <a:r>
              <a:rPr lang="hu-HU" sz="1600" dirty="0" smtClean="0"/>
              <a:t>→csapadék tömegének mérése</a:t>
            </a:r>
            <a:r>
              <a:rPr lang="hu-HU" sz="1600" dirty="0"/>
              <a:t> </a:t>
            </a:r>
            <a:r>
              <a:rPr lang="hu-HU" sz="1600" dirty="0" smtClean="0"/>
              <a:t>→ </a:t>
            </a:r>
            <a:r>
              <a:rPr lang="hu-HU" sz="1600" dirty="0"/>
              <a:t>Ba</a:t>
            </a:r>
            <a:r>
              <a:rPr lang="hu-HU" sz="1600" baseline="30000" dirty="0"/>
              <a:t>2+</a:t>
            </a:r>
            <a:r>
              <a:rPr lang="hu-HU" sz="1600" dirty="0"/>
              <a:t>-konc. </a:t>
            </a:r>
            <a:r>
              <a:rPr lang="hu-HU" sz="1600" dirty="0" smtClean="0"/>
              <a:t>számítása.</a:t>
            </a:r>
          </a:p>
          <a:p>
            <a:r>
              <a:rPr lang="hu-HU" sz="1600" dirty="0" smtClean="0"/>
              <a:t>Pl. </a:t>
            </a:r>
            <a:r>
              <a:rPr lang="hu-HU" sz="1600" dirty="0" err="1" smtClean="0"/>
              <a:t>HCl</a:t>
            </a:r>
            <a:r>
              <a:rPr lang="hu-HU" sz="1600" dirty="0" smtClean="0"/>
              <a:t> oldat pH-</a:t>
            </a:r>
            <a:r>
              <a:rPr lang="hu-HU" sz="1600" dirty="0" err="1" smtClean="0"/>
              <a:t>jának</a:t>
            </a:r>
            <a:r>
              <a:rPr lang="hu-HU" sz="1600" dirty="0" smtClean="0"/>
              <a:t> mérése: titrálás </a:t>
            </a:r>
            <a:r>
              <a:rPr lang="hu-HU" sz="1600" dirty="0" err="1" smtClean="0"/>
              <a:t>NaOH</a:t>
            </a:r>
            <a:r>
              <a:rPr lang="hu-HU" sz="1600" dirty="0"/>
              <a:t> oldattal </a:t>
            </a:r>
            <a:r>
              <a:rPr lang="hu-HU" sz="1600" dirty="0" smtClean="0"/>
              <a:t>→ a </a:t>
            </a:r>
            <a:r>
              <a:rPr lang="hu-HU" sz="1600" dirty="0" err="1" smtClean="0"/>
              <a:t>NaOH</a:t>
            </a:r>
            <a:r>
              <a:rPr lang="hu-HU" sz="1600" dirty="0" smtClean="0"/>
              <a:t>-fogyásból </a:t>
            </a:r>
            <a:r>
              <a:rPr lang="hu-HU" sz="1600" dirty="0" err="1" smtClean="0"/>
              <a:t>HCl</a:t>
            </a:r>
            <a:r>
              <a:rPr lang="hu-HU" sz="1600" dirty="0" smtClean="0"/>
              <a:t> konc. számítása</a:t>
            </a:r>
            <a:r>
              <a:rPr lang="hu-HU" sz="1600" dirty="0"/>
              <a:t> →pH</a:t>
            </a:r>
            <a:endParaRPr lang="hu-HU" sz="1600" dirty="0" smtClean="0"/>
          </a:p>
          <a:p>
            <a:pPr marL="0" indent="0">
              <a:buNone/>
            </a:pPr>
            <a:endParaRPr lang="hu-HU" sz="1600" dirty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7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359731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1.7. </a:t>
            </a:r>
            <a:r>
              <a:rPr lang="hu-HU" altLang="hu-HU" sz="2800" dirty="0">
                <a:solidFill>
                  <a:srgbClr val="A50021"/>
                </a:solidFill>
              </a:rPr>
              <a:t>J</a:t>
            </a:r>
            <a:r>
              <a:rPr lang="hu-HU" altLang="hu-HU" sz="2800" dirty="0" smtClean="0">
                <a:solidFill>
                  <a:srgbClr val="A50021"/>
                </a:solidFill>
              </a:rPr>
              <a:t>ELLEMZŐ KONCENTRÁCIÓTARTOMÁNYOK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28800"/>
            <a:ext cx="7931224" cy="5076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1" dirty="0"/>
              <a:t>Klasszikus mérések</a:t>
            </a:r>
            <a:r>
              <a:rPr lang="hu-HU" sz="1600" dirty="0"/>
              <a:t>: 10</a:t>
            </a:r>
            <a:r>
              <a:rPr lang="hu-HU" sz="1600" baseline="30000" dirty="0"/>
              <a:t>-1</a:t>
            </a:r>
            <a:r>
              <a:rPr lang="hu-HU" sz="1600" dirty="0"/>
              <a:t>-10</a:t>
            </a:r>
            <a:r>
              <a:rPr lang="hu-HU" sz="1600" baseline="30000" dirty="0"/>
              <a:t>-3</a:t>
            </a:r>
            <a:r>
              <a:rPr lang="hu-HU" sz="1600" dirty="0"/>
              <a:t> mol/dm</a:t>
            </a:r>
            <a:r>
              <a:rPr lang="hu-HU" sz="1600" baseline="30000" dirty="0"/>
              <a:t>3</a:t>
            </a:r>
            <a:r>
              <a:rPr lang="hu-HU" sz="1600" dirty="0"/>
              <a:t> (mol/l, M</a:t>
            </a:r>
            <a:r>
              <a:rPr lang="hu-HU" sz="1600" dirty="0" smtClean="0"/>
              <a:t>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/>
              <a:t>Műszeres mérések</a:t>
            </a:r>
            <a:r>
              <a:rPr lang="hu-HU" sz="1600" dirty="0"/>
              <a:t>: 10</a:t>
            </a:r>
            <a:r>
              <a:rPr lang="hu-HU" sz="1600" baseline="30000" dirty="0"/>
              <a:t>-3</a:t>
            </a:r>
            <a:r>
              <a:rPr lang="hu-HU" sz="1600" dirty="0"/>
              <a:t>-10</a:t>
            </a:r>
            <a:r>
              <a:rPr lang="hu-HU" sz="1600" baseline="30000" dirty="0"/>
              <a:t>-12</a:t>
            </a:r>
            <a:r>
              <a:rPr lang="hu-HU" sz="1600" dirty="0"/>
              <a:t> mol/dm</a:t>
            </a:r>
            <a:r>
              <a:rPr lang="hu-HU" sz="1600" baseline="30000" dirty="0"/>
              <a:t>3</a:t>
            </a:r>
            <a:r>
              <a:rPr lang="hu-HU" sz="1600" dirty="0"/>
              <a:t> (mol/l, M)</a:t>
            </a:r>
            <a:br>
              <a:rPr lang="hu-HU" sz="1600" dirty="0"/>
            </a:b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 smtClean="0"/>
              <a:t>Egyéb gyakran előforduló koncentrációfajták: </a:t>
            </a:r>
            <a:br>
              <a:rPr lang="hu-HU" sz="1600" b="1" dirty="0" smtClean="0"/>
            </a:br>
            <a:endParaRPr lang="hu-HU" sz="160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600" b="1" dirty="0" smtClean="0"/>
              <a:t>ppm</a:t>
            </a:r>
            <a:r>
              <a:rPr lang="hu-HU" sz="1600" dirty="0" smtClean="0"/>
              <a:t> </a:t>
            </a:r>
            <a:r>
              <a:rPr lang="hu-HU" sz="1600" dirty="0"/>
              <a:t>(part per </a:t>
            </a:r>
            <a:r>
              <a:rPr lang="hu-HU" sz="1600" dirty="0" err="1"/>
              <a:t>million</a:t>
            </a:r>
            <a:r>
              <a:rPr lang="hu-HU" sz="1600" dirty="0"/>
              <a:t>): egy rész a </a:t>
            </a:r>
            <a:r>
              <a:rPr lang="hu-HU" sz="1600" dirty="0" err="1"/>
              <a:t>milló</a:t>
            </a:r>
            <a:r>
              <a:rPr lang="hu-HU" sz="1600" dirty="0"/>
              <a:t> részhez, </a:t>
            </a:r>
            <a:endParaRPr lang="hu-HU" sz="16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hu-HU" sz="1600" dirty="0" smtClean="0"/>
              <a:t>pl</a:t>
            </a:r>
            <a:r>
              <a:rPr lang="hu-HU" sz="1600" dirty="0"/>
              <a:t>. 1mg/kg=1mg/1.000.000 mg</a:t>
            </a:r>
            <a:br>
              <a:rPr lang="hu-HU" sz="1600" dirty="0"/>
            </a:br>
            <a:r>
              <a:rPr lang="hu-HU" sz="1600" dirty="0" smtClean="0"/>
              <a:t>vizes </a:t>
            </a:r>
            <a:r>
              <a:rPr lang="hu-HU" sz="1600" dirty="0"/>
              <a:t>oldatoknál (mivel  </a:t>
            </a:r>
            <a:r>
              <a:rPr lang="el-GR" sz="1600" dirty="0"/>
              <a:t>ρ</a:t>
            </a:r>
            <a:r>
              <a:rPr lang="hu-HU" sz="1600" baseline="-25000" dirty="0"/>
              <a:t>víz</a:t>
            </a:r>
            <a:r>
              <a:rPr lang="hu-HU" sz="1600" dirty="0"/>
              <a:t>= 1 kg/l) 1 </a:t>
            </a:r>
            <a:r>
              <a:rPr lang="hu-HU" sz="1600" dirty="0" smtClean="0"/>
              <a:t>ppm~ </a:t>
            </a:r>
            <a:r>
              <a:rPr lang="hu-HU" sz="1600" dirty="0"/>
              <a:t>1mg/l</a:t>
            </a:r>
            <a:br>
              <a:rPr lang="hu-HU" sz="1600" dirty="0"/>
            </a:br>
            <a:endParaRPr lang="hu-HU" sz="1600" dirty="0" smtClean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hu-HU" sz="1600" b="1" dirty="0" err="1" smtClean="0"/>
              <a:t>ppb</a:t>
            </a:r>
            <a:r>
              <a:rPr lang="hu-HU" sz="1600" dirty="0" smtClean="0"/>
              <a:t> </a:t>
            </a:r>
            <a:r>
              <a:rPr lang="hu-HU" sz="1600" dirty="0"/>
              <a:t>(part per </a:t>
            </a:r>
            <a:r>
              <a:rPr lang="hu-HU" sz="1600" dirty="0" err="1"/>
              <a:t>billion</a:t>
            </a:r>
            <a:r>
              <a:rPr lang="hu-HU" sz="1600" dirty="0"/>
              <a:t>): </a:t>
            </a:r>
            <a:r>
              <a:rPr lang="hu-HU" sz="1600" dirty="0" err="1"/>
              <a:t>pl</a:t>
            </a:r>
            <a:r>
              <a:rPr lang="hu-HU" sz="1600" dirty="0"/>
              <a:t> 1 µg/l, </a:t>
            </a:r>
            <a:r>
              <a:rPr lang="hu-HU" sz="1600" b="1" dirty="0"/>
              <a:t>ppt</a:t>
            </a:r>
            <a:r>
              <a:rPr lang="hu-HU" sz="1600" dirty="0"/>
              <a:t> (part per </a:t>
            </a:r>
            <a:r>
              <a:rPr lang="hu-HU" sz="1600" dirty="0" err="1"/>
              <a:t>trillion</a:t>
            </a:r>
            <a:r>
              <a:rPr lang="hu-HU" sz="1600" dirty="0"/>
              <a:t>): </a:t>
            </a:r>
            <a:r>
              <a:rPr lang="hu-HU" sz="1600" dirty="0" err="1"/>
              <a:t>pl</a:t>
            </a:r>
            <a:r>
              <a:rPr lang="hu-HU" sz="1600" dirty="0"/>
              <a:t> 1 </a:t>
            </a:r>
            <a:r>
              <a:rPr lang="hu-HU" sz="1600" dirty="0" err="1"/>
              <a:t>ng</a:t>
            </a:r>
            <a:r>
              <a:rPr lang="hu-HU" sz="1600" dirty="0"/>
              <a:t>/l </a:t>
            </a:r>
            <a:br>
              <a:rPr lang="hu-HU" sz="1600" dirty="0"/>
            </a:br>
            <a:r>
              <a:rPr lang="hu-HU" sz="1600" dirty="0"/>
              <a:t/>
            </a:r>
            <a:br>
              <a:rPr lang="hu-HU" sz="1600" dirty="0"/>
            </a:br>
            <a:r>
              <a:rPr lang="hu-HU" sz="1600" b="1" dirty="0"/>
              <a:t>Prefixumok:</a:t>
            </a:r>
            <a:r>
              <a:rPr lang="hu-HU" sz="1600" dirty="0"/>
              <a:t>	milli-	10</a:t>
            </a:r>
            <a:r>
              <a:rPr lang="hu-HU" sz="1600" baseline="30000" dirty="0"/>
              <a:t>-3</a:t>
            </a:r>
            <a:r>
              <a:rPr lang="hu-HU" sz="1600" dirty="0"/>
              <a:t>		</a:t>
            </a:r>
            <a:r>
              <a:rPr lang="hu-HU" sz="1600" dirty="0" err="1"/>
              <a:t>femto</a:t>
            </a:r>
            <a:r>
              <a:rPr lang="hu-HU" sz="1600" dirty="0"/>
              <a:t>-	10</a:t>
            </a:r>
            <a:r>
              <a:rPr lang="hu-HU" sz="1600" baseline="30000" dirty="0"/>
              <a:t>-15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/>
              <a:t>		mikro-	10</a:t>
            </a:r>
            <a:r>
              <a:rPr lang="hu-HU" sz="1600" baseline="30000" dirty="0"/>
              <a:t>-6</a:t>
            </a:r>
            <a:r>
              <a:rPr lang="hu-HU" sz="1600" dirty="0"/>
              <a:t>		</a:t>
            </a:r>
            <a:r>
              <a:rPr lang="hu-HU" sz="1600" dirty="0" err="1"/>
              <a:t>atto</a:t>
            </a:r>
            <a:r>
              <a:rPr lang="hu-HU" sz="1600" dirty="0"/>
              <a:t>-	10</a:t>
            </a:r>
            <a:r>
              <a:rPr lang="hu-HU" sz="1600" baseline="30000" dirty="0"/>
              <a:t>-18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/>
              <a:t>		</a:t>
            </a:r>
            <a:r>
              <a:rPr lang="hu-HU" sz="1600" dirty="0" err="1"/>
              <a:t>nano</a:t>
            </a:r>
            <a:r>
              <a:rPr lang="hu-HU" sz="1600" dirty="0"/>
              <a:t>-	10</a:t>
            </a:r>
            <a:r>
              <a:rPr lang="hu-HU" sz="1600" baseline="30000" dirty="0"/>
              <a:t>-9</a:t>
            </a:r>
            <a:r>
              <a:rPr lang="hu-HU" sz="1600" dirty="0"/>
              <a:t>		</a:t>
            </a:r>
            <a:r>
              <a:rPr lang="hu-HU" sz="1600" dirty="0" err="1"/>
              <a:t>zepto</a:t>
            </a:r>
            <a:r>
              <a:rPr lang="hu-HU" sz="1600" dirty="0"/>
              <a:t>-	10</a:t>
            </a:r>
            <a:r>
              <a:rPr lang="hu-HU" sz="1600" baseline="30000" dirty="0"/>
              <a:t>-21</a:t>
            </a:r>
            <a:r>
              <a:rPr lang="hu-HU" sz="1600" dirty="0"/>
              <a:t/>
            </a:r>
            <a:br>
              <a:rPr lang="hu-HU" sz="1600" dirty="0"/>
            </a:br>
            <a:r>
              <a:rPr lang="hu-HU" sz="1600" dirty="0"/>
              <a:t>		</a:t>
            </a:r>
            <a:r>
              <a:rPr lang="hu-HU" sz="1600" dirty="0" err="1"/>
              <a:t>piko</a:t>
            </a:r>
            <a:r>
              <a:rPr lang="hu-HU" sz="1600" dirty="0"/>
              <a:t>-	10</a:t>
            </a:r>
            <a:r>
              <a:rPr lang="hu-HU" sz="1600" baseline="30000" dirty="0"/>
              <a:t>-12</a:t>
            </a:r>
            <a:r>
              <a:rPr lang="hu-HU" sz="1600" dirty="0"/>
              <a:t>		</a:t>
            </a:r>
            <a:r>
              <a:rPr lang="hu-HU" sz="1600" dirty="0" err="1"/>
              <a:t>yocto</a:t>
            </a:r>
            <a:r>
              <a:rPr lang="hu-HU" sz="1600" dirty="0"/>
              <a:t>-	10</a:t>
            </a:r>
            <a:r>
              <a:rPr lang="hu-HU" sz="1600" baseline="30000" dirty="0"/>
              <a:t>-24</a:t>
            </a:r>
            <a:endParaRPr lang="hu-HU" sz="1600" baseline="30000" dirty="0"/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8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314907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404813"/>
            <a:ext cx="8572500" cy="863600"/>
          </a:xfrm>
        </p:spPr>
        <p:txBody>
          <a:bodyPr/>
          <a:lstStyle/>
          <a:p>
            <a:pPr algn="ctr" eaLnBrk="1" hangingPunct="1"/>
            <a:r>
              <a:rPr lang="hu-HU" altLang="hu-HU" sz="2800" dirty="0" smtClean="0">
                <a:solidFill>
                  <a:srgbClr val="A50021"/>
                </a:solidFill>
              </a:rPr>
              <a:t>1.8. PÉLDA</a:t>
            </a:r>
            <a:endParaRPr lang="hu-HU" altLang="hu-HU" sz="2800" dirty="0" smtClean="0">
              <a:solidFill>
                <a:srgbClr val="A50021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628800"/>
            <a:ext cx="7931224" cy="5076800"/>
          </a:xfrm>
        </p:spPr>
        <p:txBody>
          <a:bodyPr/>
          <a:lstStyle/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 smtClean="0">
                <a:solidFill>
                  <a:srgbClr val="000000"/>
                </a:solidFill>
              </a:rPr>
              <a:t>Mennyit fejlődött az analitika?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Az analitikai feladat egy kb. 1 g tömegű rovarban lévő kb. 1 </a:t>
            </a:r>
            <a:r>
              <a:rPr lang="hu-HU" sz="1600" dirty="0" err="1" smtClean="0">
                <a:solidFill>
                  <a:srgbClr val="000000"/>
                </a:solidFill>
              </a:rPr>
              <a:t>ng-nyi</a:t>
            </a:r>
            <a:r>
              <a:rPr lang="hu-HU" sz="1600" dirty="0" smtClean="0">
                <a:solidFill>
                  <a:srgbClr val="000000"/>
                </a:solidFill>
              </a:rPr>
              <a:t> szerves vegyület (pl. </a:t>
            </a:r>
            <a:r>
              <a:rPr lang="hu-HU" sz="1600" dirty="0" err="1" smtClean="0">
                <a:solidFill>
                  <a:srgbClr val="000000"/>
                </a:solidFill>
              </a:rPr>
              <a:t>feromon</a:t>
            </a:r>
            <a:r>
              <a:rPr lang="hu-HU" sz="1600" dirty="0" smtClean="0">
                <a:solidFill>
                  <a:srgbClr val="000000"/>
                </a:solidFill>
              </a:rPr>
              <a:t>) meghatározása:</a:t>
            </a:r>
            <a:endParaRPr lang="hu-HU" sz="1600" dirty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b="1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smtClean="0">
                <a:solidFill>
                  <a:srgbClr val="000000"/>
                </a:solidFill>
              </a:rPr>
              <a:t>100 éve (az </a:t>
            </a:r>
            <a:r>
              <a:rPr lang="hu-HU" sz="1600" b="1">
                <a:solidFill>
                  <a:srgbClr val="000000"/>
                </a:solidFill>
              </a:rPr>
              <a:t>1920-as </a:t>
            </a:r>
            <a:r>
              <a:rPr lang="hu-HU" sz="1600" b="1" smtClean="0">
                <a:solidFill>
                  <a:srgbClr val="000000"/>
                </a:solidFill>
              </a:rPr>
              <a:t>években): </a:t>
            </a:r>
            <a:r>
              <a:rPr lang="hu-HU" sz="1600" dirty="0">
                <a:solidFill>
                  <a:srgbClr val="000000"/>
                </a:solidFill>
              </a:rPr>
              <a:t>	</a:t>
            </a:r>
            <a:endParaRPr lang="hu-HU" sz="160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1 db elemzéshez </a:t>
            </a:r>
            <a:r>
              <a:rPr lang="hu-HU" sz="1600" dirty="0">
                <a:solidFill>
                  <a:srgbClr val="000000"/>
                </a:solidFill>
              </a:rPr>
              <a:t>szükséges </a:t>
            </a:r>
            <a:r>
              <a:rPr lang="hu-HU" sz="1600" dirty="0" smtClean="0">
                <a:solidFill>
                  <a:srgbClr val="000000"/>
                </a:solidFill>
              </a:rPr>
              <a:t>minta mennyisége: </a:t>
            </a:r>
            <a:r>
              <a:rPr lang="hu-HU" sz="1600" dirty="0">
                <a:solidFill>
                  <a:srgbClr val="000000"/>
                </a:solidFill>
              </a:rPr>
              <a:t>kb. 100 </a:t>
            </a:r>
            <a:r>
              <a:rPr lang="hu-HU" sz="1600" dirty="0" smtClean="0">
                <a:solidFill>
                  <a:srgbClr val="000000"/>
                </a:solidFill>
              </a:rPr>
              <a:t>mg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Így </a:t>
            </a:r>
            <a:r>
              <a:rPr lang="hu-HU" sz="1600" dirty="0">
                <a:solidFill>
                  <a:srgbClr val="000000"/>
                </a:solidFill>
              </a:rPr>
              <a:t>1 db elemzéshez szükséges </a:t>
            </a:r>
            <a:r>
              <a:rPr lang="hu-HU" sz="1600" dirty="0" smtClean="0">
                <a:solidFill>
                  <a:srgbClr val="000000"/>
                </a:solidFill>
              </a:rPr>
              <a:t>példányok száma: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				100 </a:t>
            </a:r>
            <a:r>
              <a:rPr lang="hu-HU" sz="1600" dirty="0">
                <a:solidFill>
                  <a:srgbClr val="000000"/>
                </a:solidFill>
              </a:rPr>
              <a:t>mg/1 </a:t>
            </a:r>
            <a:r>
              <a:rPr lang="hu-HU" sz="1600" dirty="0" err="1">
                <a:solidFill>
                  <a:srgbClr val="000000"/>
                </a:solidFill>
              </a:rPr>
              <a:t>ng</a:t>
            </a:r>
            <a:r>
              <a:rPr lang="hu-HU" sz="1600" dirty="0">
                <a:solidFill>
                  <a:srgbClr val="000000"/>
                </a:solidFill>
              </a:rPr>
              <a:t> = 10</a:t>
            </a:r>
            <a:r>
              <a:rPr lang="hu-HU" sz="1600" baseline="30000" dirty="0">
                <a:solidFill>
                  <a:srgbClr val="000000"/>
                </a:solidFill>
              </a:rPr>
              <a:t>-1</a:t>
            </a:r>
            <a:r>
              <a:rPr lang="hu-HU" sz="1600" dirty="0">
                <a:solidFill>
                  <a:srgbClr val="000000"/>
                </a:solidFill>
              </a:rPr>
              <a:t> g/10</a:t>
            </a:r>
            <a:r>
              <a:rPr lang="hu-HU" sz="1600" baseline="30000" dirty="0">
                <a:solidFill>
                  <a:srgbClr val="000000"/>
                </a:solidFill>
              </a:rPr>
              <a:t>-9</a:t>
            </a:r>
            <a:r>
              <a:rPr lang="hu-HU" sz="1600" dirty="0">
                <a:solidFill>
                  <a:srgbClr val="000000"/>
                </a:solidFill>
              </a:rPr>
              <a:t> g = 10</a:t>
            </a:r>
            <a:r>
              <a:rPr lang="hu-HU" sz="1600" baseline="30000" dirty="0">
                <a:solidFill>
                  <a:srgbClr val="000000"/>
                </a:solidFill>
              </a:rPr>
              <a:t>8</a:t>
            </a:r>
            <a:r>
              <a:rPr lang="hu-HU" sz="1600" dirty="0">
                <a:solidFill>
                  <a:srgbClr val="000000"/>
                </a:solidFill>
              </a:rPr>
              <a:t> </a:t>
            </a:r>
            <a:r>
              <a:rPr lang="hu-HU" sz="1600" dirty="0" smtClean="0">
                <a:solidFill>
                  <a:srgbClr val="000000"/>
                </a:solidFill>
              </a:rPr>
              <a:t>(százmillió) db</a:t>
            </a: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 smtClean="0">
                <a:solidFill>
                  <a:srgbClr val="000000"/>
                </a:solidFill>
              </a:rPr>
              <a:t>Ebből a minta tömege: </a:t>
            </a:r>
            <a:r>
              <a:rPr lang="hu-HU" sz="1600" dirty="0">
                <a:solidFill>
                  <a:srgbClr val="000000"/>
                </a:solidFill>
              </a:rPr>
              <a:t>10</a:t>
            </a:r>
            <a:r>
              <a:rPr lang="hu-HU" sz="1600" baseline="30000" dirty="0">
                <a:solidFill>
                  <a:srgbClr val="000000"/>
                </a:solidFill>
              </a:rPr>
              <a:t>8 </a:t>
            </a:r>
            <a:r>
              <a:rPr lang="hu-HU" sz="1600" dirty="0" smtClean="0">
                <a:solidFill>
                  <a:srgbClr val="000000"/>
                </a:solidFill>
              </a:rPr>
              <a:t>db x 1 g/db = </a:t>
            </a:r>
            <a:r>
              <a:rPr lang="hu-HU" sz="1600" dirty="0">
                <a:solidFill>
                  <a:srgbClr val="000000"/>
                </a:solidFill>
              </a:rPr>
              <a:t>10</a:t>
            </a:r>
            <a:r>
              <a:rPr lang="hu-HU" sz="1600" baseline="30000" dirty="0">
                <a:solidFill>
                  <a:srgbClr val="000000"/>
                </a:solidFill>
              </a:rPr>
              <a:t>8 </a:t>
            </a:r>
            <a:r>
              <a:rPr lang="hu-HU" sz="1600" dirty="0" smtClean="0">
                <a:solidFill>
                  <a:srgbClr val="000000"/>
                </a:solidFill>
              </a:rPr>
              <a:t>g = 10</a:t>
            </a:r>
            <a:r>
              <a:rPr lang="hu-HU" sz="1600" baseline="30000" dirty="0" smtClean="0">
                <a:solidFill>
                  <a:srgbClr val="000000"/>
                </a:solidFill>
              </a:rPr>
              <a:t>5 </a:t>
            </a:r>
            <a:r>
              <a:rPr lang="hu-HU" sz="1600" dirty="0" smtClean="0">
                <a:solidFill>
                  <a:srgbClr val="000000"/>
                </a:solidFill>
              </a:rPr>
              <a:t>kg = 100 t</a:t>
            </a:r>
            <a:endParaRPr lang="hu-HU" sz="1600" dirty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b="1" dirty="0">
                <a:solidFill>
                  <a:srgbClr val="000000"/>
                </a:solidFill>
              </a:rPr>
              <a:t>Napjainkban:</a:t>
            </a:r>
            <a:r>
              <a:rPr lang="hu-HU" sz="1600" dirty="0">
                <a:solidFill>
                  <a:srgbClr val="000000"/>
                </a:solidFill>
              </a:rPr>
              <a:t> </a:t>
            </a:r>
            <a:endParaRPr lang="hu-HU" sz="1600" dirty="0" smtClean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>
                <a:solidFill>
                  <a:srgbClr val="000000"/>
                </a:solidFill>
              </a:rPr>
              <a:t>	</a:t>
            </a:r>
            <a:r>
              <a:rPr lang="hu-HU" sz="1600" dirty="0" smtClean="0">
                <a:solidFill>
                  <a:srgbClr val="000000"/>
                </a:solidFill>
              </a:rPr>
              <a:t>1 </a:t>
            </a:r>
            <a:r>
              <a:rPr lang="hu-HU" sz="1600" dirty="0">
                <a:solidFill>
                  <a:srgbClr val="000000"/>
                </a:solidFill>
              </a:rPr>
              <a:t>db elemzéshez szükséges minta mennyisége: kb. </a:t>
            </a:r>
            <a:r>
              <a:rPr lang="hu-HU" sz="1600" dirty="0" smtClean="0">
                <a:solidFill>
                  <a:srgbClr val="000000"/>
                </a:solidFill>
              </a:rPr>
              <a:t>1-10 </a:t>
            </a:r>
            <a:r>
              <a:rPr lang="hu-HU" sz="1600" dirty="0" err="1" smtClean="0">
                <a:solidFill>
                  <a:srgbClr val="000000"/>
                </a:solidFill>
              </a:rPr>
              <a:t>ng</a:t>
            </a:r>
            <a:endParaRPr lang="hu-HU" sz="1600" dirty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hu-HU" sz="1600" dirty="0">
                <a:solidFill>
                  <a:srgbClr val="000000"/>
                </a:solidFill>
              </a:rPr>
              <a:t>Így 1 db elemzéshez szükséges példányok száma</a:t>
            </a:r>
            <a:r>
              <a:rPr lang="hu-HU" sz="1600" dirty="0" smtClean="0">
                <a:solidFill>
                  <a:srgbClr val="000000"/>
                </a:solidFill>
              </a:rPr>
              <a:t>: 1-10 db</a:t>
            </a:r>
            <a:endParaRPr lang="hu-HU" sz="1600" dirty="0">
              <a:solidFill>
                <a:srgbClr val="000000"/>
              </a:solidFill>
            </a:endParaRPr>
          </a:p>
          <a:p>
            <a:pPr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600" dirty="0" smtClean="0">
              <a:solidFill>
                <a:srgbClr val="000000"/>
              </a:solidFill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US" sz="1600" dirty="0" smtClean="0">
              <a:solidFill>
                <a:srgbClr val="000000"/>
              </a:solidFill>
            </a:endParaRPr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hu-HU" sz="1800" dirty="0" smtClean="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 flipH="1">
            <a:off x="8501063" y="4857750"/>
            <a:ext cx="103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hu-HU" sz="1400"/>
          </a:p>
        </p:txBody>
      </p:sp>
      <p:sp>
        <p:nvSpPr>
          <p:cNvPr id="29702" name="Dia számának helye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3BBDD7-DA8D-4C9E-8DB8-7A35560B8501}" type="slidenum">
              <a:rPr lang="hu-HU" altLang="hu-HU" smtClean="0"/>
              <a:pPr eaLnBrk="1" hangingPunct="1"/>
              <a:t>9</a:t>
            </a:fld>
            <a:endParaRPr lang="hu-HU" altLang="hu-HU" dirty="0" smtClean="0"/>
          </a:p>
        </p:txBody>
      </p:sp>
    </p:spTree>
    <p:extLst>
      <p:ext uri="{BB962C8B-B14F-4D97-AF65-F5344CB8AC3E}">
        <p14:creationId xmlns:p14="http://schemas.microsoft.com/office/powerpoint/2010/main" val="353702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ávos">
  <a:themeElements>
    <a:clrScheme name="Sávos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Sávos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ávos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ávos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ávos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5099</TotalTime>
  <Words>489</Words>
  <Application>Microsoft Office PowerPoint</Application>
  <PresentationFormat>Diavetítés a képernyőre (4:3 oldalarány)</PresentationFormat>
  <Paragraphs>138</Paragraphs>
  <Slides>9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Arial</vt:lpstr>
      <vt:lpstr>Garamond</vt:lpstr>
      <vt:lpstr>Times New Roman</vt:lpstr>
      <vt:lpstr>Verdana</vt:lpstr>
      <vt:lpstr>Wingdings</vt:lpstr>
      <vt:lpstr>Sávos</vt:lpstr>
      <vt:lpstr>ANALITIKAI KÉMIA I. ANALITIKAI KÉMIA KÖRNYEZETMÉRNÖKÖKNEK</vt:lpstr>
      <vt:lpstr>1.1 AZ ANALITIKAI KÉMIA TÁRGYKÖRE</vt:lpstr>
      <vt:lpstr>1.2 A TÁRGY TARTALMA</vt:lpstr>
      <vt:lpstr>1.3 ALAPFOGALMAK, ELNEVEZÉSEK</vt:lpstr>
      <vt:lpstr>1.4. AZ ELEMZÉS FAJTÁI</vt:lpstr>
      <vt:lpstr>1.5. SZELEKTIVITÁS, KIMUTATÁSI ÉS MEGHATÁROZÁSI HATÁR</vt:lpstr>
      <vt:lpstr>1.6. A MENNYISÉGI ELEMZÉS FAJTÁI</vt:lpstr>
      <vt:lpstr>1.7. JELLEMZŐ KONCENTRÁCIÓTARTOMÁNYOK</vt:lpstr>
      <vt:lpstr>1.8. PÉLDA</vt:lpstr>
    </vt:vector>
  </TitlesOfParts>
  <Company>Otthon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Dr. Pokol György</dc:creator>
  <cp:lastModifiedBy>Koczka</cp:lastModifiedBy>
  <cp:revision>583</cp:revision>
  <dcterms:created xsi:type="dcterms:W3CDTF">2007-04-04T02:45:02Z</dcterms:created>
  <dcterms:modified xsi:type="dcterms:W3CDTF">2019-02-04T22:00:29Z</dcterms:modified>
</cp:coreProperties>
</file>