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1"/>
  </p:sldMasterIdLst>
  <p:notesMasterIdLst>
    <p:notesMasterId r:id="rId26"/>
  </p:notesMasterIdLst>
  <p:sldIdLst>
    <p:sldId id="256" r:id="rId2"/>
    <p:sldId id="419" r:id="rId3"/>
    <p:sldId id="408" r:id="rId4"/>
    <p:sldId id="421" r:id="rId5"/>
    <p:sldId id="422" r:id="rId6"/>
    <p:sldId id="423" r:id="rId7"/>
    <p:sldId id="433" r:id="rId8"/>
    <p:sldId id="424" r:id="rId9"/>
    <p:sldId id="425" r:id="rId10"/>
    <p:sldId id="426" r:id="rId11"/>
    <p:sldId id="427" r:id="rId12"/>
    <p:sldId id="428" r:id="rId13"/>
    <p:sldId id="434" r:id="rId14"/>
    <p:sldId id="435" r:id="rId15"/>
    <p:sldId id="436" r:id="rId16"/>
    <p:sldId id="437" r:id="rId17"/>
    <p:sldId id="438" r:id="rId18"/>
    <p:sldId id="439" r:id="rId19"/>
    <p:sldId id="440" r:id="rId20"/>
    <p:sldId id="441" r:id="rId21"/>
    <p:sldId id="442" r:id="rId22"/>
    <p:sldId id="443" r:id="rId23"/>
    <p:sldId id="444" r:id="rId24"/>
    <p:sldId id="445" r:id="rId25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3736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36" autoAdjust="0"/>
    <p:restoredTop sz="94660"/>
  </p:normalViewPr>
  <p:slideViewPr>
    <p:cSldViewPr>
      <p:cViewPr varScale="1">
        <p:scale>
          <a:sx n="110" d="100"/>
          <a:sy n="110" d="100"/>
        </p:scale>
        <p:origin x="1266" y="108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3F43CC8-AFE5-42F3-9BB3-B731807B56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041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134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5435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4318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37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136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0256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2834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6436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3190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5856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74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3373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222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940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458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085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199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247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881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597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u-HU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u-HU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u-HU"/>
            </a:p>
          </p:txBody>
        </p:sp>
      </p:grpSp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54AFE-D199-45F0-8C0A-56C003511E2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203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3384C-7790-4283-8E4F-1175BD3B7E5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465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C8669-F294-421F-9307-D1C546C7313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97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79E3F-B6D0-4449-B67F-F1665986696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320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5B05F-8234-4C66-BEB6-F4029D99D06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534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B53BC-BC88-4EB7-AB02-E0C9B80BAC2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232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8FF2D-CF49-423A-8AE9-0A148A3F6B3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871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CF64B-F5D3-41B8-8893-C90C6E1EA48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547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D7F56-B093-4311-A1F8-C2BD862EBA8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062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FA5D1-8196-4E46-BABE-DA90EAB987F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354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C43F1-A399-45C6-BED6-55A3A399BD8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410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0288800E-2213-48F3-A640-A98E275A77F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>
              <a:latin typeface="Times New Roman" pitchFamily="18" charset="0"/>
            </a:endParaRPr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>
              <a:latin typeface="Times New Roman" pitchFamily="18" charset="0"/>
            </a:endParaRP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27.wmf"/><Relationship Id="rId18" Type="http://schemas.openxmlformats.org/officeDocument/2006/relationships/image" Target="../media/image29.wmf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11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1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85813"/>
            <a:ext cx="9144000" cy="1203325"/>
          </a:xfrm>
        </p:spPr>
        <p:txBody>
          <a:bodyPr/>
          <a:lstStyle/>
          <a:p>
            <a:pPr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ANALITIKAI KÉMIA I.</a:t>
            </a:r>
            <a:r>
              <a:rPr lang="hu-HU" altLang="hu-HU" sz="2800" dirty="0">
                <a:solidFill>
                  <a:srgbClr val="A50021"/>
                </a:solidFill>
              </a:rPr>
              <a:t/>
            </a:r>
            <a:br>
              <a:rPr lang="hu-HU" altLang="hu-HU" sz="2800" dirty="0">
                <a:solidFill>
                  <a:srgbClr val="A50021"/>
                </a:solidFill>
              </a:rPr>
            </a:br>
            <a:r>
              <a:rPr lang="hu-HU" altLang="hu-HU" sz="2800" dirty="0">
                <a:solidFill>
                  <a:srgbClr val="A50021"/>
                </a:solidFill>
              </a:rPr>
              <a:t>ANALITIKAI KÉMIA </a:t>
            </a:r>
            <a:r>
              <a:rPr lang="hu-HU" altLang="hu-HU" sz="2800" dirty="0" smtClean="0">
                <a:solidFill>
                  <a:srgbClr val="A50021"/>
                </a:solidFill>
              </a:rPr>
              <a:t>KÖRNYEZETMÉRNÖKÖKNEK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4149080"/>
            <a:ext cx="8534400" cy="57532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2400" dirty="0" smtClean="0">
                <a:solidFill>
                  <a:srgbClr val="A50021"/>
                </a:solidFill>
              </a:rPr>
              <a:t>5. </a:t>
            </a:r>
            <a:r>
              <a:rPr lang="hu-HU" altLang="hu-HU" sz="2400" smtClean="0">
                <a:solidFill>
                  <a:srgbClr val="A50021"/>
                </a:solidFill>
              </a:rPr>
              <a:t>REDOXI TITRÁLÁSOK</a:t>
            </a:r>
            <a:endParaRPr lang="hu-HU" sz="2400" dirty="0" smtClean="0">
              <a:latin typeface="+mj-lt"/>
            </a:endParaRPr>
          </a:p>
          <a:p>
            <a:pPr eaLnBrk="1" hangingPunct="1">
              <a:defRPr/>
            </a:pPr>
            <a:endParaRPr lang="hu-HU" sz="2400" dirty="0">
              <a:latin typeface="+mj-lt"/>
            </a:endParaRPr>
          </a:p>
          <a:p>
            <a:pPr eaLnBrk="1" hangingPunct="1">
              <a:defRPr/>
            </a:pPr>
            <a:endParaRPr lang="hu-HU" sz="2400" dirty="0" smtClean="0">
              <a:latin typeface="+mj-lt"/>
            </a:endParaRPr>
          </a:p>
          <a:p>
            <a:pPr eaLnBrk="1" hangingPunct="1">
              <a:defRPr/>
            </a:pPr>
            <a:endParaRPr lang="hu-HU" sz="2000" dirty="0" smtClean="0">
              <a:latin typeface="+mj-lt"/>
            </a:endParaRPr>
          </a:p>
        </p:txBody>
      </p:sp>
      <p:pic>
        <p:nvPicPr>
          <p:cNvPr id="10244" name="Picture 4" descr="Kepuletbor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5715000"/>
            <a:ext cx="19177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5.1.8.</a:t>
            </a:r>
            <a:r>
              <a:rPr lang="hu-HU" altLang="hu-HU" sz="2800" dirty="0" smtClean="0">
                <a:solidFill>
                  <a:srgbClr val="A50021"/>
                </a:solidFill>
              </a:rPr>
              <a:t> </a:t>
            </a:r>
            <a:r>
              <a:rPr lang="hu-HU" altLang="hu-HU" sz="1600" b="1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Redoxi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titrálási görbék:</a:t>
            </a:r>
            <a:b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</a:br>
            <a:endParaRPr lang="hu-HU" altLang="hu-HU" sz="16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484784"/>
            <a:ext cx="8329612" cy="5220815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10</a:t>
            </a:fld>
            <a:endParaRPr lang="hu-HU" altLang="hu-HU" dirty="0" smtClean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1552575"/>
            <a:ext cx="59055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6156175" y="2184986"/>
            <a:ext cx="244807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i="1" dirty="0" err="1" smtClean="0">
                <a:latin typeface="+mn-lt"/>
              </a:rPr>
              <a:t>Oxidimetriás</a:t>
            </a:r>
            <a:r>
              <a:rPr lang="hu-HU" sz="1400" b="1" i="1" dirty="0" smtClean="0">
                <a:latin typeface="+mn-lt"/>
              </a:rPr>
              <a:t> titrálási görbék (</a:t>
            </a:r>
            <a:r>
              <a:rPr lang="hu-HU" sz="1400" b="1" i="1" dirty="0" err="1" smtClean="0">
                <a:latin typeface="+mn-lt"/>
              </a:rPr>
              <a:t>cerimetria</a:t>
            </a:r>
            <a:r>
              <a:rPr lang="hu-HU" sz="1400" b="1" i="1" dirty="0" smtClean="0">
                <a:latin typeface="+mn-lt"/>
              </a:rPr>
              <a:t>):</a:t>
            </a:r>
          </a:p>
          <a:p>
            <a:endParaRPr lang="hu-HU" sz="1400" b="1" i="1" dirty="0" smtClean="0">
              <a:latin typeface="+mn-lt"/>
            </a:endParaRPr>
          </a:p>
          <a:p>
            <a:pPr marL="285750" indent="-285750">
              <a:buFontTx/>
              <a:buChar char="-"/>
            </a:pPr>
            <a:r>
              <a:rPr lang="hu-HU" sz="1400" i="1" dirty="0" smtClean="0">
                <a:latin typeface="+mn-lt"/>
              </a:rPr>
              <a:t>Az </a:t>
            </a:r>
            <a:r>
              <a:rPr lang="hu-HU" sz="1400" i="1" dirty="0" err="1" smtClean="0">
                <a:latin typeface="+mn-lt"/>
              </a:rPr>
              <a:t>eép</a:t>
            </a:r>
            <a:r>
              <a:rPr lang="hu-HU" sz="1400" i="1" dirty="0" smtClean="0">
                <a:latin typeface="+mn-lt"/>
              </a:rPr>
              <a:t>. helyzete független az </a:t>
            </a:r>
            <a:r>
              <a:rPr lang="hu-HU" sz="1400" i="1" dirty="0" err="1" smtClean="0">
                <a:latin typeface="+mn-lt"/>
              </a:rPr>
              <a:t>analát</a:t>
            </a:r>
            <a:r>
              <a:rPr lang="hu-HU" sz="1400" i="1" dirty="0" smtClean="0">
                <a:latin typeface="+mn-lt"/>
              </a:rPr>
              <a:t> koncentrációjától.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hu-HU" sz="1400" i="1" dirty="0" smtClean="0">
                <a:latin typeface="+mn-lt"/>
              </a:rPr>
              <a:t>Az </a:t>
            </a:r>
            <a:r>
              <a:rPr lang="hu-HU" sz="1400" i="1" dirty="0" err="1" smtClean="0">
                <a:latin typeface="+mn-lt"/>
              </a:rPr>
              <a:t>eép</a:t>
            </a:r>
            <a:r>
              <a:rPr lang="hu-HU" sz="1400" i="1" dirty="0" smtClean="0">
                <a:latin typeface="+mn-lt"/>
              </a:rPr>
              <a:t>. helyzete az egyenes szakaszon a z</a:t>
            </a:r>
            <a:r>
              <a:rPr lang="hu-HU" sz="1400" i="1" baseline="-25000" dirty="0" smtClean="0">
                <a:latin typeface="+mn-lt"/>
              </a:rPr>
              <a:t>1</a:t>
            </a:r>
            <a:r>
              <a:rPr lang="hu-HU" sz="1400" i="1" dirty="0" smtClean="0">
                <a:latin typeface="+mn-lt"/>
              </a:rPr>
              <a:t>/z</a:t>
            </a:r>
            <a:r>
              <a:rPr lang="hu-HU" sz="1400" i="1" baseline="-25000" dirty="0" smtClean="0">
                <a:latin typeface="+mn-lt"/>
              </a:rPr>
              <a:t>2</a:t>
            </a:r>
            <a:r>
              <a:rPr lang="hu-HU" sz="1400" i="1" dirty="0" smtClean="0">
                <a:latin typeface="+mn-lt"/>
              </a:rPr>
              <a:t> aránytól függ. </a:t>
            </a:r>
          </a:p>
          <a:p>
            <a:pPr marL="285750" indent="-285750">
              <a:buFontTx/>
              <a:buChar char="-"/>
            </a:pPr>
            <a:r>
              <a:rPr lang="hu-HU" sz="1400" i="1" dirty="0" smtClean="0">
                <a:latin typeface="+mn-lt"/>
              </a:rPr>
              <a:t> Az egyenes szakasz hossza az E</a:t>
            </a:r>
            <a:r>
              <a:rPr lang="hu-HU" sz="1400" i="1" baseline="30000" dirty="0" smtClean="0">
                <a:latin typeface="+mn-lt"/>
              </a:rPr>
              <a:t>0</a:t>
            </a:r>
            <a:r>
              <a:rPr lang="hu-HU" sz="1400" i="1" baseline="-25000" dirty="0" smtClean="0">
                <a:latin typeface="+mn-lt"/>
              </a:rPr>
              <a:t>1 </a:t>
            </a:r>
            <a:r>
              <a:rPr lang="hu-HU" sz="1400" i="1" dirty="0" smtClean="0">
                <a:latin typeface="+mn-lt"/>
              </a:rPr>
              <a:t>és</a:t>
            </a:r>
            <a:r>
              <a:rPr lang="hu-HU" sz="1400" i="1" baseline="30000" dirty="0" smtClean="0">
                <a:latin typeface="+mn-lt"/>
              </a:rPr>
              <a:t> </a:t>
            </a:r>
            <a:r>
              <a:rPr lang="hu-HU" sz="1400" i="1" dirty="0" smtClean="0">
                <a:latin typeface="+mn-lt"/>
              </a:rPr>
              <a:t>E</a:t>
            </a:r>
            <a:r>
              <a:rPr lang="hu-HU" sz="1400" i="1" baseline="30000" dirty="0" smtClean="0">
                <a:latin typeface="+mn-lt"/>
              </a:rPr>
              <a:t>0</a:t>
            </a:r>
            <a:r>
              <a:rPr lang="hu-HU" sz="1400" i="1" baseline="-25000" dirty="0" smtClean="0">
                <a:latin typeface="+mn-lt"/>
              </a:rPr>
              <a:t>2</a:t>
            </a:r>
            <a:r>
              <a:rPr lang="hu-HU" sz="1400" i="1" dirty="0" smtClean="0">
                <a:latin typeface="+mn-lt"/>
              </a:rPr>
              <a:t> különbségétől függ.</a:t>
            </a:r>
            <a:endParaRPr lang="hu-HU" sz="1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300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5.1.9. </a:t>
            </a:r>
            <a:r>
              <a:rPr lang="hu-HU" sz="1600" b="1" dirty="0" err="1" smtClean="0">
                <a:solidFill>
                  <a:srgbClr val="000000"/>
                </a:solidFill>
                <a:latin typeface="+mn-lt"/>
              </a:rPr>
              <a:t>Redoxi</a:t>
            </a:r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 titrálások indikátorai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484784"/>
            <a:ext cx="8329612" cy="5220815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Az indikátorok maguk </a:t>
            </a:r>
            <a:r>
              <a:rPr lang="hu-HU" sz="1600" dirty="0"/>
              <a:t>is </a:t>
            </a:r>
            <a:r>
              <a:rPr lang="hu-HU" sz="1600" dirty="0" err="1"/>
              <a:t>redoxi</a:t>
            </a:r>
            <a:r>
              <a:rPr lang="hu-HU" sz="1600" dirty="0"/>
              <a:t> rendszert </a:t>
            </a:r>
            <a:r>
              <a:rPr lang="hu-HU" sz="1600" dirty="0" smtClean="0"/>
              <a:t>alkotnak, az oxidált és redukált forma színe más és más..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b="1" dirty="0" smtClean="0"/>
              <a:t>Működésük: </a:t>
            </a:r>
            <a:r>
              <a:rPr lang="hu-HU" sz="1600" dirty="0"/>
              <a:t>Pl. </a:t>
            </a:r>
            <a:r>
              <a:rPr lang="hu-HU" sz="1600" dirty="0" err="1"/>
              <a:t>ferroin</a:t>
            </a:r>
            <a:r>
              <a:rPr lang="hu-HU" sz="1600" dirty="0"/>
              <a:t>/</a:t>
            </a:r>
            <a:r>
              <a:rPr lang="hu-HU" sz="1600" dirty="0" err="1"/>
              <a:t>ferriin</a:t>
            </a:r>
            <a:r>
              <a:rPr lang="hu-HU" sz="1600" dirty="0"/>
              <a:t>: (</a:t>
            </a:r>
            <a:r>
              <a:rPr lang="hu-HU" sz="1600" dirty="0" err="1"/>
              <a:t>Fe-tri-orto-fenantrolin</a:t>
            </a:r>
            <a:r>
              <a:rPr lang="hu-HU" sz="1600" dirty="0"/>
              <a:t> komplexek)</a:t>
            </a:r>
            <a:br>
              <a:rPr lang="hu-HU" sz="1600" dirty="0"/>
            </a:br>
            <a:endParaRPr lang="hu-HU" sz="1600" b="1" dirty="0" smtClean="0"/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[</a:t>
            </a:r>
            <a:r>
              <a:rPr lang="hu-HU" sz="1600" dirty="0" err="1"/>
              <a:t>Fe</a:t>
            </a:r>
            <a:r>
              <a:rPr lang="hu-HU" sz="1600" dirty="0"/>
              <a:t>(</a:t>
            </a:r>
            <a:r>
              <a:rPr lang="hu-HU" sz="1600" dirty="0" err="1"/>
              <a:t>o-fen</a:t>
            </a:r>
            <a:r>
              <a:rPr lang="hu-HU" sz="1600" dirty="0"/>
              <a:t>)</a:t>
            </a:r>
            <a:r>
              <a:rPr lang="hu-HU" sz="1600" baseline="-25000" dirty="0"/>
              <a:t>3</a:t>
            </a:r>
            <a:r>
              <a:rPr lang="hu-HU" sz="1600" dirty="0"/>
              <a:t> ]</a:t>
            </a:r>
            <a:r>
              <a:rPr lang="hu-HU" sz="1600" baseline="30000" dirty="0"/>
              <a:t>2+ </a:t>
            </a:r>
            <a:r>
              <a:rPr lang="hu-HU" sz="1600" dirty="0"/>
              <a:t>↔ [</a:t>
            </a:r>
            <a:r>
              <a:rPr lang="hu-HU" sz="1600" dirty="0" err="1"/>
              <a:t>Fe</a:t>
            </a:r>
            <a:r>
              <a:rPr lang="hu-HU" sz="1600" dirty="0"/>
              <a:t>(</a:t>
            </a:r>
            <a:r>
              <a:rPr lang="hu-HU" sz="1600" dirty="0" err="1"/>
              <a:t>o-fen</a:t>
            </a:r>
            <a:r>
              <a:rPr lang="hu-HU" sz="1600" dirty="0"/>
              <a:t>)</a:t>
            </a:r>
            <a:r>
              <a:rPr lang="hu-HU" sz="1600" baseline="-25000" dirty="0"/>
              <a:t>3</a:t>
            </a:r>
            <a:r>
              <a:rPr lang="hu-HU" sz="1600" dirty="0"/>
              <a:t> ]</a:t>
            </a:r>
            <a:r>
              <a:rPr lang="hu-HU" sz="1600" baseline="30000" dirty="0" err="1"/>
              <a:t>3</a:t>
            </a:r>
            <a:r>
              <a:rPr lang="hu-HU" sz="1600" baseline="30000" dirty="0"/>
              <a:t>+ </a:t>
            </a:r>
            <a:r>
              <a:rPr lang="hu-HU" sz="1600" dirty="0"/>
              <a:t>+ e</a:t>
            </a:r>
            <a:r>
              <a:rPr lang="hu-HU" sz="1600" baseline="30000" dirty="0"/>
              <a:t>-</a:t>
            </a:r>
            <a:r>
              <a:rPr lang="hu-HU" sz="1600" dirty="0"/>
              <a:t> </a:t>
            </a:r>
            <a:endParaRPr lang="hu-HU" sz="1600" dirty="0" smtClean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dirty="0" smtClean="0">
                <a:cs typeface="Times New Roman" panose="02020603050405020304" pitchFamily="18" charset="0"/>
              </a:rPr>
              <a:t>		</a:t>
            </a:r>
            <a:r>
              <a:rPr lang="hu-HU" altLang="hu-HU" sz="1400" dirty="0" smtClean="0">
                <a:cs typeface="Times New Roman" panose="02020603050405020304" pitchFamily="18" charset="0"/>
              </a:rPr>
              <a:t>vörös		kék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dirty="0" smtClean="0">
                <a:cs typeface="Times New Roman" panose="02020603050405020304" pitchFamily="18" charset="0"/>
              </a:rPr>
              <a:t>		</a:t>
            </a:r>
            <a:r>
              <a:rPr lang="hu-HU" altLang="hu-HU" sz="1800" dirty="0" err="1" smtClean="0">
                <a:cs typeface="Times New Roman" panose="02020603050405020304" pitchFamily="18" charset="0"/>
              </a:rPr>
              <a:t>E</a:t>
            </a:r>
            <a:r>
              <a:rPr lang="hu-HU" altLang="hu-HU" sz="1800" b="1" baseline="-25000" dirty="0" err="1" smtClean="0">
                <a:cs typeface="Times New Roman" panose="02020603050405020304" pitchFamily="18" charset="0"/>
              </a:rPr>
              <a:t>ind</a:t>
            </a:r>
            <a:r>
              <a:rPr lang="hu-HU" altLang="hu-HU" sz="1800" dirty="0" smtClean="0">
                <a:cs typeface="Times New Roman" panose="02020603050405020304" pitchFamily="18" charset="0"/>
              </a:rPr>
              <a:t> </a:t>
            </a:r>
            <a:r>
              <a:rPr lang="hu-HU" altLang="hu-HU" sz="1800" dirty="0">
                <a:cs typeface="Times New Roman" panose="02020603050405020304" pitchFamily="18" charset="0"/>
              </a:rPr>
              <a:t>= E</a:t>
            </a:r>
            <a:r>
              <a:rPr lang="hu-HU" altLang="hu-HU" sz="1800" baseline="30000" dirty="0">
                <a:cs typeface="Times New Roman" panose="02020603050405020304" pitchFamily="18" charset="0"/>
              </a:rPr>
              <a:t>0</a:t>
            </a:r>
            <a:r>
              <a:rPr lang="hu-HU" altLang="hu-HU" sz="1800" baseline="-25000" dirty="0">
                <a:cs typeface="Times New Roman" panose="02020603050405020304" pitchFamily="18" charset="0"/>
              </a:rPr>
              <a:t>ind</a:t>
            </a:r>
            <a:r>
              <a:rPr lang="hu-HU" altLang="hu-HU" sz="1800" dirty="0">
                <a:cs typeface="Times New Roman" panose="02020603050405020304" pitchFamily="18" charset="0"/>
              </a:rPr>
              <a:t> +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			</a:t>
            </a: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b="1" dirty="0">
                <a:cs typeface="Times New Roman" panose="02020603050405020304" pitchFamily="18" charset="0"/>
              </a:rPr>
              <a:t>Az egyenértékpontban: </a:t>
            </a:r>
            <a:r>
              <a:rPr lang="hu-HU" altLang="hu-HU" sz="1600" dirty="0">
                <a:cs typeface="Times New Roman" panose="02020603050405020304" pitchFamily="18" charset="0"/>
              </a:rPr>
              <a:t>[</a:t>
            </a:r>
            <a:r>
              <a:rPr lang="hu-HU" altLang="hu-HU" sz="1600" dirty="0" err="1">
                <a:cs typeface="Times New Roman" panose="02020603050405020304" pitchFamily="18" charset="0"/>
              </a:rPr>
              <a:t>ox.</a:t>
            </a:r>
            <a:r>
              <a:rPr lang="hu-HU" altLang="hu-HU" sz="1600" baseline="-25000" dirty="0" err="1">
                <a:cs typeface="Times New Roman" panose="02020603050405020304" pitchFamily="18" charset="0"/>
              </a:rPr>
              <a:t>ind</a:t>
            </a:r>
            <a:r>
              <a:rPr lang="hu-HU" altLang="hu-HU" sz="1600" dirty="0">
                <a:cs typeface="Times New Roman" panose="02020603050405020304" pitchFamily="18" charset="0"/>
              </a:rPr>
              <a:t>] = [</a:t>
            </a:r>
            <a:r>
              <a:rPr lang="hu-HU" altLang="hu-HU" sz="1600" dirty="0" err="1">
                <a:cs typeface="Times New Roman" panose="02020603050405020304" pitchFamily="18" charset="0"/>
              </a:rPr>
              <a:t>red.</a:t>
            </a:r>
            <a:r>
              <a:rPr lang="hu-HU" altLang="hu-HU" sz="1600" baseline="-25000" dirty="0" err="1">
                <a:cs typeface="Times New Roman" panose="02020603050405020304" pitchFamily="18" charset="0"/>
              </a:rPr>
              <a:t>ind</a:t>
            </a:r>
            <a:r>
              <a:rPr lang="hu-HU" altLang="hu-HU" sz="1600" dirty="0">
                <a:cs typeface="Times New Roman" panose="02020603050405020304" pitchFamily="18" charset="0"/>
              </a:rPr>
              <a:t>]	→	</a:t>
            </a:r>
            <a:r>
              <a:rPr lang="hu-HU" altLang="hu-HU" sz="1600" dirty="0" err="1">
                <a:cs typeface="Times New Roman" panose="02020603050405020304" pitchFamily="18" charset="0"/>
              </a:rPr>
              <a:t>E</a:t>
            </a:r>
            <a:r>
              <a:rPr lang="hu-HU" altLang="hu-HU" sz="1600" baseline="-25000" dirty="0" err="1">
                <a:cs typeface="Times New Roman" panose="02020603050405020304" pitchFamily="18" charset="0"/>
              </a:rPr>
              <a:t>eép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.</a:t>
            </a:r>
            <a:r>
              <a:rPr lang="hu-HU" altLang="hu-HU" sz="1600" dirty="0">
                <a:cs typeface="Times New Roman" panose="02020603050405020304" pitchFamily="18" charset="0"/>
              </a:rPr>
              <a:t>=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E</a:t>
            </a:r>
            <a:r>
              <a:rPr lang="hu-HU" altLang="hu-HU" sz="1600" baseline="30000" dirty="0" smtClean="0">
                <a:cs typeface="Times New Roman" panose="02020603050405020304" pitchFamily="18" charset="0"/>
              </a:rPr>
              <a:t>0</a:t>
            </a:r>
            <a:r>
              <a:rPr lang="hu-HU" altLang="hu-HU" sz="1600" baseline="-25000" dirty="0" smtClean="0">
                <a:cs typeface="Times New Roman" panose="02020603050405020304" pitchFamily="18" charset="0"/>
              </a:rPr>
              <a:t>ind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 </a:t>
            </a:r>
            <a:r>
              <a:rPr lang="hu-HU" altLang="hu-HU" sz="1600" dirty="0"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cs typeface="Times New Roman" panose="02020603050405020304" pitchFamily="18" charset="0"/>
              </a:rPr>
            </a:br>
            <a:endParaRPr lang="hu-HU" sz="1600" dirty="0" smtClean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11</a:t>
            </a:fld>
            <a:endParaRPr lang="hu-HU" altLang="hu-HU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505800"/>
            <a:ext cx="5432425" cy="2350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451446"/>
              </p:ext>
            </p:extLst>
          </p:nvPr>
        </p:nvGraphicFramePr>
        <p:xfrm>
          <a:off x="2915816" y="3140968"/>
          <a:ext cx="1606408" cy="689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4" imgW="888840" imgH="380880" progId="Equation.3">
                  <p:embed/>
                </p:oleObj>
              </mc:Choice>
              <mc:Fallback>
                <p:oleObj name="Equation" r:id="rId4" imgW="88884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140968"/>
                        <a:ext cx="1606408" cy="6894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955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>
                <a:solidFill>
                  <a:srgbClr val="000000"/>
                </a:solidFill>
                <a:latin typeface="+mn-lt"/>
              </a:rPr>
              <a:t>5.2. </a:t>
            </a:r>
            <a:r>
              <a:rPr lang="hu-HU" sz="1600" b="1" dirty="0" err="1">
                <a:solidFill>
                  <a:srgbClr val="000000"/>
                </a:solidFill>
                <a:latin typeface="+mn-lt"/>
              </a:rPr>
              <a:t>Permanganometria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556792"/>
            <a:ext cx="8329612" cy="5148807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A módszer</a:t>
            </a:r>
            <a:r>
              <a:rPr lang="hu-HU" sz="1600" dirty="0"/>
              <a:t>: </a:t>
            </a:r>
            <a:r>
              <a:rPr lang="hu-HU" sz="1600" dirty="0" err="1"/>
              <a:t>oxidimetria</a:t>
            </a:r>
            <a:r>
              <a:rPr lang="hu-HU" sz="1600" dirty="0"/>
              <a:t> (a mérőoldat reagense oxidálószer)</a:t>
            </a:r>
            <a:br>
              <a:rPr lang="hu-HU" sz="1600" dirty="0"/>
            </a:br>
            <a:r>
              <a:rPr lang="hu-HU" sz="1600" b="1" dirty="0"/>
              <a:t>Mérőoldat:</a:t>
            </a:r>
            <a:r>
              <a:rPr lang="hu-HU" sz="1600" dirty="0"/>
              <a:t> 	KMnO</a:t>
            </a:r>
            <a:r>
              <a:rPr lang="hu-HU" sz="1600" baseline="-25000" dirty="0"/>
              <a:t>4</a:t>
            </a:r>
            <a:r>
              <a:rPr lang="hu-HU" sz="1600" dirty="0"/>
              <a:t> (kálium-permanganát)</a:t>
            </a:r>
            <a:br>
              <a:rPr lang="hu-HU" sz="1600" dirty="0"/>
            </a:br>
            <a:r>
              <a:rPr lang="hu-HU" sz="1600" b="1" dirty="0" err="1"/>
              <a:t>Segédmérőoldat</a:t>
            </a:r>
            <a:r>
              <a:rPr lang="hu-HU" sz="1600" b="1" dirty="0"/>
              <a:t>:</a:t>
            </a:r>
            <a:r>
              <a:rPr lang="hu-HU" sz="1600" dirty="0"/>
              <a:t>  oxálsav (H</a:t>
            </a:r>
            <a:r>
              <a:rPr lang="hu-HU" sz="1600" baseline="-25000" dirty="0"/>
              <a:t>2</a:t>
            </a:r>
            <a:r>
              <a:rPr lang="hu-HU" sz="1600" dirty="0"/>
              <a:t>C</a:t>
            </a:r>
            <a:r>
              <a:rPr lang="hu-HU" sz="1600" baseline="-25000" dirty="0"/>
              <a:t>2</a:t>
            </a:r>
            <a:r>
              <a:rPr lang="hu-HU" sz="1600" dirty="0"/>
              <a:t>O</a:t>
            </a:r>
            <a:r>
              <a:rPr lang="hu-HU" sz="1600" baseline="-25000" dirty="0"/>
              <a:t>4</a:t>
            </a:r>
            <a:r>
              <a:rPr lang="hu-HU" sz="1600" dirty="0"/>
              <a:t>)</a:t>
            </a:r>
            <a:br>
              <a:rPr lang="hu-HU" sz="1600" dirty="0"/>
            </a:br>
            <a:r>
              <a:rPr lang="hu-HU" sz="1600" b="1" dirty="0"/>
              <a:t>Indikátor:</a:t>
            </a:r>
            <a:r>
              <a:rPr lang="hu-HU" sz="1600" dirty="0"/>
              <a:t> 	a </a:t>
            </a:r>
            <a:r>
              <a:rPr lang="hu-HU" sz="1600" dirty="0" err="1"/>
              <a:t>permanganát</a:t>
            </a:r>
            <a:r>
              <a:rPr lang="hu-HU" sz="1600" dirty="0"/>
              <a:t> oldat lila színe ill. annak eltűnése</a:t>
            </a:r>
            <a:br>
              <a:rPr lang="hu-HU" sz="1600" dirty="0"/>
            </a:br>
            <a:r>
              <a:rPr lang="hu-HU" sz="1600" b="1" dirty="0"/>
              <a:t>A mérőoldat faktorozása:</a:t>
            </a:r>
            <a:br>
              <a:rPr lang="hu-HU" sz="1600" b="1" dirty="0"/>
            </a:br>
            <a:r>
              <a:rPr lang="hu-HU" sz="1600" dirty="0"/>
              <a:t>			2 MnO</a:t>
            </a:r>
            <a:r>
              <a:rPr lang="hu-HU" sz="1600" baseline="-25000" dirty="0"/>
              <a:t>4</a:t>
            </a:r>
            <a:r>
              <a:rPr lang="hu-HU" sz="1600" baseline="30000" dirty="0"/>
              <a:t>-</a:t>
            </a:r>
            <a:r>
              <a:rPr lang="hu-HU" sz="1600" dirty="0"/>
              <a:t> + 5 C</a:t>
            </a:r>
            <a:r>
              <a:rPr lang="hu-HU" sz="1600" baseline="-25000" dirty="0"/>
              <a:t>2</a:t>
            </a:r>
            <a:r>
              <a:rPr lang="hu-HU" sz="1600" dirty="0"/>
              <a:t>O</a:t>
            </a:r>
            <a:r>
              <a:rPr lang="hu-HU" sz="1600" baseline="-25000" dirty="0"/>
              <a:t>4</a:t>
            </a:r>
            <a:r>
              <a:rPr lang="hu-HU" sz="1600" baseline="30000" dirty="0"/>
              <a:t>2-</a:t>
            </a:r>
            <a:r>
              <a:rPr lang="hu-HU" sz="1600" dirty="0"/>
              <a:t> +16 H</a:t>
            </a:r>
            <a:r>
              <a:rPr lang="hu-HU" sz="1600" baseline="30000" dirty="0"/>
              <a:t>+</a:t>
            </a:r>
            <a:r>
              <a:rPr lang="hu-HU" sz="1600" dirty="0"/>
              <a:t>= 2 Mn</a:t>
            </a:r>
            <a:r>
              <a:rPr lang="hu-HU" sz="1600" baseline="30000" dirty="0"/>
              <a:t>2+ </a:t>
            </a:r>
            <a:r>
              <a:rPr lang="hu-HU" sz="1600" dirty="0"/>
              <a:t>+10 CO</a:t>
            </a:r>
            <a:r>
              <a:rPr lang="hu-HU" sz="1600" baseline="-25000" dirty="0"/>
              <a:t>2</a:t>
            </a:r>
            <a:r>
              <a:rPr lang="hu-HU" sz="1600" dirty="0"/>
              <a:t>+8 H</a:t>
            </a:r>
            <a:r>
              <a:rPr lang="hu-HU" sz="1600" baseline="-25000" dirty="0"/>
              <a:t>2</a:t>
            </a:r>
            <a:r>
              <a:rPr lang="hu-HU" sz="1600" dirty="0"/>
              <a:t>O</a:t>
            </a:r>
            <a:br>
              <a:rPr lang="hu-HU" sz="1600" dirty="0"/>
            </a:br>
            <a:r>
              <a:rPr lang="hu-HU" sz="1600" dirty="0"/>
              <a:t>A KMnO</a:t>
            </a:r>
            <a:r>
              <a:rPr lang="hu-HU" sz="1600" baseline="-25000" dirty="0"/>
              <a:t>4</a:t>
            </a:r>
            <a:r>
              <a:rPr lang="hu-HU" sz="1600" dirty="0"/>
              <a:t> a közeg pH-jától függően másképpen reagál. Leggyakrabban erősen </a:t>
            </a:r>
            <a:r>
              <a:rPr lang="hu-HU" sz="1600" dirty="0" smtClean="0"/>
              <a:t>savas </a:t>
            </a:r>
            <a:r>
              <a:rPr lang="hu-HU" sz="1600" dirty="0"/>
              <a:t>közegben használjuk, </a:t>
            </a:r>
            <a:r>
              <a:rPr lang="hu-HU" sz="1600" dirty="0" smtClean="0"/>
              <a:t>mivel itt </a:t>
            </a:r>
            <a:r>
              <a:rPr lang="hu-HU" sz="1600" dirty="0"/>
              <a:t>oxidál a legerősebben</a:t>
            </a:r>
            <a:r>
              <a:rPr lang="hu-HU" sz="1600" dirty="0" smtClean="0"/>
              <a:t>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12</a:t>
            </a:fld>
            <a:endParaRPr lang="hu-HU" altLang="hu-HU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3713732"/>
            <a:ext cx="8611975" cy="2811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3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>
                <a:solidFill>
                  <a:srgbClr val="000000"/>
                </a:solidFill>
                <a:latin typeface="+mn-lt"/>
              </a:rPr>
              <a:t>5.2. </a:t>
            </a:r>
            <a:r>
              <a:rPr lang="hu-HU" sz="1600" b="1" dirty="0" err="1">
                <a:solidFill>
                  <a:srgbClr val="000000"/>
                </a:solidFill>
                <a:latin typeface="+mn-lt"/>
              </a:rPr>
              <a:t>Permanganometria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556792"/>
            <a:ext cx="8329612" cy="5148807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b="1" dirty="0">
                <a:cs typeface="Times New Roman" panose="02020603050405020304" pitchFamily="18" charset="0"/>
              </a:rPr>
              <a:t>A 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redoxpotenciál</a:t>
            </a:r>
            <a:r>
              <a:rPr lang="hu-HU" altLang="hu-HU" sz="1600" b="1" dirty="0">
                <a:cs typeface="Times New Roman" panose="02020603050405020304" pitchFamily="18" charset="0"/>
              </a:rPr>
              <a:t> 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számítása erősen </a:t>
            </a:r>
            <a:r>
              <a:rPr lang="hu-HU" altLang="hu-HU" sz="1600" b="1" dirty="0">
                <a:cs typeface="Times New Roman" panose="02020603050405020304" pitchFamily="18" charset="0"/>
              </a:rPr>
              <a:t>savas közegben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: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altLang="hu-HU" sz="1600" dirty="0"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altLang="hu-HU" sz="1600" dirty="0" smtClean="0"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altLang="hu-HU" sz="1600" dirty="0"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altLang="hu-HU" sz="1600" dirty="0" smtClean="0"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400" i="1" dirty="0" smtClean="0">
                <a:cs typeface="Times New Roman" panose="02020603050405020304" pitchFamily="18" charset="0"/>
              </a:rPr>
              <a:t>Ahol E</a:t>
            </a:r>
            <a:r>
              <a:rPr lang="hu-HU" altLang="hu-HU" sz="1400" i="1" baseline="30000" dirty="0" smtClean="0">
                <a:cs typeface="Times New Roman" panose="02020603050405020304" pitchFamily="18" charset="0"/>
              </a:rPr>
              <a:t>0’ </a:t>
            </a:r>
            <a:r>
              <a:rPr lang="hu-HU" altLang="hu-HU" sz="1400" i="1" dirty="0" smtClean="0">
                <a:cs typeface="Times New Roman" panose="02020603050405020304" pitchFamily="18" charset="0"/>
              </a:rPr>
              <a:t>a </a:t>
            </a:r>
            <a:r>
              <a:rPr lang="hu-HU" altLang="hu-HU" sz="1400" i="1" dirty="0" err="1" smtClean="0">
                <a:cs typeface="Times New Roman" panose="02020603050405020304" pitchFamily="18" charset="0"/>
              </a:rPr>
              <a:t>formálpotenciál</a:t>
            </a:r>
            <a:r>
              <a:rPr lang="hu-HU" altLang="hu-HU" sz="1400" i="1" dirty="0" smtClean="0">
                <a:cs typeface="Times New Roman" panose="02020603050405020304" pitchFamily="18" charset="0"/>
              </a:rPr>
              <a:t> (</a:t>
            </a:r>
            <a:r>
              <a:rPr lang="hu-HU" altLang="hu-HU" sz="1400" i="1" dirty="0" err="1" smtClean="0">
                <a:cs typeface="Times New Roman" panose="02020603050405020304" pitchFamily="18" charset="0"/>
              </a:rPr>
              <a:t>pH-tól</a:t>
            </a:r>
            <a:r>
              <a:rPr lang="hu-HU" altLang="hu-HU" sz="1400" i="1" dirty="0" smtClean="0">
                <a:cs typeface="Times New Roman" panose="02020603050405020304" pitchFamily="18" charset="0"/>
              </a:rPr>
              <a:t> függő!). Ha pH=0</a:t>
            </a:r>
            <a:r>
              <a:rPr lang="hu-HU" altLang="hu-H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hu-HU" altLang="hu-HU" sz="1400" i="1" dirty="0">
                <a:cs typeface="Times New Roman" panose="02020603050405020304" pitchFamily="18" charset="0"/>
              </a:rPr>
              <a:t>E</a:t>
            </a:r>
            <a:r>
              <a:rPr lang="hu-HU" altLang="hu-HU" sz="1400" i="1" baseline="30000" dirty="0">
                <a:cs typeface="Times New Roman" panose="02020603050405020304" pitchFamily="18" charset="0"/>
              </a:rPr>
              <a:t>0</a:t>
            </a:r>
            <a:r>
              <a:rPr lang="hu-HU" altLang="hu-HU" sz="1400" i="1" baseline="30000" dirty="0" smtClean="0">
                <a:cs typeface="Times New Roman" panose="02020603050405020304" pitchFamily="18" charset="0"/>
              </a:rPr>
              <a:t>’ = </a:t>
            </a:r>
            <a:r>
              <a:rPr lang="hu-HU" altLang="hu-HU" sz="1400" i="1" dirty="0" err="1" smtClean="0">
                <a:cs typeface="Times New Roman" panose="02020603050405020304" pitchFamily="18" charset="0"/>
              </a:rPr>
              <a:t>E</a:t>
            </a:r>
            <a:r>
              <a:rPr lang="hu-HU" altLang="hu-HU" sz="1400" i="1" baseline="30000" dirty="0" err="1" smtClean="0">
                <a:cs typeface="Times New Roman" panose="02020603050405020304" pitchFamily="18" charset="0"/>
              </a:rPr>
              <a:t>0</a:t>
            </a:r>
            <a:endParaRPr lang="hu-HU" altLang="hu-HU" sz="1400" i="1" baseline="30000" dirty="0" smtClean="0"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400" i="1" baseline="300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hu-HU" altLang="hu-HU" sz="1600" b="1" dirty="0" smtClean="0">
                <a:cs typeface="Times New Roman" panose="02020603050405020304" pitchFamily="18" charset="0"/>
              </a:rPr>
              <a:t>5.2.1</a:t>
            </a:r>
            <a:r>
              <a:rPr lang="hu-HU" altLang="hu-HU" sz="1600" b="1" dirty="0">
                <a:cs typeface="Times New Roman" panose="02020603050405020304" pitchFamily="18" charset="0"/>
              </a:rPr>
              <a:t>.  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A </a:t>
            </a:r>
            <a:r>
              <a:rPr lang="hu-HU" altLang="hu-HU" sz="1600" b="1" dirty="0" err="1" smtClean="0">
                <a:cs typeface="Times New Roman" panose="02020603050405020304" pitchFamily="18" charset="0"/>
              </a:rPr>
              <a:t>permanganometriás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 titrálások kivitelezése:</a:t>
            </a:r>
            <a:endParaRPr lang="hu-HU" altLang="hu-HU" sz="1600" b="1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hu-HU" altLang="hu-HU" sz="1600" b="1" dirty="0">
                <a:cs typeface="Times New Roman" panose="02020603050405020304" pitchFamily="18" charset="0"/>
              </a:rPr>
              <a:t>a. Közvetlen meghatározások: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ha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az </a:t>
            </a:r>
            <a:r>
              <a:rPr lang="hu-HU" altLang="hu-HU" sz="1600" dirty="0" err="1" smtClean="0">
                <a:cs typeface="Times New Roman" panose="02020603050405020304" pitchFamily="18" charset="0"/>
              </a:rPr>
              <a:t>analát</a:t>
            </a:r>
            <a:r>
              <a:rPr lang="hu-HU" altLang="hu-HU" sz="1600" dirty="0">
                <a:cs typeface="Times New Roman" panose="02020603050405020304" pitchFamily="18" charset="0"/>
              </a:rPr>
              <a:t>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erősen </a:t>
            </a:r>
            <a:r>
              <a:rPr lang="hu-HU" altLang="hu-HU" sz="1600" dirty="0">
                <a:cs typeface="Times New Roman" panose="02020603050405020304" pitchFamily="18" charset="0"/>
              </a:rPr>
              <a:t>savas közegben gyors reakcióban, bomlás nélkül reagál a </a:t>
            </a:r>
            <a:r>
              <a:rPr lang="hu-HU" altLang="hu-HU" sz="1600" dirty="0" err="1">
                <a:cs typeface="Times New Roman" panose="02020603050405020304" pitchFamily="18" charset="0"/>
              </a:rPr>
              <a:t>permanganáttal</a:t>
            </a:r>
            <a:r>
              <a:rPr lang="hu-HU" altLang="hu-HU" sz="1600" dirty="0">
                <a:cs typeface="Times New Roman" panose="02020603050405020304" pitchFamily="18" charset="0"/>
              </a:rPr>
              <a:t> (pl. Fe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2+ </a:t>
            </a:r>
            <a:r>
              <a:rPr lang="hu-HU" altLang="hu-HU" sz="1600" dirty="0">
                <a:cs typeface="Times New Roman" panose="02020603050405020304" pitchFamily="18" charset="0"/>
              </a:rPr>
              <a:t>meghat., H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 meghat.)</a:t>
            </a: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Bár a H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 </a:t>
            </a:r>
            <a:r>
              <a:rPr lang="hu-HU" altLang="hu-HU" sz="1600" dirty="0">
                <a:cs typeface="Times New Roman" panose="02020603050405020304" pitchFamily="18" charset="0"/>
              </a:rPr>
              <a:t>is erős oxidálószer </a:t>
            </a:r>
            <a:r>
              <a:rPr lang="hu-HU" altLang="hu-HU" sz="1600" dirty="0" err="1">
                <a:cs typeface="Times New Roman" panose="02020603050405020304" pitchFamily="18" charset="0"/>
              </a:rPr>
              <a:t>permanganáttal</a:t>
            </a:r>
            <a:r>
              <a:rPr lang="hu-HU" altLang="hu-HU" sz="1600" dirty="0">
                <a:cs typeface="Times New Roman" panose="02020603050405020304" pitchFamily="18" charset="0"/>
              </a:rPr>
              <a:t> közvetlenül titrálható, mert :</a:t>
            </a: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		E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0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MnO4</a:t>
            </a:r>
            <a:r>
              <a:rPr lang="hu-HU" altLang="hu-HU" sz="1600" dirty="0">
                <a:cs typeface="Times New Roman" panose="02020603050405020304" pitchFamily="18" charset="0"/>
              </a:rPr>
              <a:t>/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Mn2+ </a:t>
            </a:r>
            <a:r>
              <a:rPr lang="hu-HU" altLang="hu-HU" sz="1600" dirty="0">
                <a:cs typeface="Times New Roman" panose="02020603050405020304" pitchFamily="18" charset="0"/>
              </a:rPr>
              <a:t>= 1,52 V,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nagyobb, mint az   </a:t>
            </a:r>
            <a:r>
              <a:rPr lang="hu-HU" altLang="hu-HU" sz="1600" dirty="0">
                <a:cs typeface="Times New Roman" panose="02020603050405020304" pitchFamily="18" charset="0"/>
              </a:rPr>
              <a:t>E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0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H2O2</a:t>
            </a:r>
            <a:r>
              <a:rPr lang="hu-HU" altLang="hu-HU" sz="1600" dirty="0">
                <a:cs typeface="Times New Roman" panose="02020603050405020304" pitchFamily="18" charset="0"/>
              </a:rPr>
              <a:t>/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O2</a:t>
            </a:r>
            <a:r>
              <a:rPr lang="hu-HU" altLang="hu-HU" sz="1600" dirty="0">
                <a:cs typeface="Times New Roman" panose="02020603050405020304" pitchFamily="18" charset="0"/>
              </a:rPr>
              <a:t>= 0,68 V</a:t>
            </a: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		2 MnO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-</a:t>
            </a:r>
            <a:r>
              <a:rPr lang="hu-HU" altLang="hu-HU" sz="1600" dirty="0">
                <a:cs typeface="Times New Roman" panose="02020603050405020304" pitchFamily="18" charset="0"/>
              </a:rPr>
              <a:t> + 5 H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 +6 H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+</a:t>
            </a:r>
            <a:r>
              <a:rPr lang="hu-HU" altLang="hu-HU" sz="1600" dirty="0">
                <a:cs typeface="Times New Roman" panose="02020603050405020304" pitchFamily="18" charset="0"/>
              </a:rPr>
              <a:t>= 2 Mn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2+ </a:t>
            </a:r>
            <a:r>
              <a:rPr lang="hu-HU" altLang="hu-HU" sz="1600" dirty="0">
                <a:cs typeface="Times New Roman" panose="02020603050405020304" pitchFamily="18" charset="0"/>
              </a:rPr>
              <a:t>+5 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+8 H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baseline="300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13</a:t>
            </a:fld>
            <a:endParaRPr lang="hu-HU" altLang="hu-HU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60848"/>
            <a:ext cx="5400675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09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>
                <a:solidFill>
                  <a:srgbClr val="000000"/>
                </a:solidFill>
                <a:latin typeface="+mn-lt"/>
              </a:rPr>
              <a:t>5.2. </a:t>
            </a:r>
            <a:r>
              <a:rPr lang="hu-HU" sz="1600" b="1" dirty="0" err="1">
                <a:solidFill>
                  <a:srgbClr val="000000"/>
                </a:solidFill>
                <a:latin typeface="+mn-lt"/>
              </a:rPr>
              <a:t>Permanganometria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556792"/>
            <a:ext cx="8329612" cy="5148807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sz="1600" b="1" dirty="0">
                <a:cs typeface="Times New Roman" panose="02020603050405020304" pitchFamily="18" charset="0"/>
              </a:rPr>
              <a:t>b. Visszatitrálásos 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meghatározások:</a:t>
            </a:r>
          </a:p>
          <a:p>
            <a:pPr>
              <a:buFontTx/>
              <a:buNone/>
            </a:pPr>
            <a:r>
              <a:rPr lang="hu-HU" altLang="hu-HU" sz="1600" dirty="0" smtClean="0">
                <a:cs typeface="Times New Roman" panose="02020603050405020304" pitchFamily="18" charset="0"/>
              </a:rPr>
              <a:t> Pl. enyhe </a:t>
            </a:r>
            <a:r>
              <a:rPr lang="hu-HU" altLang="hu-HU" sz="1600" dirty="0">
                <a:cs typeface="Times New Roman" panose="02020603050405020304" pitchFamily="18" charset="0"/>
              </a:rPr>
              <a:t>oxidálószerek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mérése (MnO</a:t>
            </a:r>
            <a:r>
              <a:rPr lang="hu-HU" altLang="hu-HU" sz="1600" baseline="-25000" dirty="0" smtClean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, PbO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): az </a:t>
            </a:r>
            <a:r>
              <a:rPr lang="hu-HU" altLang="hu-HU" sz="1600" dirty="0">
                <a:cs typeface="Times New Roman" panose="02020603050405020304" pitchFamily="18" charset="0"/>
              </a:rPr>
              <a:t>oxidálószerhez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ismert fölöslegben </a:t>
            </a:r>
            <a:r>
              <a:rPr lang="hu-HU" altLang="hu-HU" sz="1600" dirty="0">
                <a:cs typeface="Times New Roman" panose="02020603050405020304" pitchFamily="18" charset="0"/>
              </a:rPr>
              <a:t>oxálsavat adunk, majd az oxálsav fölöslegét </a:t>
            </a:r>
            <a:r>
              <a:rPr lang="hu-HU" altLang="hu-HU" sz="1600" dirty="0" err="1">
                <a:cs typeface="Times New Roman" panose="02020603050405020304" pitchFamily="18" charset="0"/>
              </a:rPr>
              <a:t>permanganáttal</a:t>
            </a:r>
            <a:r>
              <a:rPr lang="hu-HU" altLang="hu-HU" sz="1600" dirty="0">
                <a:cs typeface="Times New Roman" panose="02020603050405020304" pitchFamily="18" charset="0"/>
              </a:rPr>
              <a:t> visszatitráljuk:</a:t>
            </a: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			PbO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 + C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2-</a:t>
            </a:r>
            <a:r>
              <a:rPr lang="hu-HU" altLang="hu-HU" sz="1600" dirty="0">
                <a:cs typeface="Times New Roman" panose="02020603050405020304" pitchFamily="18" charset="0"/>
              </a:rPr>
              <a:t> +4 H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+ </a:t>
            </a:r>
            <a:r>
              <a:rPr lang="hu-HU" altLang="hu-HU" sz="1600" dirty="0">
                <a:cs typeface="Times New Roman" panose="02020603050405020304" pitchFamily="18" charset="0"/>
              </a:rPr>
              <a:t>= Pb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2+ </a:t>
            </a:r>
            <a:r>
              <a:rPr lang="hu-HU" altLang="hu-HU" sz="1600" dirty="0">
                <a:cs typeface="Times New Roman" panose="02020603050405020304" pitchFamily="18" charset="0"/>
              </a:rPr>
              <a:t>+2 CO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+2 H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 		 </a:t>
            </a: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			2 MnO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-</a:t>
            </a:r>
            <a:r>
              <a:rPr lang="hu-HU" altLang="hu-HU" sz="1600" dirty="0">
                <a:cs typeface="Times New Roman" panose="02020603050405020304" pitchFamily="18" charset="0"/>
              </a:rPr>
              <a:t> + 5 C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2-</a:t>
            </a:r>
            <a:r>
              <a:rPr lang="hu-HU" altLang="hu-HU" sz="1600" dirty="0">
                <a:cs typeface="Times New Roman" panose="02020603050405020304" pitchFamily="18" charset="0"/>
              </a:rPr>
              <a:t> +16 H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+</a:t>
            </a:r>
            <a:r>
              <a:rPr lang="hu-HU" altLang="hu-HU" sz="1600" dirty="0">
                <a:cs typeface="Times New Roman" panose="02020603050405020304" pitchFamily="18" charset="0"/>
              </a:rPr>
              <a:t>= 2 Mn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2+ </a:t>
            </a:r>
            <a:r>
              <a:rPr lang="hu-HU" altLang="hu-HU" sz="1600" dirty="0">
                <a:cs typeface="Times New Roman" panose="02020603050405020304" pitchFamily="18" charset="0"/>
              </a:rPr>
              <a:t>+10 CO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+8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H</a:t>
            </a:r>
            <a:r>
              <a:rPr lang="hu-HU" altLang="hu-HU" sz="1600" baseline="-25000" dirty="0" smtClean="0">
                <a:cs typeface="Times New Roman" panose="02020603050405020304" pitchFamily="18" charset="0"/>
              </a:rPr>
              <a:t>2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O</a:t>
            </a:r>
          </a:p>
          <a:p>
            <a:pPr>
              <a:buFontTx/>
              <a:buNone/>
            </a:pPr>
            <a:r>
              <a:rPr lang="hu-HU" altLang="hu-HU" sz="1600" b="1" dirty="0">
                <a:cs typeface="Times New Roman" panose="02020603050405020304" pitchFamily="18" charset="0"/>
              </a:rPr>
              <a:t>c. Többszörös visszatitrálás:</a:t>
            </a:r>
            <a:r>
              <a:rPr lang="hu-HU" altLang="hu-HU" sz="1600" dirty="0">
                <a:cs typeface="Times New Roman" panose="02020603050405020304" pitchFamily="18" charset="0"/>
              </a:rPr>
              <a:t> káros mellékreakciók esetén, pl. nitritionok 			      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meghatározása</a:t>
            </a:r>
          </a:p>
          <a:p>
            <a:pPr>
              <a:buFontTx/>
              <a:buNone/>
            </a:pPr>
            <a:r>
              <a:rPr lang="hu-HU" altLang="hu-HU" sz="1600" dirty="0" smtClean="0">
                <a:cs typeface="Times New Roman" panose="02020603050405020304" pitchFamily="18" charset="0"/>
              </a:rPr>
              <a:t>1. A </a:t>
            </a:r>
            <a:r>
              <a:rPr lang="hu-HU" altLang="hu-HU" sz="1600" dirty="0">
                <a:cs typeface="Times New Roman" panose="02020603050405020304" pitchFamily="18" charset="0"/>
              </a:rPr>
              <a:t>titrálandó nitritionok oldatához ismert feleslegben KMnO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dirty="0">
                <a:cs typeface="Times New Roman" panose="02020603050405020304" pitchFamily="18" charset="0"/>
              </a:rPr>
              <a:t> mérőoldatot (V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1</a:t>
            </a:r>
            <a:r>
              <a:rPr lang="hu-HU" altLang="hu-HU" sz="1600" dirty="0">
                <a:cs typeface="Times New Roman" panose="02020603050405020304" pitchFamily="18" charset="0"/>
              </a:rPr>
              <a:t>,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c</a:t>
            </a:r>
            <a:r>
              <a:rPr lang="hu-HU" altLang="hu-HU" sz="1600" baseline="-25000" dirty="0" smtClean="0">
                <a:cs typeface="Times New Roman" panose="02020603050405020304" pitchFamily="18" charset="0"/>
              </a:rPr>
              <a:t>1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) adunk.</a:t>
            </a:r>
            <a:endParaRPr lang="hu-HU" altLang="hu-HU" sz="16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hu-HU" altLang="hu-HU" sz="1600" dirty="0" smtClean="0">
                <a:cs typeface="Times New Roman" panose="02020603050405020304" pitchFamily="18" charset="0"/>
              </a:rPr>
              <a:t>2. Az </a:t>
            </a:r>
            <a:r>
              <a:rPr lang="hu-HU" altLang="hu-HU" sz="1600" dirty="0">
                <a:cs typeface="Times New Roman" panose="02020603050405020304" pitchFamily="18" charset="0"/>
              </a:rPr>
              <a:t>oldatot erősen megsavanyítjuk : ekkor a KMnO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dirty="0">
                <a:cs typeface="Times New Roman" panose="02020603050405020304" pitchFamily="18" charset="0"/>
              </a:rPr>
              <a:t> a nitritionokat gyorsan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nitráttá oxidálja</a:t>
            </a:r>
            <a:r>
              <a:rPr lang="hu-HU" altLang="hu-HU" sz="1600" dirty="0"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			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2 </a:t>
            </a:r>
            <a:r>
              <a:rPr lang="hu-HU" altLang="hu-HU" sz="1600" dirty="0">
                <a:cs typeface="Times New Roman" panose="02020603050405020304" pitchFamily="18" charset="0"/>
              </a:rPr>
              <a:t>MnO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4-</a:t>
            </a:r>
            <a:r>
              <a:rPr lang="hu-HU" altLang="hu-HU" sz="1600" dirty="0">
                <a:cs typeface="Times New Roman" panose="02020603050405020304" pitchFamily="18" charset="0"/>
              </a:rPr>
              <a:t> + 5 NO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2-</a:t>
            </a:r>
            <a:r>
              <a:rPr lang="hu-HU" altLang="hu-HU" sz="1600" dirty="0">
                <a:cs typeface="Times New Roman" panose="02020603050405020304" pitchFamily="18" charset="0"/>
              </a:rPr>
              <a:t> +6 H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+</a:t>
            </a:r>
            <a:r>
              <a:rPr lang="hu-HU" altLang="hu-HU" sz="1600" dirty="0">
                <a:cs typeface="Times New Roman" panose="02020603050405020304" pitchFamily="18" charset="0"/>
              </a:rPr>
              <a:t>= 2 Mn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2+</a:t>
            </a:r>
            <a:r>
              <a:rPr lang="hu-HU" altLang="hu-HU" sz="1600" dirty="0">
                <a:cs typeface="Times New Roman" panose="02020603050405020304" pitchFamily="18" charset="0"/>
              </a:rPr>
              <a:t> +5 NO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3-</a:t>
            </a:r>
            <a:r>
              <a:rPr lang="hu-HU" altLang="hu-HU" sz="1600" dirty="0">
                <a:cs typeface="Times New Roman" panose="02020603050405020304" pitchFamily="18" charset="0"/>
              </a:rPr>
              <a:t>+3 H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3. A fölös KMnO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dirty="0">
                <a:cs typeface="Times New Roman" panose="02020603050405020304" pitchFamily="18" charset="0"/>
              </a:rPr>
              <a:t> eltüntetésére az oldathoz ismert fölöslegben oxálsav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segéd mérőoldatot adunk (</a:t>
            </a:r>
            <a:r>
              <a:rPr lang="hu-HU" altLang="hu-HU" sz="1600" dirty="0" err="1" smtClean="0">
                <a:cs typeface="Times New Roman" panose="02020603050405020304" pitchFamily="18" charset="0"/>
              </a:rPr>
              <a:t>V</a:t>
            </a:r>
            <a:r>
              <a:rPr lang="hu-HU" altLang="hu-HU" sz="1600" baseline="-25000" dirty="0" err="1" smtClean="0">
                <a:cs typeface="Times New Roman" panose="02020603050405020304" pitchFamily="18" charset="0"/>
              </a:rPr>
              <a:t>ox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, </a:t>
            </a:r>
            <a:r>
              <a:rPr lang="hu-HU" altLang="hu-HU" sz="1600" dirty="0" err="1" smtClean="0">
                <a:cs typeface="Times New Roman" panose="02020603050405020304" pitchFamily="18" charset="0"/>
              </a:rPr>
              <a:t>c</a:t>
            </a:r>
            <a:r>
              <a:rPr lang="hu-HU" altLang="hu-HU" sz="1600" baseline="-25000" dirty="0" err="1" smtClean="0">
                <a:cs typeface="Times New Roman" panose="02020603050405020304" pitchFamily="18" charset="0"/>
              </a:rPr>
              <a:t>ox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):</a:t>
            </a:r>
            <a:endParaRPr lang="hu-HU" altLang="hu-HU" sz="16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			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2 </a:t>
            </a:r>
            <a:r>
              <a:rPr lang="hu-HU" altLang="hu-HU" sz="1600" dirty="0">
                <a:cs typeface="Times New Roman" panose="02020603050405020304" pitchFamily="18" charset="0"/>
              </a:rPr>
              <a:t>MnO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-</a:t>
            </a:r>
            <a:r>
              <a:rPr lang="hu-HU" altLang="hu-HU" sz="1600" dirty="0">
                <a:cs typeface="Times New Roman" panose="02020603050405020304" pitchFamily="18" charset="0"/>
              </a:rPr>
              <a:t> +5 C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2-</a:t>
            </a:r>
            <a:r>
              <a:rPr lang="hu-HU" altLang="hu-HU" sz="1600" dirty="0">
                <a:cs typeface="Times New Roman" panose="02020603050405020304" pitchFamily="18" charset="0"/>
              </a:rPr>
              <a:t> +16 H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+</a:t>
            </a:r>
            <a:r>
              <a:rPr lang="hu-HU" altLang="hu-HU" sz="1600" dirty="0">
                <a:cs typeface="Times New Roman" panose="02020603050405020304" pitchFamily="18" charset="0"/>
              </a:rPr>
              <a:t>=2 Mn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2+ </a:t>
            </a:r>
            <a:r>
              <a:rPr lang="hu-HU" altLang="hu-HU" sz="1600" dirty="0">
                <a:cs typeface="Times New Roman" panose="02020603050405020304" pitchFamily="18" charset="0"/>
              </a:rPr>
              <a:t>+10 CO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+8 H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4. Az oxálsav fölöslegét KMnO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dirty="0">
                <a:cs typeface="Times New Roman" panose="02020603050405020304" pitchFamily="18" charset="0"/>
              </a:rPr>
              <a:t>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mérőoldattal (V</a:t>
            </a:r>
            <a:r>
              <a:rPr lang="hu-HU" altLang="hu-HU" sz="1600" baseline="-25000" dirty="0" smtClean="0">
                <a:cs typeface="Times New Roman" panose="02020603050405020304" pitchFamily="18" charset="0"/>
              </a:rPr>
              <a:t>2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, c</a:t>
            </a:r>
            <a:r>
              <a:rPr lang="hu-HU" altLang="hu-HU" sz="1600" baseline="-25000" dirty="0" smtClean="0">
                <a:cs typeface="Times New Roman" panose="02020603050405020304" pitchFamily="18" charset="0"/>
              </a:rPr>
              <a:t>2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) visszatitráljuk:</a:t>
            </a:r>
            <a:endParaRPr lang="hu-HU" altLang="hu-HU" sz="16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hu-HU" altLang="hu-HU" sz="1600" dirty="0" smtClean="0">
                <a:cs typeface="Times New Roman" panose="02020603050405020304" pitchFamily="18" charset="0"/>
              </a:rPr>
              <a:t>		</a:t>
            </a:r>
            <a:r>
              <a:rPr lang="hu-HU" altLang="hu-HU" sz="1600" dirty="0">
                <a:cs typeface="Times New Roman" panose="02020603050405020304" pitchFamily="18" charset="0"/>
              </a:rPr>
              <a:t>	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2 </a:t>
            </a:r>
            <a:r>
              <a:rPr lang="hu-HU" altLang="hu-HU" sz="1600" dirty="0">
                <a:cs typeface="Times New Roman" panose="02020603050405020304" pitchFamily="18" charset="0"/>
              </a:rPr>
              <a:t>MnO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-</a:t>
            </a:r>
            <a:r>
              <a:rPr lang="hu-HU" altLang="hu-HU" sz="1600" dirty="0">
                <a:cs typeface="Times New Roman" panose="02020603050405020304" pitchFamily="18" charset="0"/>
              </a:rPr>
              <a:t> +5 C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2-</a:t>
            </a:r>
            <a:r>
              <a:rPr lang="hu-HU" altLang="hu-HU" sz="1600" dirty="0">
                <a:cs typeface="Times New Roman" panose="02020603050405020304" pitchFamily="18" charset="0"/>
              </a:rPr>
              <a:t> +16 H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+</a:t>
            </a:r>
            <a:r>
              <a:rPr lang="hu-HU" altLang="hu-HU" sz="1600" dirty="0">
                <a:cs typeface="Times New Roman" panose="02020603050405020304" pitchFamily="18" charset="0"/>
              </a:rPr>
              <a:t>=2 Mn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2+ </a:t>
            </a:r>
            <a:r>
              <a:rPr lang="hu-HU" altLang="hu-HU" sz="1600" dirty="0">
                <a:cs typeface="Times New Roman" panose="02020603050405020304" pitchFamily="18" charset="0"/>
              </a:rPr>
              <a:t>+10 CO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+8 H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dirty="0">
                <a:cs typeface="Times New Roman" panose="02020603050405020304" pitchFamily="18" charset="0"/>
              </a:rPr>
              <a:t>O</a:t>
            </a:r>
            <a:endParaRPr lang="hu-HU" altLang="hu-HU" sz="1600" dirty="0" smtClean="0"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baseline="300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14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25165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>
                <a:solidFill>
                  <a:srgbClr val="000000"/>
                </a:solidFill>
                <a:latin typeface="+mn-lt"/>
              </a:rPr>
              <a:t>5.2. </a:t>
            </a:r>
            <a:r>
              <a:rPr lang="hu-HU" sz="1600" b="1" dirty="0" err="1">
                <a:solidFill>
                  <a:srgbClr val="000000"/>
                </a:solidFill>
                <a:latin typeface="+mn-lt"/>
              </a:rPr>
              <a:t>Permanganometria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892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57188" y="1556792"/>
                <a:ext cx="8535292" cy="5148807"/>
              </a:xfrm>
            </p:spPr>
            <p:txBody>
              <a:bodyPr/>
              <a:lstStyle/>
              <a:p>
                <a:pPr>
                  <a:buFontTx/>
                  <a:buNone/>
                </a:pPr>
                <a:r>
                  <a:rPr lang="hu-HU" altLang="hu-HU" sz="1600" b="1" dirty="0" smtClean="0">
                    <a:cs typeface="Times New Roman" panose="02020603050405020304" pitchFamily="18" charset="0"/>
                  </a:rPr>
                  <a:t>c</a:t>
                </a:r>
                <a:r>
                  <a:rPr lang="hu-HU" altLang="hu-HU" sz="1600" b="1" dirty="0">
                    <a:cs typeface="Times New Roman" panose="02020603050405020304" pitchFamily="18" charset="0"/>
                  </a:rPr>
                  <a:t>. Többszörös visszatitrálás</a:t>
                </a:r>
                <a:r>
                  <a:rPr lang="hu-HU" altLang="hu-HU" sz="1600" b="1" dirty="0" smtClean="0">
                    <a:cs typeface="Times New Roman" panose="02020603050405020304" pitchFamily="18" charset="0"/>
                  </a:rPr>
                  <a:t>:</a:t>
                </a:r>
                <a:endParaRPr lang="hu-HU" altLang="hu-HU" sz="1600" dirty="0" smtClean="0"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dirty="0"/>
                  <a:t>A kétszeres visszatitrálás oka: a KMnO</a:t>
                </a:r>
                <a:r>
                  <a:rPr lang="hu-HU" sz="1600" baseline="-25000" dirty="0"/>
                  <a:t>4</a:t>
                </a:r>
                <a:r>
                  <a:rPr lang="hu-HU" sz="1600" dirty="0"/>
                  <a:t> oxálsavval rosszul titrálható, fordítva 			          </a:t>
                </a:r>
                <a:r>
                  <a:rPr lang="hu-HU" sz="1600" dirty="0" smtClean="0"/>
                  <a:t>	      viszont </a:t>
                </a:r>
                <a:r>
                  <a:rPr lang="hu-HU" sz="1600" dirty="0"/>
                  <a:t>nagyon precízen.</a:t>
                </a:r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b="1" dirty="0" smtClean="0"/>
                  <a:t>A titrálás eredményének számítása:</a:t>
                </a:r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dirty="0" smtClean="0"/>
                  <a:t>Anyagmérlegek a titrálási reakciók alapján:</a:t>
                </a:r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400" dirty="0" smtClean="0"/>
                  <a:t>1.</a:t>
                </a:r>
                <a:r>
                  <a:rPr lang="hu-HU" sz="1600" dirty="0" smtClean="0"/>
                  <a:t> 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𝑀𝑛𝑂</m:t>
                            </m:r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u-HU" sz="1600" b="1" baseline="30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r>
                          <a:rPr lang="hu-HU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hu-HU" sz="2000" b="1" baseline="30000" dirty="0" smtClean="0"/>
                  <a:t>	</a:t>
                </a:r>
                <a:r>
                  <a:rPr lang="hu-HU" sz="2000" baseline="30000" dirty="0" smtClean="0"/>
                  <a:t>és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𝑀𝑛𝑂</m:t>
                            </m:r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u-HU" sz="2000" baseline="30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𝑁𝑂</m:t>
                            </m:r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hu-HU" sz="2000" dirty="0" smtClean="0"/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2000" baseline="30000" dirty="0" smtClean="0"/>
                  <a:t>		ahol 	n 	a mólszám (= </a:t>
                </a:r>
                <a:r>
                  <a:rPr lang="hu-HU" sz="2000" baseline="30000" dirty="0" err="1" smtClean="0"/>
                  <a:t>V·c·f</a:t>
                </a:r>
                <a:r>
                  <a:rPr lang="hu-HU" sz="2000" baseline="30000" dirty="0" smtClean="0"/>
                  <a:t>)</a:t>
                </a:r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dirty="0" smtClean="0"/>
                  <a:t>2. Mivel az összes </a:t>
                </a:r>
                <a:r>
                  <a:rPr lang="hu-HU" sz="1600" dirty="0" err="1" smtClean="0"/>
                  <a:t>permanganát</a:t>
                </a:r>
                <a:r>
                  <a:rPr lang="hu-HU" sz="1600" dirty="0" smtClean="0"/>
                  <a:t> a nitrit és az oxálsav titrálására fogy igaz, hogy:</a:t>
                </a:r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2000" baseline="30000" dirty="0"/>
                  <a:t>	</a:t>
                </a:r>
                <a:r>
                  <a:rPr lang="hu-HU" sz="2000" baseline="300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𝑀𝑛𝑂</m:t>
                            </m:r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hu-HU" sz="2000" b="0" i="1" baseline="-25000" smtClean="0">
                            <a:latin typeface="Cambria Math" panose="02040503050406030204" pitchFamily="18" charset="0"/>
                          </a:rPr>
                          <m:t>, ö</m:t>
                        </m:r>
                        <m:r>
                          <a:rPr lang="hu-HU" sz="2000" b="0" i="1" baseline="-25000" smtClean="0">
                            <a:latin typeface="Cambria Math" panose="02040503050406030204" pitchFamily="18" charset="0"/>
                          </a:rPr>
                          <m:t>𝑠𝑠𝑧𝑒𝑠</m:t>
                        </m:r>
                      </m:num>
                      <m:den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u-HU" sz="2000" baseline="30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𝑁𝑂</m:t>
                            </m:r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hu-HU" sz="2000" baseline="300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r>
                          <a:rPr lang="hu-HU" sz="20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hu-HU" sz="2000" baseline="30000" dirty="0" smtClean="0"/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2000" baseline="30000" dirty="0"/>
                  <a:t>	 </a:t>
                </a:r>
                <a:r>
                  <a:rPr lang="hu-HU" sz="2000" baseline="30000" dirty="0" smtClean="0"/>
                  <a:t>	</a:t>
                </a:r>
                <a:r>
                  <a:rPr lang="hu-HU" sz="1600" dirty="0" smtClean="0"/>
                  <a:t>V</a:t>
                </a:r>
                <a:r>
                  <a:rPr lang="hu-HU" sz="1600" baseline="-25000" dirty="0" smtClean="0"/>
                  <a:t>1</a:t>
                </a:r>
                <a:r>
                  <a:rPr lang="hu-HU" sz="1600" dirty="0" smtClean="0"/>
                  <a:t>·c</a:t>
                </a:r>
                <a:r>
                  <a:rPr lang="hu-HU" sz="1600" baseline="-25000" dirty="0" smtClean="0"/>
                  <a:t>1</a:t>
                </a:r>
                <a:r>
                  <a:rPr lang="hu-HU" sz="1600" dirty="0" smtClean="0"/>
                  <a:t>·f</a:t>
                </a:r>
                <a:r>
                  <a:rPr lang="hu-HU" sz="1600" baseline="-25000" dirty="0" smtClean="0"/>
                  <a:t>1</a:t>
                </a:r>
                <a:r>
                  <a:rPr lang="hu-HU" sz="1600" dirty="0"/>
                  <a:t>+ V</a:t>
                </a:r>
                <a:r>
                  <a:rPr lang="hu-HU" sz="1600" baseline="-25000" dirty="0"/>
                  <a:t>2</a:t>
                </a:r>
                <a:r>
                  <a:rPr lang="hu-HU" sz="1600" dirty="0"/>
                  <a:t>·c</a:t>
                </a:r>
                <a:r>
                  <a:rPr lang="hu-HU" sz="1600" baseline="-25000" dirty="0"/>
                  <a:t>2</a:t>
                </a:r>
                <a:r>
                  <a:rPr lang="hu-HU" sz="1600" dirty="0"/>
                  <a:t>·f</a:t>
                </a:r>
                <a:r>
                  <a:rPr lang="hu-HU" sz="1600" baseline="-25000" dirty="0"/>
                  <a:t>2</a:t>
                </a:r>
                <a:r>
                  <a:rPr lang="hu-HU" sz="1600" dirty="0"/>
                  <a:t> </a:t>
                </a:r>
                <a:r>
                  <a:rPr lang="hu-HU" sz="1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1800" b="0" i="1" smtClean="0">
                                <a:latin typeface="Cambria Math" panose="02040503050406030204" pitchFamily="18" charset="0"/>
                              </a:rPr>
                              <m:t>2 </m:t>
                            </m:r>
                            <m:r>
                              <m:rPr>
                                <m:nor/>
                              </m:rPr>
                              <a:rPr lang="hu-HU" sz="1800" dirty="0"/>
                              <m:t>·</m:t>
                            </m:r>
                            <m:r>
                              <a:rPr lang="hu-HU" sz="1800" b="0" i="1" baseline="30000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1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hu-HU" sz="18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𝑁𝑂</m:t>
                            </m:r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hu-HU" sz="1800" baseline="30000" dirty="0"/>
                              <m:t>·</m:t>
                            </m:r>
                          </m:sub>
                        </m:sSub>
                        <m:sSub>
                          <m:sSubPr>
                            <m:ctrlPr>
                              <a:rPr lang="hu-HU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18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𝑁𝑂</m:t>
                            </m:r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hu-HU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hu-HU" sz="1800" baseline="300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hu-HU" sz="1800" dirty="0"/>
                              <m:t>·</m:t>
                            </m:r>
                            <m:r>
                              <a:rPr lang="hu-HU" sz="18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hu-HU" sz="18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hu-HU" sz="1800" baseline="30000" dirty="0"/>
                          <m:t>·</m:t>
                        </m:r>
                        <m:sSub>
                          <m:sSubPr>
                            <m:ctrlPr>
                              <a:rPr lang="hu-HU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18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hu-HU" sz="18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hu-HU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hu-HU" sz="1800" baseline="30000" dirty="0" smtClean="0"/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dirty="0" smtClean="0"/>
                  <a:t>ebből: n</a:t>
                </a:r>
                <a:r>
                  <a:rPr lang="hu-HU" sz="1600" baseline="-25000" dirty="0" smtClean="0"/>
                  <a:t>NO</a:t>
                </a:r>
                <a:r>
                  <a:rPr lang="hu-HU" sz="1600" baseline="-40000" dirty="0" smtClean="0"/>
                  <a:t>2 </a:t>
                </a:r>
                <a:r>
                  <a:rPr lang="hu-HU" sz="1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u-HU" sz="2400" dirty="0" smtClean="0"/>
                  <a:t> ·</a:t>
                </a:r>
                <a:r>
                  <a:rPr lang="hu-HU" sz="2000" dirty="0" smtClean="0"/>
                  <a:t>n</a:t>
                </a:r>
                <a:r>
                  <a:rPr lang="hu-HU" sz="2000" baseline="-25000" dirty="0" smtClean="0"/>
                  <a:t>MnO</a:t>
                </a:r>
                <a:r>
                  <a:rPr lang="hu-HU" sz="2000" baseline="-40000" dirty="0" smtClean="0"/>
                  <a:t>4</a:t>
                </a:r>
                <a:r>
                  <a:rPr lang="hu-HU" sz="2000" baseline="-25000" dirty="0" smtClean="0"/>
                  <a:t> összes</a:t>
                </a:r>
                <a:r>
                  <a:rPr lang="hu-HU" sz="2000" dirty="0" smtClean="0"/>
                  <a:t>- n</a:t>
                </a:r>
                <a:r>
                  <a:rPr lang="hu-HU" sz="2000" baseline="-25000" dirty="0" smtClean="0"/>
                  <a:t>C</a:t>
                </a:r>
                <a:r>
                  <a:rPr lang="hu-HU" sz="2000" baseline="-40000" dirty="0" smtClean="0"/>
                  <a:t>2</a:t>
                </a:r>
                <a:r>
                  <a:rPr lang="hu-HU" sz="2000" baseline="-25000" dirty="0" smtClean="0"/>
                  <a:t>O</a:t>
                </a:r>
                <a:r>
                  <a:rPr lang="hu-HU" sz="2000" baseline="-40000" dirty="0" smtClean="0"/>
                  <a:t>4</a:t>
                </a:r>
                <a:r>
                  <a:rPr lang="hu-HU" sz="2000" baseline="-25000" dirty="0" smtClean="0"/>
                  <a:t>-</a:t>
                </a:r>
              </a:p>
            </p:txBody>
          </p:sp>
        </mc:Choice>
        <mc:Fallback xmlns="">
          <p:sp>
            <p:nvSpPr>
              <p:cNvPr id="3789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57188" y="1556792"/>
                <a:ext cx="8535292" cy="5148807"/>
              </a:xfrm>
              <a:blipFill>
                <a:blip r:embed="rId3"/>
                <a:stretch>
                  <a:fillRect l="-429" t="-35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15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402156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5.3. </a:t>
            </a:r>
            <a:r>
              <a:rPr lang="hu-HU" sz="1600" b="1" dirty="0" err="1" smtClean="0">
                <a:solidFill>
                  <a:srgbClr val="000000"/>
                </a:solidFill>
                <a:latin typeface="+mn-lt"/>
              </a:rPr>
              <a:t>Kromatometria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556792"/>
            <a:ext cx="8329612" cy="5148807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A módszer</a:t>
            </a:r>
            <a:r>
              <a:rPr lang="hu-HU" sz="1600" dirty="0"/>
              <a:t>: </a:t>
            </a:r>
            <a:r>
              <a:rPr lang="hu-HU" sz="1600" dirty="0" err="1"/>
              <a:t>oxidimetria</a:t>
            </a:r>
            <a:r>
              <a:rPr lang="hu-HU" sz="1600" dirty="0"/>
              <a:t> (a mérőoldat reagense oxidálószer)</a:t>
            </a:r>
            <a:br>
              <a:rPr lang="hu-HU" sz="1600" dirty="0"/>
            </a:br>
            <a:r>
              <a:rPr lang="hu-HU" sz="1600" b="1" dirty="0"/>
              <a:t>Mérőoldat:</a:t>
            </a:r>
            <a:r>
              <a:rPr lang="hu-HU" sz="1600" dirty="0"/>
              <a:t> 	</a:t>
            </a:r>
            <a:r>
              <a:rPr lang="hu-HU" sz="1600" dirty="0" smtClean="0"/>
              <a:t>K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Cr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O</a:t>
            </a:r>
            <a:r>
              <a:rPr lang="hu-HU" sz="1600" baseline="-25000" dirty="0" smtClean="0"/>
              <a:t>7</a:t>
            </a:r>
            <a:r>
              <a:rPr lang="hu-HU" sz="1600" dirty="0" smtClean="0"/>
              <a:t> </a:t>
            </a:r>
            <a:r>
              <a:rPr lang="hu-HU" sz="1600" dirty="0"/>
              <a:t>(</a:t>
            </a:r>
            <a:r>
              <a:rPr lang="hu-HU" sz="1600" dirty="0" smtClean="0"/>
              <a:t>kálium-dikromát)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b="1" dirty="0"/>
              <a:t>A mérőoldat faktorozása: </a:t>
            </a:r>
            <a:r>
              <a:rPr lang="hu-HU" sz="1600" dirty="0"/>
              <a:t>nem szükséges, </a:t>
            </a:r>
            <a:r>
              <a:rPr lang="hu-HU" sz="1600" dirty="0" smtClean="0"/>
              <a:t>mert közvetlen </a:t>
            </a:r>
            <a:r>
              <a:rPr lang="hu-HU" sz="1600" dirty="0"/>
              <a:t>beméréssel </a:t>
            </a:r>
            <a:r>
              <a:rPr lang="hu-HU" sz="1600" dirty="0" smtClean="0"/>
              <a:t>				    pontos konc</a:t>
            </a:r>
            <a:r>
              <a:rPr lang="hu-HU" sz="1600" dirty="0"/>
              <a:t>. oldat készíthető!</a:t>
            </a:r>
            <a:br>
              <a:rPr lang="hu-HU" sz="1600" dirty="0"/>
            </a:br>
            <a:r>
              <a:rPr lang="hu-HU" sz="1600" b="1" dirty="0" smtClean="0"/>
              <a:t>Indikátor</a:t>
            </a:r>
            <a:r>
              <a:rPr lang="hu-HU" sz="1600" b="1" dirty="0"/>
              <a:t>:</a:t>
            </a:r>
            <a:r>
              <a:rPr lang="hu-HU" sz="1600" dirty="0"/>
              <a:t> 	</a:t>
            </a:r>
            <a:r>
              <a:rPr lang="hu-HU" sz="1600" dirty="0" smtClean="0"/>
              <a:t>a megfelelő </a:t>
            </a:r>
            <a:r>
              <a:rPr lang="hu-HU" sz="1600" dirty="0" err="1" smtClean="0"/>
              <a:t>redoxi</a:t>
            </a:r>
            <a:r>
              <a:rPr lang="hu-HU" sz="1600" dirty="0" smtClean="0"/>
              <a:t> indikátor (kiválasztás: </a:t>
            </a:r>
            <a:r>
              <a:rPr lang="hu-HU" altLang="hu-HU" sz="1600" dirty="0" err="1">
                <a:cs typeface="Times New Roman" panose="02020603050405020304" pitchFamily="18" charset="0"/>
              </a:rPr>
              <a:t>E</a:t>
            </a:r>
            <a:r>
              <a:rPr lang="hu-HU" altLang="hu-HU" sz="1600" baseline="-25000" dirty="0" err="1">
                <a:cs typeface="Times New Roman" panose="02020603050405020304" pitchFamily="18" charset="0"/>
              </a:rPr>
              <a:t>eép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.</a:t>
            </a:r>
            <a:r>
              <a:rPr lang="hu-HU" altLang="hu-HU" sz="1600" dirty="0">
                <a:cs typeface="Times New Roman" panose="02020603050405020304" pitchFamily="18" charset="0"/>
              </a:rPr>
              <a:t>= E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0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ind</a:t>
            </a:r>
            <a:r>
              <a:rPr lang="hu-HU" altLang="hu-HU" sz="1600" dirty="0">
                <a:cs typeface="Times New Roman" panose="02020603050405020304" pitchFamily="18" charset="0"/>
              </a:rPr>
              <a:t>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)</a:t>
            </a:r>
            <a:r>
              <a:rPr lang="hu-HU" altLang="hu-HU" sz="1600" dirty="0"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sz="1600" dirty="0"/>
              <a:t/>
            </a:r>
            <a:br>
              <a:rPr lang="hu-HU" sz="1600" dirty="0"/>
            </a:br>
            <a:r>
              <a:rPr lang="pt-BR" sz="1600" b="1" dirty="0" smtClean="0"/>
              <a:t>A </a:t>
            </a:r>
            <a:r>
              <a:rPr lang="pt-BR" sz="1600" b="1" dirty="0"/>
              <a:t>redoxi félreakció:</a:t>
            </a:r>
            <a:br>
              <a:rPr lang="pt-BR" sz="1600" b="1" dirty="0"/>
            </a:br>
            <a:r>
              <a:rPr lang="pt-BR" sz="1600" dirty="0"/>
              <a:t> 		</a:t>
            </a:r>
            <a:r>
              <a:rPr lang="hu-HU" sz="1600" dirty="0" smtClean="0"/>
              <a:t>	</a:t>
            </a:r>
            <a:r>
              <a:rPr lang="pt-BR" sz="1600" dirty="0" smtClean="0"/>
              <a:t>Cr</a:t>
            </a:r>
            <a:r>
              <a:rPr lang="pt-BR" sz="1600" baseline="-25000" dirty="0" smtClean="0"/>
              <a:t>2</a:t>
            </a:r>
            <a:r>
              <a:rPr lang="pt-BR" sz="1600" dirty="0" smtClean="0"/>
              <a:t>O</a:t>
            </a:r>
            <a:r>
              <a:rPr lang="pt-BR" sz="1600" baseline="-25000" dirty="0" smtClean="0"/>
              <a:t>7</a:t>
            </a:r>
            <a:r>
              <a:rPr lang="pt-BR" sz="1600" baseline="30000" dirty="0" smtClean="0"/>
              <a:t>2-</a:t>
            </a:r>
            <a:r>
              <a:rPr lang="pt-BR" sz="1600" dirty="0" smtClean="0"/>
              <a:t> </a:t>
            </a:r>
            <a:r>
              <a:rPr lang="pt-BR" sz="1600" dirty="0"/>
              <a:t>+ 6 e</a:t>
            </a:r>
            <a:r>
              <a:rPr lang="pt-BR" sz="1600" baseline="30000" dirty="0"/>
              <a:t>-</a:t>
            </a:r>
            <a:r>
              <a:rPr lang="pt-BR" sz="1600" dirty="0"/>
              <a:t> +14 H</a:t>
            </a:r>
            <a:r>
              <a:rPr lang="pt-BR" sz="1600" baseline="30000" dirty="0"/>
              <a:t>+</a:t>
            </a:r>
            <a:r>
              <a:rPr lang="pt-BR" sz="1600" dirty="0"/>
              <a:t>= 2 Cr</a:t>
            </a:r>
            <a:r>
              <a:rPr lang="pt-BR" sz="1600" baseline="30000" dirty="0"/>
              <a:t>3+</a:t>
            </a:r>
            <a:r>
              <a:rPr lang="pt-BR" sz="1600" dirty="0"/>
              <a:t> + 7 H</a:t>
            </a:r>
            <a:r>
              <a:rPr lang="pt-BR" sz="1600" baseline="-25000" dirty="0"/>
              <a:t>2</a:t>
            </a:r>
            <a:r>
              <a:rPr lang="pt-BR" sz="1600" dirty="0"/>
              <a:t>O 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pt-BR" sz="1600" b="1" dirty="0" smtClean="0"/>
              <a:t>A </a:t>
            </a:r>
            <a:r>
              <a:rPr lang="pt-BR" sz="1600" b="1" dirty="0"/>
              <a:t>redoxi </a:t>
            </a:r>
            <a:r>
              <a:rPr lang="hu-HU" sz="1600" b="1" dirty="0" smtClean="0"/>
              <a:t>potenciál</a:t>
            </a:r>
            <a:r>
              <a:rPr lang="pt-BR" sz="1600" b="1" dirty="0" smtClean="0"/>
              <a:t>:</a:t>
            </a:r>
            <a:r>
              <a:rPr lang="pt-BR" sz="1600" b="1" dirty="0"/>
              <a:t/>
            </a:r>
            <a:br>
              <a:rPr lang="pt-BR" sz="1600" b="1" dirty="0"/>
            </a:br>
            <a:endParaRPr lang="hu-HU" sz="1600" b="1" dirty="0" smtClean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800" dirty="0">
                <a:cs typeface="Times New Roman" panose="02020603050405020304" pitchFamily="18" charset="0"/>
              </a:rPr>
              <a:t>E = </a:t>
            </a:r>
            <a:r>
              <a:rPr lang="hu-HU" altLang="hu-HU" sz="1800" dirty="0" smtClean="0">
                <a:cs typeface="Times New Roman" panose="02020603050405020304" pitchFamily="18" charset="0"/>
              </a:rPr>
              <a:t>E</a:t>
            </a:r>
            <a:r>
              <a:rPr lang="hu-HU" altLang="hu-HU" sz="1800" baseline="30000" dirty="0" smtClean="0">
                <a:cs typeface="Times New Roman" panose="02020603050405020304" pitchFamily="18" charset="0"/>
              </a:rPr>
              <a:t>0 </a:t>
            </a:r>
            <a:r>
              <a:rPr lang="hu-HU" altLang="hu-HU" sz="1800" dirty="0" smtClean="0">
                <a:cs typeface="Times New Roman" panose="02020603050405020304" pitchFamily="18" charset="0"/>
              </a:rPr>
              <a:t>+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			= </a:t>
            </a:r>
            <a:r>
              <a:rPr lang="hu-HU" altLang="hu-HU" sz="1800" dirty="0">
                <a:cs typeface="Times New Roman" panose="02020603050405020304" pitchFamily="18" charset="0"/>
              </a:rPr>
              <a:t>E</a:t>
            </a:r>
            <a:r>
              <a:rPr lang="hu-HU" altLang="hu-HU" sz="1800" baseline="30000" dirty="0">
                <a:cs typeface="Times New Roman" panose="02020603050405020304" pitchFamily="18" charset="0"/>
              </a:rPr>
              <a:t>0 </a:t>
            </a:r>
            <a:r>
              <a:rPr lang="hu-HU" altLang="hu-HU" sz="1800" dirty="0" smtClean="0">
                <a:cs typeface="Times New Roman" panose="02020603050405020304" pitchFamily="18" charset="0"/>
              </a:rPr>
              <a:t>+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 				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dirty="0">
                <a:cs typeface="Times New Roman" panose="02020603050405020304" pitchFamily="18" charset="0"/>
              </a:rPr>
              <a:t>E = E</a:t>
            </a:r>
            <a:r>
              <a:rPr lang="hu-HU" altLang="hu-HU" sz="1600" baseline="30000" dirty="0">
                <a:cs typeface="Times New Roman" panose="02020603050405020304" pitchFamily="18" charset="0"/>
              </a:rPr>
              <a:t>0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+			 </a:t>
            </a:r>
            <a:r>
              <a:rPr lang="hu-HU" altLang="hu-HU" sz="1600" dirty="0">
                <a:cs typeface="Times New Roman" panose="02020603050405020304" pitchFamily="18" charset="0"/>
              </a:rPr>
              <a:t>+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	  	       = </a:t>
            </a:r>
            <a:r>
              <a:rPr lang="hu-HU" altLang="hu-HU" sz="1800" dirty="0">
                <a:cs typeface="Times New Roman" panose="02020603050405020304" pitchFamily="18" charset="0"/>
              </a:rPr>
              <a:t>E</a:t>
            </a:r>
            <a:r>
              <a:rPr lang="hu-HU" altLang="hu-HU" sz="1800" baseline="30000" dirty="0">
                <a:cs typeface="Times New Roman" panose="02020603050405020304" pitchFamily="18" charset="0"/>
              </a:rPr>
              <a:t>0</a:t>
            </a:r>
            <a:r>
              <a:rPr lang="hu-HU" altLang="hu-HU" sz="1800" dirty="0">
                <a:cs typeface="Times New Roman" panose="02020603050405020304" pitchFamily="18" charset="0"/>
              </a:rPr>
              <a:t>’+</a:t>
            </a:r>
            <a:r>
              <a:rPr lang="hu-HU" altLang="hu-HU" sz="1800" dirty="0" smtClean="0">
                <a:cs typeface="Times New Roman" panose="02020603050405020304" pitchFamily="18" charset="0"/>
              </a:rPr>
              <a:t> </a:t>
            </a: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16</a:t>
            </a:fld>
            <a:endParaRPr lang="hu-HU" altLang="hu-HU" dirty="0" smtClean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028698"/>
              </p:ext>
            </p:extLst>
          </p:nvPr>
        </p:nvGraphicFramePr>
        <p:xfrm>
          <a:off x="1475656" y="3889375"/>
          <a:ext cx="2650402" cy="1068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2" name="Equation" r:id="rId4" imgW="1447560" imgH="583920" progId="Equation.3">
                  <p:embed/>
                </p:oleObj>
              </mc:Choice>
              <mc:Fallback>
                <p:oleObj name="Equation" r:id="rId4" imgW="1447560" imgH="583920" progId="Equation.3">
                  <p:embed/>
                  <p:pic>
                    <p:nvPicPr>
                      <p:cNvPr id="30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889375"/>
                        <a:ext cx="2650402" cy="10687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671531"/>
              </p:ext>
            </p:extLst>
          </p:nvPr>
        </p:nvGraphicFramePr>
        <p:xfrm>
          <a:off x="4932040" y="3909602"/>
          <a:ext cx="2650289" cy="1033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3" name="Equation" r:id="rId6" imgW="1498320" imgH="583920" progId="Equation.3">
                  <p:embed/>
                </p:oleObj>
              </mc:Choice>
              <mc:Fallback>
                <p:oleObj name="Equation" r:id="rId6" imgW="1498320" imgH="583920" progId="Equation.3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3909602"/>
                        <a:ext cx="2650289" cy="10330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109239"/>
              </p:ext>
            </p:extLst>
          </p:nvPr>
        </p:nvGraphicFramePr>
        <p:xfrm>
          <a:off x="1475656" y="5197583"/>
          <a:ext cx="1800200" cy="700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4" name="Equation" r:id="rId8" imgW="914400" imgH="355320" progId="Equation.3">
                  <p:embed/>
                </p:oleObj>
              </mc:Choice>
              <mc:Fallback>
                <p:oleObj name="Equation" r:id="rId8" imgW="914400" imgH="355320" progId="Equation.3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197583"/>
                        <a:ext cx="1800200" cy="7003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350287"/>
              </p:ext>
            </p:extLst>
          </p:nvPr>
        </p:nvGraphicFramePr>
        <p:xfrm>
          <a:off x="3491880" y="5173953"/>
          <a:ext cx="1943472" cy="95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5" name="Equation" r:id="rId10" imgW="1054080" imgH="520560" progId="Equation.3">
                  <p:embed/>
                </p:oleObj>
              </mc:Choice>
              <mc:Fallback>
                <p:oleObj name="Equation" r:id="rId10" imgW="1054080" imgH="520560" progId="Equation.3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5173953"/>
                        <a:ext cx="1943472" cy="95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195446"/>
              </p:ext>
            </p:extLst>
          </p:nvPr>
        </p:nvGraphicFramePr>
        <p:xfrm>
          <a:off x="6272560" y="5231001"/>
          <a:ext cx="1915216" cy="946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6" name="Equation" r:id="rId12" imgW="1054080" imgH="520560" progId="Equation.3">
                  <p:embed/>
                </p:oleObj>
              </mc:Choice>
              <mc:Fallback>
                <p:oleObj name="Equation" r:id="rId12" imgW="1054080" imgH="520560" progId="Equation.3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2560" y="5231001"/>
                        <a:ext cx="1915216" cy="9461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509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5.3.1.  Alkalmazások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556792"/>
            <a:ext cx="8572500" cy="5148807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err="1" smtClean="0"/>
              <a:t>Oxidimetriás</a:t>
            </a:r>
            <a:r>
              <a:rPr lang="hu-HU" sz="1600" b="1" dirty="0" smtClean="0"/>
              <a:t> titrálások: 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Mivel ugyanolyan erős </a:t>
            </a:r>
            <a:r>
              <a:rPr lang="hu-HU" sz="1600" dirty="0"/>
              <a:t>oxidálószer (E</a:t>
            </a:r>
            <a:r>
              <a:rPr lang="hu-HU" sz="1600" baseline="30000" dirty="0"/>
              <a:t>0</a:t>
            </a:r>
            <a:r>
              <a:rPr lang="hu-HU" sz="1600" dirty="0"/>
              <a:t> = 1,36 V</a:t>
            </a:r>
            <a:r>
              <a:rPr lang="hu-HU" sz="1600" dirty="0" smtClean="0"/>
              <a:t>), mint a kálium-permanganát 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(E</a:t>
            </a:r>
            <a:r>
              <a:rPr lang="hu-HU" sz="1600" baseline="30000" dirty="0" smtClean="0"/>
              <a:t>0</a:t>
            </a:r>
            <a:r>
              <a:rPr lang="hu-HU" sz="1600" dirty="0" smtClean="0"/>
              <a:t> = 1,52 V), ugyanarra a célra használható, de a Cr</a:t>
            </a:r>
            <a:r>
              <a:rPr lang="hu-HU" sz="1600" baseline="30000" dirty="0" smtClean="0"/>
              <a:t>6+ </a:t>
            </a:r>
            <a:r>
              <a:rPr lang="hu-HU" sz="1600" dirty="0" smtClean="0"/>
              <a:t>(</a:t>
            </a:r>
            <a:r>
              <a:rPr lang="pt-BR" sz="1600" dirty="0"/>
              <a:t>Cr</a:t>
            </a:r>
            <a:r>
              <a:rPr lang="pt-BR" sz="1600" baseline="-25000" dirty="0"/>
              <a:t>2</a:t>
            </a:r>
            <a:r>
              <a:rPr lang="pt-BR" sz="1600" dirty="0"/>
              <a:t>O</a:t>
            </a:r>
            <a:r>
              <a:rPr lang="pt-BR" sz="1600" baseline="-25000" dirty="0"/>
              <a:t>7</a:t>
            </a:r>
            <a:r>
              <a:rPr lang="pt-BR" sz="1600" baseline="30000" dirty="0"/>
              <a:t>2-</a:t>
            </a:r>
            <a:r>
              <a:rPr lang="hu-HU" sz="1600" dirty="0" smtClean="0"/>
              <a:t> anion) toxikus volta miatt  </a:t>
            </a:r>
            <a:r>
              <a:rPr lang="hu-HU" sz="1600" dirty="0"/>
              <a:t>jelentősége </a:t>
            </a:r>
            <a:r>
              <a:rPr lang="hu-HU" sz="1600" dirty="0" smtClean="0"/>
              <a:t>lecsökkent.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Példa: Hagyományos alkoholszonda működése: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 </a:t>
            </a:r>
            <a:r>
              <a:rPr lang="hu-HU" sz="1600" dirty="0" smtClean="0"/>
              <a:t>A </a:t>
            </a:r>
            <a:r>
              <a:rPr lang="hu-HU" sz="1600" dirty="0"/>
              <a:t>kálium-dikromát az </a:t>
            </a:r>
            <a:r>
              <a:rPr lang="hu-HU" sz="1600" dirty="0" smtClean="0"/>
              <a:t>etanolt </a:t>
            </a:r>
            <a:r>
              <a:rPr lang="hu-HU" sz="1600" dirty="0"/>
              <a:t>erősen savas </a:t>
            </a:r>
            <a:r>
              <a:rPr lang="hu-HU" sz="1600" dirty="0" smtClean="0"/>
              <a:t>közegben </a:t>
            </a:r>
            <a:r>
              <a:rPr lang="hu-HU" sz="1600" dirty="0"/>
              <a:t>(több lépésben) ecetsavvá oxidálja:</a:t>
            </a:r>
            <a:br>
              <a:rPr lang="hu-HU" sz="1600" dirty="0"/>
            </a:br>
            <a:r>
              <a:rPr lang="pt-BR" sz="1800" dirty="0" smtClean="0"/>
              <a:t>2 </a:t>
            </a:r>
            <a:r>
              <a:rPr lang="pt-BR" sz="1800" dirty="0"/>
              <a:t>Cr</a:t>
            </a:r>
            <a:r>
              <a:rPr lang="pt-BR" sz="1800" baseline="-25000" dirty="0"/>
              <a:t>2</a:t>
            </a:r>
            <a:r>
              <a:rPr lang="pt-BR" sz="1800" dirty="0"/>
              <a:t>O</a:t>
            </a:r>
            <a:r>
              <a:rPr lang="pt-BR" sz="1800" baseline="-25000" dirty="0"/>
              <a:t>7</a:t>
            </a:r>
            <a:r>
              <a:rPr lang="pt-BR" sz="1800" baseline="30000" dirty="0"/>
              <a:t>2-</a:t>
            </a:r>
            <a:r>
              <a:rPr lang="pt-BR" sz="1800" dirty="0"/>
              <a:t> + 3 CH</a:t>
            </a:r>
            <a:r>
              <a:rPr lang="pt-BR" sz="1800" baseline="-25000" dirty="0"/>
              <a:t>3</a:t>
            </a:r>
            <a:r>
              <a:rPr lang="pt-BR" sz="1800" dirty="0"/>
              <a:t>CH</a:t>
            </a:r>
            <a:r>
              <a:rPr lang="pt-BR" sz="1800" baseline="-25000" dirty="0"/>
              <a:t>2</a:t>
            </a:r>
            <a:r>
              <a:rPr lang="pt-BR" sz="1800" dirty="0"/>
              <a:t>OH+16 H</a:t>
            </a:r>
            <a:r>
              <a:rPr lang="pt-BR" sz="1800" baseline="30000" dirty="0"/>
              <a:t>+</a:t>
            </a:r>
            <a:r>
              <a:rPr lang="pt-BR" sz="1800" dirty="0"/>
              <a:t>= 4 Cr</a:t>
            </a:r>
            <a:r>
              <a:rPr lang="pt-BR" sz="1800" baseline="30000" dirty="0"/>
              <a:t>3+</a:t>
            </a:r>
            <a:r>
              <a:rPr lang="pt-BR" sz="1800" dirty="0"/>
              <a:t> + 3 CH</a:t>
            </a:r>
            <a:r>
              <a:rPr lang="pt-BR" sz="1800" baseline="-25000" dirty="0"/>
              <a:t>3</a:t>
            </a:r>
            <a:r>
              <a:rPr lang="pt-BR" sz="1800" dirty="0"/>
              <a:t>COOH + 11 </a:t>
            </a:r>
            <a:r>
              <a:rPr lang="pt-BR" sz="1800" dirty="0" smtClean="0"/>
              <a:t>H</a:t>
            </a:r>
            <a:r>
              <a:rPr lang="pt-BR" sz="1800" baseline="-25000" dirty="0" smtClean="0"/>
              <a:t>2</a:t>
            </a:r>
            <a:r>
              <a:rPr lang="pt-BR" sz="1800" dirty="0" smtClean="0"/>
              <a:t>O</a:t>
            </a:r>
            <a:endParaRPr lang="hu-HU" sz="1800" dirty="0" smtClean="0"/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Jelzés:</a:t>
            </a:r>
            <a:r>
              <a:rPr lang="hu-HU" sz="1800" dirty="0" smtClean="0"/>
              <a:t> </a:t>
            </a:r>
            <a:r>
              <a:rPr lang="hu-HU" sz="1600" dirty="0" smtClean="0"/>
              <a:t>a </a:t>
            </a:r>
            <a:r>
              <a:rPr lang="pt-BR" sz="1600" dirty="0"/>
              <a:t>Cr</a:t>
            </a:r>
            <a:r>
              <a:rPr lang="pt-BR" sz="1600" baseline="-25000" dirty="0"/>
              <a:t>2</a:t>
            </a:r>
            <a:r>
              <a:rPr lang="pt-BR" sz="1600" dirty="0"/>
              <a:t>O</a:t>
            </a:r>
            <a:r>
              <a:rPr lang="pt-BR" sz="1600" baseline="-25000" dirty="0"/>
              <a:t>7</a:t>
            </a:r>
            <a:r>
              <a:rPr lang="pt-BR" sz="1600" baseline="30000" dirty="0"/>
              <a:t>2-</a:t>
            </a:r>
            <a:r>
              <a:rPr lang="hu-HU" sz="1600" dirty="0" smtClean="0"/>
              <a:t> sárga, a </a:t>
            </a:r>
            <a:r>
              <a:rPr lang="pt-BR" sz="1600" dirty="0"/>
              <a:t>Cr</a:t>
            </a:r>
            <a:r>
              <a:rPr lang="pt-BR" sz="1600" baseline="30000" dirty="0"/>
              <a:t>3+ </a:t>
            </a:r>
            <a:r>
              <a:rPr lang="hu-HU" sz="1600" dirty="0" smtClean="0"/>
              <a:t>zöld színű.</a:t>
            </a:r>
            <a:endParaRPr lang="pt-BR" sz="1600" dirty="0"/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/>
            </a:r>
            <a:br>
              <a:rPr lang="hu-HU" sz="1600" dirty="0"/>
            </a:b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17</a:t>
            </a:fld>
            <a:endParaRPr lang="hu-HU" altLang="hu-HU" dirty="0" smtClean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257675"/>
            <a:ext cx="2664296" cy="260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96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5.4.  </a:t>
            </a:r>
            <a:r>
              <a:rPr lang="hu-HU" sz="1600" b="1" dirty="0" err="1" smtClean="0">
                <a:solidFill>
                  <a:srgbClr val="000000"/>
                </a:solidFill>
                <a:latin typeface="+mn-lt"/>
              </a:rPr>
              <a:t>Cerimetria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892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57188" y="1556792"/>
                <a:ext cx="8572500" cy="5148807"/>
              </a:xfrm>
            </p:spPr>
            <p:txBody>
              <a:bodyPr/>
              <a:lstStyle/>
              <a:p>
                <a:pPr marL="0" indent="0" eaLnBrk="1" hangingPunct="1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b="1" dirty="0" smtClean="0"/>
                  <a:t>A módszer: 	</a:t>
                </a:r>
                <a:r>
                  <a:rPr lang="hu-HU" sz="1600" dirty="0" err="1" smtClean="0"/>
                  <a:t>oxidimetria</a:t>
                </a:r>
                <a:r>
                  <a:rPr lang="hu-HU" sz="1600" dirty="0" smtClean="0"/>
                  <a:t> </a:t>
                </a:r>
                <a:r>
                  <a:rPr lang="hu-HU" sz="1600" dirty="0"/>
                  <a:t>(a mérőoldat reagense oxidálószer)</a:t>
                </a:r>
                <a:br>
                  <a:rPr lang="hu-HU" sz="1600" dirty="0"/>
                </a:br>
                <a:r>
                  <a:rPr lang="hu-HU" sz="1600" b="1" dirty="0"/>
                  <a:t>Mérőoldat: 	</a:t>
                </a:r>
                <a:r>
                  <a:rPr lang="hu-HU" sz="1600" dirty="0" err="1"/>
                  <a:t>Ce</a:t>
                </a:r>
                <a:r>
                  <a:rPr lang="hu-HU" sz="1600" dirty="0"/>
                  <a:t>(SO</a:t>
                </a:r>
                <a:r>
                  <a:rPr lang="hu-HU" sz="1600" baseline="-25000" dirty="0"/>
                  <a:t>4</a:t>
                </a:r>
                <a:r>
                  <a:rPr lang="hu-HU" sz="1600" dirty="0"/>
                  <a:t>)</a:t>
                </a:r>
                <a:r>
                  <a:rPr lang="hu-HU" sz="1600" baseline="-25000" dirty="0"/>
                  <a:t>2</a:t>
                </a:r>
                <a:r>
                  <a:rPr lang="hu-HU" sz="1600" dirty="0"/>
                  <a:t> (cérium(IV)-szulfát)</a:t>
                </a:r>
                <a:br>
                  <a:rPr lang="hu-HU" sz="1600" dirty="0"/>
                </a:br>
                <a:r>
                  <a:rPr lang="hu-HU" sz="1600" b="1" dirty="0" smtClean="0"/>
                  <a:t>Segédmérőoldat: Na</a:t>
                </a:r>
                <a:r>
                  <a:rPr lang="hu-HU" sz="1600" b="1" baseline="-25000" dirty="0" smtClean="0"/>
                  <a:t>2</a:t>
                </a:r>
                <a:r>
                  <a:rPr lang="hu-HU" sz="1600" b="1" dirty="0" smtClean="0"/>
                  <a:t>C</a:t>
                </a:r>
                <a:r>
                  <a:rPr lang="hu-HU" sz="1600" b="1" baseline="-25000" dirty="0" smtClean="0"/>
                  <a:t>2</a:t>
                </a:r>
                <a:r>
                  <a:rPr lang="hu-HU" sz="1600" b="1" dirty="0" smtClean="0"/>
                  <a:t>O</a:t>
                </a:r>
                <a:r>
                  <a:rPr lang="hu-HU" sz="1600" b="1" baseline="-25000" dirty="0" smtClean="0"/>
                  <a:t>4 </a:t>
                </a:r>
                <a:r>
                  <a:rPr lang="hu-HU" sz="1600" dirty="0" smtClean="0"/>
                  <a:t>(nátrium-</a:t>
                </a:r>
                <a:r>
                  <a:rPr lang="hu-HU" sz="1600" dirty="0" err="1" smtClean="0"/>
                  <a:t>oxalát</a:t>
                </a:r>
                <a:r>
                  <a:rPr lang="hu-HU" sz="1600" dirty="0" smtClean="0"/>
                  <a:t>)</a:t>
                </a:r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b="1" dirty="0" smtClean="0"/>
                  <a:t>A </a:t>
                </a:r>
                <a:r>
                  <a:rPr lang="hu-HU" sz="1600" b="1" dirty="0"/>
                  <a:t>mérőoldat faktorozása: </a:t>
                </a:r>
                <a:r>
                  <a:rPr lang="hu-HU" sz="1600" dirty="0" err="1" smtClean="0"/>
                  <a:t>Na-oxaláttal</a:t>
                </a:r>
                <a:endParaRPr lang="hu-HU" sz="1600" dirty="0" smtClean="0"/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b="1" dirty="0" smtClean="0"/>
                  <a:t>			</a:t>
                </a:r>
                <a:r>
                  <a:rPr lang="hu-HU" sz="1800" dirty="0" smtClean="0"/>
                  <a:t>2 Ce</a:t>
                </a:r>
                <a:r>
                  <a:rPr lang="hu-HU" sz="1800" baseline="30000" dirty="0" smtClean="0"/>
                  <a:t>4+</a:t>
                </a:r>
                <a:r>
                  <a:rPr lang="hu-HU" sz="1800" dirty="0" smtClean="0"/>
                  <a:t> + C</a:t>
                </a:r>
                <a:r>
                  <a:rPr lang="hu-HU" sz="1800" baseline="-25000" dirty="0" smtClean="0"/>
                  <a:t>2</a:t>
                </a:r>
                <a:r>
                  <a:rPr lang="hu-HU" sz="1800" dirty="0" smtClean="0"/>
                  <a:t>O</a:t>
                </a:r>
                <a:r>
                  <a:rPr lang="hu-HU" sz="1800" baseline="-25000" dirty="0" smtClean="0"/>
                  <a:t>4</a:t>
                </a:r>
                <a:r>
                  <a:rPr lang="hu-HU" sz="1800" baseline="30000" dirty="0" smtClean="0"/>
                  <a:t>2-</a:t>
                </a:r>
                <a:r>
                  <a:rPr lang="hu-HU" sz="1800" dirty="0" smtClean="0"/>
                  <a:t> = 2 CO</a:t>
                </a:r>
                <a:r>
                  <a:rPr lang="hu-HU" sz="1800" baseline="-25000" dirty="0" smtClean="0"/>
                  <a:t>2</a:t>
                </a:r>
                <a:r>
                  <a:rPr lang="hu-HU" sz="1800" dirty="0" smtClean="0"/>
                  <a:t> + 2 Ce</a:t>
                </a:r>
                <a:r>
                  <a:rPr lang="hu-HU" sz="1800" baseline="30000" dirty="0" smtClean="0"/>
                  <a:t>3+</a:t>
                </a:r>
                <a:endParaRPr lang="hu-HU" sz="1800" baseline="30000" dirty="0"/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b="1" dirty="0" smtClean="0"/>
                  <a:t>Indikátor</a:t>
                </a:r>
                <a:r>
                  <a:rPr lang="hu-HU" sz="1600" b="1" dirty="0"/>
                  <a:t>: 	</a:t>
                </a:r>
                <a:r>
                  <a:rPr lang="hu-HU" sz="1600" dirty="0"/>
                  <a:t>a megfelelő </a:t>
                </a:r>
                <a:r>
                  <a:rPr lang="hu-HU" sz="1600" dirty="0" err="1"/>
                  <a:t>redoxi</a:t>
                </a:r>
                <a:r>
                  <a:rPr lang="hu-HU" sz="1600" dirty="0"/>
                  <a:t> indikátor (kiválasztás: </a:t>
                </a:r>
                <a:r>
                  <a:rPr lang="hu-HU" sz="1600" dirty="0" err="1"/>
                  <a:t>E</a:t>
                </a:r>
                <a:r>
                  <a:rPr lang="hu-HU" sz="1600" baseline="-25000" dirty="0" err="1"/>
                  <a:t>eép</a:t>
                </a:r>
                <a:r>
                  <a:rPr lang="hu-HU" sz="1600" dirty="0"/>
                  <a:t>.= E</a:t>
                </a:r>
                <a:r>
                  <a:rPr lang="hu-HU" sz="1600" baseline="30000" dirty="0"/>
                  <a:t>0</a:t>
                </a:r>
                <a:r>
                  <a:rPr lang="hu-HU" sz="1600" baseline="-25000" dirty="0"/>
                  <a:t>ind</a:t>
                </a:r>
                <a:r>
                  <a:rPr lang="hu-HU" sz="1600" dirty="0"/>
                  <a:t> )</a:t>
                </a:r>
                <a:br>
                  <a:rPr lang="hu-HU" sz="1600" dirty="0"/>
                </a:br>
                <a:r>
                  <a:rPr lang="hu-HU" sz="1600" b="1" dirty="0"/>
                  <a:t/>
                </a:r>
                <a:br>
                  <a:rPr lang="hu-HU" sz="1600" b="1" dirty="0"/>
                </a:br>
                <a:r>
                  <a:rPr lang="hu-HU" sz="1600" b="1" dirty="0"/>
                  <a:t>A </a:t>
                </a:r>
                <a:r>
                  <a:rPr lang="hu-HU" sz="1600" b="1" dirty="0" err="1"/>
                  <a:t>redoxi</a:t>
                </a:r>
                <a:r>
                  <a:rPr lang="hu-HU" sz="1600" b="1" dirty="0"/>
                  <a:t> félreakció:</a:t>
                </a:r>
                <a:br>
                  <a:rPr lang="hu-HU" sz="1600" b="1" dirty="0"/>
                </a:br>
                <a:r>
                  <a:rPr lang="hu-HU" sz="1600" b="1" dirty="0"/>
                  <a:t> 			</a:t>
                </a:r>
                <a:r>
                  <a:rPr lang="hu-HU" sz="1600" dirty="0" smtClean="0"/>
                  <a:t> </a:t>
                </a:r>
                <a:r>
                  <a:rPr lang="hu-HU" sz="1800" dirty="0"/>
                  <a:t>Ce</a:t>
                </a:r>
                <a:r>
                  <a:rPr lang="hu-HU" sz="1800" baseline="30000" dirty="0"/>
                  <a:t>4+</a:t>
                </a:r>
                <a:r>
                  <a:rPr lang="hu-HU" sz="1800" dirty="0"/>
                  <a:t> + </a:t>
                </a:r>
                <a:r>
                  <a:rPr lang="hu-HU" sz="1800" dirty="0" smtClean="0"/>
                  <a:t>e</a:t>
                </a:r>
                <a:r>
                  <a:rPr lang="hu-HU" sz="1800" baseline="30000" dirty="0" smtClean="0"/>
                  <a:t>-</a:t>
                </a:r>
                <a:r>
                  <a:rPr lang="hu-HU" sz="1800" dirty="0" smtClean="0"/>
                  <a:t> </a:t>
                </a:r>
                <a:r>
                  <a:rPr lang="hu-HU" sz="1800" dirty="0"/>
                  <a:t>= </a:t>
                </a:r>
                <a:r>
                  <a:rPr lang="hu-HU" sz="1800" dirty="0" smtClean="0"/>
                  <a:t>Ce</a:t>
                </a:r>
                <a:r>
                  <a:rPr lang="hu-HU" sz="1800" baseline="30000" dirty="0" smtClean="0"/>
                  <a:t>3+	</a:t>
                </a:r>
                <a:r>
                  <a:rPr lang="hu-HU" sz="1800" dirty="0" smtClean="0"/>
                  <a:t>E</a:t>
                </a:r>
                <a:r>
                  <a:rPr lang="hu-HU" sz="1800" baseline="30000" dirty="0" smtClean="0"/>
                  <a:t>0 </a:t>
                </a:r>
                <a:r>
                  <a:rPr lang="hu-HU" sz="1800" dirty="0" smtClean="0"/>
                  <a:t>= 1,46 V</a:t>
                </a:r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b="1" dirty="0"/>
                  <a:t>A </a:t>
                </a:r>
                <a:r>
                  <a:rPr lang="hu-HU" sz="1600" b="1" dirty="0" err="1"/>
                  <a:t>redoxi</a:t>
                </a:r>
                <a:r>
                  <a:rPr lang="hu-HU" sz="1600" b="1" dirty="0"/>
                  <a:t> </a:t>
                </a:r>
                <a:r>
                  <a:rPr lang="hu-HU" sz="1600" b="1" dirty="0" smtClean="0"/>
                  <a:t>potenciál:</a:t>
                </a:r>
                <a:r>
                  <a:rPr lang="hu-HU" sz="1600" b="1" dirty="0"/>
                  <a:t/>
                </a:r>
                <a:br>
                  <a:rPr lang="hu-HU" sz="1600" b="1" dirty="0"/>
                </a:br>
                <a:r>
                  <a:rPr lang="hu-HU" sz="1800" b="1" dirty="0" smtClean="0"/>
                  <a:t>				</a:t>
                </a:r>
                <a:r>
                  <a:rPr lang="hu-HU" altLang="hu-HU" sz="2000" i="1" dirty="0">
                    <a:solidFill>
                      <a:srgbClr val="000000"/>
                    </a:solidFill>
                    <a:cs typeface="Times New Roman" pitchFamily="18" charset="0"/>
                  </a:rPr>
                  <a:t>E = </a:t>
                </a:r>
                <a:r>
                  <a:rPr lang="hu-HU" altLang="hu-HU" sz="20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E</a:t>
                </a:r>
                <a:r>
                  <a:rPr lang="hu-HU" altLang="hu-HU" sz="2000" i="1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hu-HU" altLang="hu-HU" sz="2000" i="1" baseline="-4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Ce</a:t>
                </a:r>
                <a:r>
                  <a:rPr lang="hu-HU" altLang="hu-HU" sz="20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4+/</a:t>
                </a:r>
                <a:r>
                  <a:rPr lang="hu-HU" altLang="hu-HU" sz="2000" i="1" baseline="-4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Ce</a:t>
                </a:r>
                <a:r>
                  <a:rPr lang="hu-HU" altLang="hu-HU" sz="20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3+</a:t>
                </a:r>
                <a:r>
                  <a:rPr lang="hu-HU" altLang="hu-HU" sz="20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  <m:r>
                          <a:rPr lang="hu-HU" altLang="hu-HU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·</m:t>
                        </m:r>
                        <m: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num>
                      <m:den>
                        <m: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𝐹</m:t>
                        </m:r>
                      </m:den>
                    </m:f>
                    <m:r>
                      <m:rPr>
                        <m:sty m:val="p"/>
                      </m:rPr>
                      <a:rPr lang="hu-HU" altLang="hu-HU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l</m:t>
                    </m:r>
                  </m:oMath>
                </a14:m>
                <a:r>
                  <a:rPr lang="hu-HU" altLang="hu-HU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n</a:t>
                </a:r>
                <a:r>
                  <a:rPr lang="hu-HU" altLang="hu-HU" sz="2400" i="1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altLang="hu-H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hu-HU" altLang="hu-H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[</m:t>
                        </m:r>
                        <m:sSup>
                          <m:sSupPr>
                            <m:ctrlPr>
                              <a:rPr lang="hu-HU" altLang="hu-HU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hu-HU" altLang="hu-HU" sz="24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𝐶</m:t>
                            </m:r>
                            <m:r>
                              <a:rPr lang="hu-HU" altLang="hu-HU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hu-HU" altLang="hu-HU" sz="24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4</m:t>
                            </m:r>
                            <m:r>
                              <a:rPr lang="hu-HU" altLang="hu-HU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+</m:t>
                            </m:r>
                          </m:sup>
                        </m:sSup>
                        <m:r>
                          <a:rPr lang="hu-HU" altLang="hu-H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]</m:t>
                        </m:r>
                      </m:num>
                      <m:den>
                        <m:r>
                          <a:rPr lang="hu-HU" altLang="hu-H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[</m:t>
                        </m:r>
                        <m:sSup>
                          <m:sSupPr>
                            <m:ctrlPr>
                              <a:rPr lang="hu-HU" altLang="hu-HU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hu-HU" altLang="hu-HU" sz="24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𝐶</m:t>
                            </m:r>
                            <m:r>
                              <a:rPr lang="hu-HU" altLang="hu-HU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hu-HU" altLang="hu-HU" sz="24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3</m:t>
                            </m:r>
                            <m:r>
                              <a:rPr lang="hu-HU" altLang="hu-HU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+</m:t>
                            </m:r>
                          </m:sup>
                        </m:sSup>
                        <m:r>
                          <a:rPr lang="hu-HU" altLang="hu-H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]</m:t>
                        </m:r>
                      </m:den>
                    </m:f>
                  </m:oMath>
                </a14:m>
                <a:endParaRPr lang="hu-HU" sz="2400" dirty="0"/>
              </a:p>
            </p:txBody>
          </p:sp>
        </mc:Choice>
        <mc:Fallback xmlns="">
          <p:sp>
            <p:nvSpPr>
              <p:cNvPr id="3789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57188" y="1556792"/>
                <a:ext cx="8572500" cy="5148807"/>
              </a:xfrm>
              <a:blipFill rotWithShape="0">
                <a:blip r:embed="rId3"/>
                <a:stretch>
                  <a:fillRect l="-42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18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68123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5.5.  </a:t>
            </a:r>
            <a:r>
              <a:rPr lang="hu-HU" sz="1600" b="1" dirty="0" err="1" smtClean="0">
                <a:solidFill>
                  <a:srgbClr val="000000"/>
                </a:solidFill>
                <a:latin typeface="+mn-lt"/>
              </a:rPr>
              <a:t>Jodometria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892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67644" y="1328193"/>
                <a:ext cx="8572500" cy="5148807"/>
              </a:xfrm>
            </p:spPr>
            <p:txBody>
              <a:bodyPr/>
              <a:lstStyle/>
              <a:p>
                <a:pPr marL="0" indent="0" eaLnBrk="1" hangingPunct="1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b="1" dirty="0" smtClean="0"/>
                  <a:t>A módszer: </a:t>
                </a:r>
                <a:r>
                  <a:rPr lang="hu-HU" sz="1600" dirty="0" err="1" smtClean="0"/>
                  <a:t>oxidimetria</a:t>
                </a:r>
                <a:r>
                  <a:rPr lang="hu-HU" sz="1600" dirty="0" smtClean="0"/>
                  <a:t>, </a:t>
                </a:r>
                <a:r>
                  <a:rPr lang="hu-HU" sz="1600" dirty="0"/>
                  <a:t>ill. </a:t>
                </a:r>
                <a:r>
                  <a:rPr lang="hu-HU" sz="1600" dirty="0" err="1"/>
                  <a:t>reduktometria</a:t>
                </a:r>
                <a:r>
                  <a:rPr lang="hu-HU" sz="1600" dirty="0"/>
                  <a:t> is lehet</a:t>
                </a:r>
                <a:br>
                  <a:rPr lang="hu-HU" sz="1600" dirty="0"/>
                </a:br>
                <a:r>
                  <a:rPr lang="hu-HU" sz="1600" b="1" dirty="0"/>
                  <a:t>Mérőoldatok:</a:t>
                </a:r>
                <a:r>
                  <a:rPr lang="hu-HU" sz="1600" dirty="0"/>
                  <a:t> 	KI</a:t>
                </a:r>
                <a:r>
                  <a:rPr lang="hu-HU" sz="1600" baseline="-25000" dirty="0"/>
                  <a:t>3</a:t>
                </a:r>
                <a:r>
                  <a:rPr lang="hu-HU" sz="1600" dirty="0"/>
                  <a:t> (kálium-jodidos jód </a:t>
                </a:r>
                <a:r>
                  <a:rPr lang="hu-HU" sz="1600" dirty="0" smtClean="0"/>
                  <a:t>oldat: </a:t>
                </a:r>
                <a:r>
                  <a:rPr lang="hu-HU" sz="1600" dirty="0" err="1" smtClean="0"/>
                  <a:t>KI-ban</a:t>
                </a:r>
                <a:r>
                  <a:rPr lang="hu-HU" sz="1600" dirty="0" smtClean="0"/>
                  <a:t> oldott I</a:t>
                </a:r>
                <a:r>
                  <a:rPr lang="hu-HU" sz="1600" baseline="-25000" dirty="0" smtClean="0"/>
                  <a:t>2</a:t>
                </a:r>
                <a:r>
                  <a:rPr lang="hu-HU" sz="1600" dirty="0" smtClean="0"/>
                  <a:t>),</a:t>
                </a:r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dirty="0"/>
                  <a:t>	</a:t>
                </a:r>
                <a:r>
                  <a:rPr lang="hu-HU" sz="1600" dirty="0" smtClean="0"/>
                  <a:t>		(</a:t>
                </a:r>
                <a:r>
                  <a:rPr lang="hu-HU" sz="1400" i="1" dirty="0" smtClean="0"/>
                  <a:t>előnye: több oldódik, mint vízben és kisebb a </a:t>
                </a:r>
                <a:r>
                  <a:rPr lang="hu-HU" sz="1400" i="1" dirty="0"/>
                  <a:t>I</a:t>
                </a:r>
                <a:r>
                  <a:rPr lang="hu-HU" sz="1400" i="1" baseline="-25000" dirty="0"/>
                  <a:t>2 </a:t>
                </a:r>
                <a:r>
                  <a:rPr lang="hu-HU" sz="1400" i="1" dirty="0" smtClean="0"/>
                  <a:t>illékonysága)</a:t>
                </a:r>
              </a:p>
              <a:p>
                <a:pPr marL="0" indent="0" eaLnBrk="1" hangingPunct="1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dirty="0"/>
                  <a:t>	</a:t>
                </a:r>
                <a:r>
                  <a:rPr lang="hu-HU" sz="1600" dirty="0" smtClean="0"/>
                  <a:t>		KIO</a:t>
                </a:r>
                <a:r>
                  <a:rPr lang="hu-HU" sz="1600" baseline="-25000" dirty="0" smtClean="0"/>
                  <a:t>3</a:t>
                </a:r>
                <a:r>
                  <a:rPr lang="hu-HU" sz="1600" dirty="0" smtClean="0"/>
                  <a:t> </a:t>
                </a:r>
                <a:r>
                  <a:rPr lang="hu-HU" sz="1600" dirty="0"/>
                  <a:t>(</a:t>
                </a:r>
                <a:r>
                  <a:rPr lang="hu-HU" sz="1600" dirty="0" smtClean="0"/>
                  <a:t>kálium-jodát: </a:t>
                </a:r>
                <a:r>
                  <a:rPr lang="hu-HU" sz="1600" b="1" dirty="0" err="1" smtClean="0"/>
                  <a:t>titeralapanyag</a:t>
                </a:r>
                <a:r>
                  <a:rPr lang="hu-HU" sz="1600" dirty="0" smtClean="0"/>
                  <a:t>),</a:t>
                </a:r>
                <a:r>
                  <a:rPr lang="hu-HU" sz="1600" dirty="0"/>
                  <a:t/>
                </a:r>
                <a:br>
                  <a:rPr lang="hu-HU" sz="1600" dirty="0"/>
                </a:br>
                <a:r>
                  <a:rPr lang="hu-HU" sz="1600" b="1" dirty="0"/>
                  <a:t>Segédmérőoldat:</a:t>
                </a:r>
                <a:r>
                  <a:rPr lang="hu-HU" sz="1600" dirty="0"/>
                  <a:t> Na</a:t>
                </a:r>
                <a:r>
                  <a:rPr lang="hu-HU" sz="1600" baseline="-25000" dirty="0"/>
                  <a:t>2</a:t>
                </a:r>
                <a:r>
                  <a:rPr lang="hu-HU" sz="1600" dirty="0"/>
                  <a:t>S</a:t>
                </a:r>
                <a:r>
                  <a:rPr lang="hu-HU" sz="1600" baseline="-25000" dirty="0"/>
                  <a:t>2</a:t>
                </a:r>
                <a:r>
                  <a:rPr lang="hu-HU" sz="1600" dirty="0"/>
                  <a:t>O</a:t>
                </a:r>
                <a:r>
                  <a:rPr lang="hu-HU" sz="1600" baseline="-25000" dirty="0"/>
                  <a:t>3</a:t>
                </a:r>
                <a:r>
                  <a:rPr lang="hu-HU" sz="1600" dirty="0"/>
                  <a:t> (</a:t>
                </a:r>
                <a:r>
                  <a:rPr lang="hu-HU" sz="1600" dirty="0" err="1"/>
                  <a:t>nátrium-tioszulfát</a:t>
                </a:r>
                <a:r>
                  <a:rPr lang="hu-HU" sz="1600" dirty="0"/>
                  <a:t>) </a:t>
                </a:r>
                <a:br>
                  <a:rPr lang="hu-HU" sz="1600" dirty="0"/>
                </a:br>
                <a:r>
                  <a:rPr lang="hu-HU" sz="1600" b="1" dirty="0"/>
                  <a:t>Indikátor: </a:t>
                </a:r>
                <a:r>
                  <a:rPr lang="hu-HU" sz="1600" dirty="0" smtClean="0"/>
                  <a:t>keményítő</a:t>
                </a:r>
                <a:r>
                  <a:rPr lang="hu-HU" sz="1600" b="1" dirty="0" smtClean="0"/>
                  <a:t> </a:t>
                </a:r>
                <a:r>
                  <a:rPr lang="hu-HU" sz="1600" dirty="0" smtClean="0"/>
                  <a:t>(a jóddal lila színű komplexet alkot) </a:t>
                </a:r>
                <a:r>
                  <a:rPr lang="hu-HU" sz="1600" dirty="0"/>
                  <a:t>	</a:t>
                </a:r>
                <a:r>
                  <a:rPr lang="hu-HU" sz="1600" dirty="0" smtClean="0"/>
                  <a:t>	</a:t>
                </a:r>
                <a:r>
                  <a:rPr lang="hu-HU" sz="1600" dirty="0"/>
                  <a:t/>
                </a:r>
                <a:br>
                  <a:rPr lang="hu-HU" sz="1600" dirty="0"/>
                </a:br>
                <a:r>
                  <a:rPr lang="hu-HU" sz="1600" b="1" dirty="0"/>
                  <a:t>A </a:t>
                </a:r>
                <a:r>
                  <a:rPr lang="hu-HU" sz="1600" b="1" dirty="0" err="1"/>
                  <a:t>redoxi</a:t>
                </a:r>
                <a:r>
                  <a:rPr lang="hu-HU" sz="1600" b="1" dirty="0"/>
                  <a:t> félreakció :</a:t>
                </a:r>
                <a:r>
                  <a:rPr lang="hu-HU" sz="1600" dirty="0"/>
                  <a:t>	 </a:t>
                </a:r>
                <a:r>
                  <a:rPr lang="hu-HU" sz="1800" dirty="0"/>
                  <a:t>I</a:t>
                </a:r>
                <a:r>
                  <a:rPr lang="hu-HU" sz="1800" baseline="-25000" dirty="0"/>
                  <a:t>2</a:t>
                </a:r>
                <a:r>
                  <a:rPr lang="hu-HU" sz="1800" dirty="0"/>
                  <a:t> + 2 e</a:t>
                </a:r>
                <a:r>
                  <a:rPr lang="hu-HU" sz="1800" baseline="30000" dirty="0"/>
                  <a:t>-</a:t>
                </a:r>
                <a:r>
                  <a:rPr lang="hu-HU" sz="1800" dirty="0"/>
                  <a:t> ↔ 2 I</a:t>
                </a:r>
                <a:r>
                  <a:rPr lang="hu-HU" sz="1800" baseline="30000" dirty="0"/>
                  <a:t>-</a:t>
                </a:r>
                <a:r>
                  <a:rPr lang="hu-HU" sz="1600" dirty="0"/>
                  <a:t>		E</a:t>
                </a:r>
                <a:r>
                  <a:rPr lang="hu-HU" sz="1600" baseline="30000" dirty="0"/>
                  <a:t>0</a:t>
                </a:r>
                <a:r>
                  <a:rPr lang="hu-HU" sz="1600" dirty="0"/>
                  <a:t> = 0.63 V </a:t>
                </a:r>
                <a:br>
                  <a:rPr lang="hu-HU" sz="1600" dirty="0"/>
                </a:br>
                <a:r>
                  <a:rPr lang="hu-HU" sz="1600" b="1" dirty="0" smtClean="0"/>
                  <a:t>A </a:t>
                </a:r>
                <a:r>
                  <a:rPr lang="hu-HU" sz="1600" b="1" dirty="0" err="1"/>
                  <a:t>redoxi</a:t>
                </a:r>
                <a:r>
                  <a:rPr lang="hu-HU" sz="1600" b="1" dirty="0"/>
                  <a:t> potenciál</a:t>
                </a:r>
                <a:r>
                  <a:rPr lang="hu-HU" sz="1600" b="1" dirty="0" smtClean="0"/>
                  <a:t>:</a:t>
                </a:r>
                <a:r>
                  <a:rPr lang="hu-HU" sz="1800" b="1" dirty="0"/>
                  <a:t>	</a:t>
                </a:r>
                <a:r>
                  <a:rPr lang="hu-HU" altLang="hu-HU" sz="2000" i="1" dirty="0">
                    <a:solidFill>
                      <a:srgbClr val="000000"/>
                    </a:solidFill>
                    <a:cs typeface="Times New Roman" pitchFamily="18" charset="0"/>
                  </a:rPr>
                  <a:t>E = </a:t>
                </a:r>
                <a:r>
                  <a:rPr lang="hu-HU" altLang="hu-HU" sz="20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E</a:t>
                </a:r>
                <a:r>
                  <a:rPr lang="hu-HU" altLang="hu-HU" sz="2000" i="1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hu-HU" altLang="hu-HU" sz="2000" i="1" baseline="-24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I</a:t>
                </a:r>
                <a:r>
                  <a:rPr lang="hu-HU" altLang="hu-HU" sz="2000" i="1" baseline="-4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r>
                  <a:rPr lang="hu-HU" altLang="hu-HU" sz="20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/2 I- </a:t>
                </a:r>
                <a:r>
                  <a:rPr lang="hu-HU" altLang="hu-HU" sz="20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  <m: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·</m:t>
                        </m:r>
                        <m: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num>
                      <m:den>
                        <m:r>
                          <a:rPr lang="hu-HU" altLang="hu-HU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·</m:t>
                        </m:r>
                        <m:r>
                          <a:rPr lang="hu-HU" altLang="hu-HU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𝐹</m:t>
                        </m:r>
                      </m:den>
                    </m:f>
                    <m:r>
                      <m:rPr>
                        <m:sty m:val="p"/>
                      </m:rPr>
                      <a:rPr lang="hu-HU" altLang="hu-HU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l</m:t>
                    </m:r>
                  </m:oMath>
                </a14:m>
                <a:r>
                  <a:rPr lang="hu-HU" altLang="hu-HU" sz="1600" i="1" dirty="0">
                    <a:solidFill>
                      <a:srgbClr val="000000"/>
                    </a:solidFill>
                    <a:cs typeface="Times New Roman" pitchFamily="18" charset="0"/>
                  </a:rPr>
                  <a:t>n</a:t>
                </a:r>
                <a:r>
                  <a:rPr lang="hu-HU" altLang="hu-HU" sz="2400" i="1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altLang="hu-H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hu-HU" altLang="hu-H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[</m:t>
                        </m:r>
                        <m:r>
                          <a:rPr lang="hu-HU" altLang="hu-HU" sz="2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𝐼</m:t>
                        </m:r>
                        <m:r>
                          <a:rPr lang="hu-HU" altLang="hu-HU" sz="2400" b="0" i="1" baseline="-20000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a:rPr lang="hu-HU" altLang="hu-H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]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hu-HU" altLang="hu-HU" sz="24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hu-HU" altLang="hu-HU" sz="24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𝐼</m:t>
                            </m:r>
                            <m:r>
                              <a:rPr lang="hu-HU" altLang="hu-HU" sz="2400" b="0" i="1" baseline="14000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−</m:t>
                            </m:r>
                          </m:e>
                        </m:d>
                        <m:r>
                          <a:rPr lang="hu-HU" altLang="hu-HU" sz="2400" b="0" i="1" baseline="30000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hu-HU" sz="2400" dirty="0"/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dirty="0" smtClean="0"/>
                  <a:t> </a:t>
                </a:r>
                <a:r>
                  <a:rPr lang="hu-HU" sz="1600" b="1" dirty="0"/>
                  <a:t>A Na</a:t>
                </a:r>
                <a:r>
                  <a:rPr lang="hu-HU" sz="1600" b="1" baseline="-25000" dirty="0"/>
                  <a:t>2</a:t>
                </a:r>
                <a:r>
                  <a:rPr lang="hu-HU" sz="1600" b="1" dirty="0"/>
                  <a:t>S</a:t>
                </a:r>
                <a:r>
                  <a:rPr lang="hu-HU" sz="1600" b="1" baseline="-25000" dirty="0"/>
                  <a:t>2</a:t>
                </a:r>
                <a:r>
                  <a:rPr lang="hu-HU" sz="1600" b="1" dirty="0"/>
                  <a:t>O</a:t>
                </a:r>
                <a:r>
                  <a:rPr lang="hu-HU" sz="1600" b="1" baseline="-25000" dirty="0"/>
                  <a:t>3</a:t>
                </a:r>
                <a:r>
                  <a:rPr lang="hu-HU" sz="1600" b="1" dirty="0"/>
                  <a:t> </a:t>
                </a:r>
                <a:r>
                  <a:rPr lang="hu-HU" sz="1600" b="1" dirty="0" err="1"/>
                  <a:t>faktorozása</a:t>
                </a:r>
                <a:r>
                  <a:rPr lang="hu-HU" sz="1600" b="1" dirty="0"/>
                  <a:t> : </a:t>
                </a:r>
                <a:r>
                  <a:rPr lang="hu-HU" sz="1600" dirty="0"/>
                  <a:t>	 </a:t>
                </a:r>
                <a:r>
                  <a:rPr lang="hu-HU" sz="1800" dirty="0"/>
                  <a:t>IO</a:t>
                </a:r>
                <a:r>
                  <a:rPr lang="hu-HU" sz="1800" baseline="-25000" dirty="0"/>
                  <a:t>3</a:t>
                </a:r>
                <a:r>
                  <a:rPr lang="hu-HU" sz="1800" baseline="30000" dirty="0"/>
                  <a:t>-</a:t>
                </a:r>
                <a:r>
                  <a:rPr lang="hu-HU" sz="1800" dirty="0"/>
                  <a:t> +5 I</a:t>
                </a:r>
                <a:r>
                  <a:rPr lang="hu-HU" sz="1800" baseline="30000" dirty="0"/>
                  <a:t>-</a:t>
                </a:r>
                <a:r>
                  <a:rPr lang="hu-HU" sz="1800" dirty="0"/>
                  <a:t> + 6 H</a:t>
                </a:r>
                <a:r>
                  <a:rPr lang="hu-HU" sz="1800" baseline="30000" dirty="0"/>
                  <a:t>+</a:t>
                </a:r>
                <a:r>
                  <a:rPr lang="hu-HU" sz="1800" dirty="0"/>
                  <a:t> = 3 I</a:t>
                </a:r>
                <a:r>
                  <a:rPr lang="hu-HU" sz="1800" baseline="-25000" dirty="0"/>
                  <a:t>2</a:t>
                </a:r>
                <a:r>
                  <a:rPr lang="hu-HU" sz="1800" dirty="0"/>
                  <a:t> + 3H</a:t>
                </a:r>
                <a:r>
                  <a:rPr lang="hu-HU" sz="1800" baseline="-25000" dirty="0"/>
                  <a:t>2</a:t>
                </a:r>
                <a:r>
                  <a:rPr lang="hu-HU" sz="1800" dirty="0"/>
                  <a:t>O </a:t>
                </a:r>
                <a:br>
                  <a:rPr lang="hu-HU" sz="1800" dirty="0"/>
                </a:br>
                <a:r>
                  <a:rPr lang="hu-HU" sz="1800" dirty="0"/>
                  <a:t>			</a:t>
                </a:r>
                <a:r>
                  <a:rPr lang="hu-HU" sz="1800" dirty="0" smtClean="0"/>
                  <a:t>		 </a:t>
                </a:r>
                <a:r>
                  <a:rPr lang="hu-HU" sz="1800" dirty="0"/>
                  <a:t>I</a:t>
                </a:r>
                <a:r>
                  <a:rPr lang="hu-HU" sz="1800" baseline="-25000" dirty="0"/>
                  <a:t>2</a:t>
                </a:r>
                <a:r>
                  <a:rPr lang="hu-HU" sz="1800" dirty="0"/>
                  <a:t> + 2 S</a:t>
                </a:r>
                <a:r>
                  <a:rPr lang="hu-HU" sz="1800" baseline="-25000" dirty="0"/>
                  <a:t>2</a:t>
                </a:r>
                <a:r>
                  <a:rPr lang="hu-HU" sz="1800" dirty="0"/>
                  <a:t>O</a:t>
                </a:r>
                <a:r>
                  <a:rPr lang="hu-HU" sz="1800" baseline="-25000" dirty="0"/>
                  <a:t>3</a:t>
                </a:r>
                <a:r>
                  <a:rPr lang="hu-HU" sz="1800" baseline="30000" dirty="0"/>
                  <a:t>2-</a:t>
                </a:r>
                <a:r>
                  <a:rPr lang="hu-HU" sz="1800" dirty="0"/>
                  <a:t> = 2I</a:t>
                </a:r>
                <a:r>
                  <a:rPr lang="hu-HU" sz="1800" baseline="30000" dirty="0"/>
                  <a:t>-</a:t>
                </a:r>
                <a:r>
                  <a:rPr lang="hu-HU" sz="1800" dirty="0"/>
                  <a:t> +  S</a:t>
                </a:r>
                <a:r>
                  <a:rPr lang="hu-HU" sz="1800" baseline="-25000" dirty="0"/>
                  <a:t>4</a:t>
                </a:r>
                <a:r>
                  <a:rPr lang="hu-HU" sz="1800" dirty="0"/>
                  <a:t>O</a:t>
                </a:r>
                <a:r>
                  <a:rPr lang="hu-HU" sz="1800" baseline="-25000" dirty="0"/>
                  <a:t>6</a:t>
                </a:r>
                <a:r>
                  <a:rPr lang="hu-HU" sz="1800" baseline="30000" dirty="0"/>
                  <a:t>2-</a:t>
                </a:r>
                <a:r>
                  <a:rPr lang="hu-HU" sz="1800" dirty="0"/>
                  <a:t> </a:t>
                </a:r>
                <a:endParaRPr lang="hu-HU" sz="1800" dirty="0" smtClean="0"/>
              </a:p>
              <a:p>
                <a:pPr marL="0" indent="0" eaLnBrk="1" hangingPunct="1">
                  <a:spcBef>
                    <a:spcPts val="600"/>
                  </a:spcBef>
                  <a:spcAft>
                    <a:spcPts val="600"/>
                  </a:spcAft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hu-HU" sz="1600" b="1" dirty="0"/>
                  <a:t>A </a:t>
                </a:r>
                <a:r>
                  <a:rPr lang="hu-HU" sz="1600" b="1" dirty="0" smtClean="0"/>
                  <a:t>KI</a:t>
                </a:r>
                <a:r>
                  <a:rPr lang="hu-HU" sz="1600" b="1" baseline="-25000" dirty="0" smtClean="0"/>
                  <a:t>3</a:t>
                </a:r>
                <a:r>
                  <a:rPr lang="hu-HU" sz="1600" b="1" dirty="0" smtClean="0"/>
                  <a:t> </a:t>
                </a:r>
                <a:r>
                  <a:rPr lang="hu-HU" sz="1600" b="1" dirty="0" err="1"/>
                  <a:t>faktorozása</a:t>
                </a:r>
                <a:r>
                  <a:rPr lang="hu-HU" sz="1600" b="1" dirty="0"/>
                  <a:t> </a:t>
                </a:r>
                <a:r>
                  <a:rPr lang="hu-HU" sz="1600" b="1" dirty="0" smtClean="0"/>
                  <a:t>: </a:t>
                </a:r>
                <a:r>
                  <a:rPr lang="hu-HU" sz="1800" b="1" dirty="0" smtClean="0"/>
                  <a:t>		</a:t>
                </a:r>
                <a:r>
                  <a:rPr lang="hu-HU" sz="1800" dirty="0"/>
                  <a:t> </a:t>
                </a:r>
                <a:r>
                  <a:rPr lang="hu-HU" sz="1800" dirty="0" smtClean="0"/>
                  <a:t>Na</a:t>
                </a:r>
                <a:r>
                  <a:rPr lang="hu-HU" sz="1800" baseline="-25000" dirty="0" smtClean="0"/>
                  <a:t>2</a:t>
                </a:r>
                <a:r>
                  <a:rPr lang="hu-HU" sz="1800" dirty="0" smtClean="0"/>
                  <a:t>S</a:t>
                </a:r>
                <a:r>
                  <a:rPr lang="hu-HU" sz="1800" baseline="-25000" dirty="0" smtClean="0"/>
                  <a:t>2</a:t>
                </a:r>
                <a:r>
                  <a:rPr lang="hu-HU" sz="1800" dirty="0" smtClean="0"/>
                  <a:t>O</a:t>
                </a:r>
                <a:r>
                  <a:rPr lang="hu-HU" sz="1800" baseline="-25000" dirty="0" smtClean="0"/>
                  <a:t>3 </a:t>
                </a:r>
                <a:r>
                  <a:rPr lang="hu-HU" sz="1600" dirty="0" smtClean="0"/>
                  <a:t>segédmérőoldattal</a:t>
                </a:r>
                <a:endParaRPr lang="hu-HU" sz="1600" dirty="0"/>
              </a:p>
            </p:txBody>
          </p:sp>
        </mc:Choice>
        <mc:Fallback>
          <p:sp>
            <p:nvSpPr>
              <p:cNvPr id="3789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67644" y="1328193"/>
                <a:ext cx="8572500" cy="5148807"/>
              </a:xfrm>
              <a:blipFill rotWithShape="0">
                <a:blip r:embed="rId3"/>
                <a:stretch>
                  <a:fillRect l="-35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19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278335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5.1. Főbb jellemzők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5"/>
            <a:ext cx="8219256" cy="4658840"/>
          </a:xfrm>
        </p:spPr>
        <p:txBody>
          <a:bodyPr/>
          <a:lstStyle/>
          <a:p>
            <a:pPr marL="0" indent="0">
              <a:buNone/>
            </a:pPr>
            <a:r>
              <a:rPr lang="hu-HU" sz="1600" b="1" dirty="0" smtClean="0"/>
              <a:t>Reagensként alkalmazható </a:t>
            </a:r>
            <a:r>
              <a:rPr lang="hu-HU" sz="1600" b="1" dirty="0" err="1"/>
              <a:t>redoxi</a:t>
            </a:r>
            <a:r>
              <a:rPr lang="hu-HU" sz="1600" b="1" dirty="0"/>
              <a:t> rendszerek: </a:t>
            </a:r>
            <a:endParaRPr lang="hu-HU" sz="1600" b="1" dirty="0" smtClean="0"/>
          </a:p>
          <a:p>
            <a:pPr marL="0" indent="0">
              <a:buNone/>
            </a:pPr>
            <a:r>
              <a:rPr lang="hu-HU" sz="1600" dirty="0" smtClean="0"/>
              <a:t>Olyan </a:t>
            </a:r>
            <a:r>
              <a:rPr lang="hu-HU" sz="1600" dirty="0"/>
              <a:t>anyagok, melyeknek </a:t>
            </a:r>
            <a:r>
              <a:rPr lang="hu-HU" sz="1600" dirty="0" smtClean="0"/>
              <a:t>vizes oldatban </a:t>
            </a:r>
            <a:r>
              <a:rPr lang="hu-HU" sz="1600" b="1" dirty="0" smtClean="0"/>
              <a:t>legalább </a:t>
            </a:r>
            <a:r>
              <a:rPr lang="hu-HU" sz="1600" b="1" dirty="0"/>
              <a:t>két különböző oxidációfokú formája létezik </a:t>
            </a:r>
            <a:r>
              <a:rPr lang="hu-HU" sz="1600" dirty="0" smtClean="0"/>
              <a:t>: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hu-HU" sz="1600" dirty="0" smtClean="0"/>
              <a:t>Pl.:MnO</a:t>
            </a:r>
            <a:r>
              <a:rPr lang="hu-HU" sz="1600" baseline="-25000" dirty="0" smtClean="0"/>
              <a:t>4</a:t>
            </a:r>
            <a:r>
              <a:rPr lang="hu-HU" sz="1600" baseline="30000" dirty="0" smtClean="0"/>
              <a:t>-</a:t>
            </a:r>
            <a:r>
              <a:rPr lang="hu-HU" sz="1600" dirty="0" smtClean="0"/>
              <a:t>/Mn</a:t>
            </a:r>
            <a:r>
              <a:rPr lang="hu-HU" sz="1600" baseline="30000" dirty="0" smtClean="0"/>
              <a:t>2+</a:t>
            </a:r>
            <a:r>
              <a:rPr lang="hu-HU" sz="1600" dirty="0" smtClean="0"/>
              <a:t>,   Cr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O</a:t>
            </a:r>
            <a:r>
              <a:rPr lang="hu-HU" sz="1600" baseline="-25000" dirty="0" smtClean="0"/>
              <a:t>7</a:t>
            </a:r>
            <a:r>
              <a:rPr lang="hu-HU" sz="1600" baseline="30000" dirty="0" smtClean="0"/>
              <a:t>2-</a:t>
            </a:r>
            <a:r>
              <a:rPr lang="hu-HU" sz="1600" dirty="0" smtClean="0"/>
              <a:t>/Cr</a:t>
            </a:r>
            <a:r>
              <a:rPr lang="hu-HU" sz="1600" baseline="30000" dirty="0" smtClean="0"/>
              <a:t>3+</a:t>
            </a:r>
            <a:r>
              <a:rPr lang="hu-HU" sz="1600" dirty="0" smtClean="0"/>
              <a:t>,   Ce</a:t>
            </a:r>
            <a:r>
              <a:rPr lang="hu-HU" sz="1600" baseline="30000" dirty="0" smtClean="0"/>
              <a:t>4+</a:t>
            </a:r>
            <a:r>
              <a:rPr lang="hu-HU" sz="1600" dirty="0" smtClean="0"/>
              <a:t>/Ce</a:t>
            </a:r>
            <a:r>
              <a:rPr lang="hu-HU" sz="1600" baseline="30000" dirty="0" smtClean="0"/>
              <a:t>3+</a:t>
            </a:r>
            <a:r>
              <a:rPr lang="hu-HU" sz="1600" dirty="0" smtClean="0"/>
              <a:t>,</a:t>
            </a:r>
            <a:r>
              <a:rPr lang="hu-HU" sz="1600" baseline="30000" dirty="0" smtClean="0"/>
              <a:t>   </a:t>
            </a:r>
            <a:r>
              <a:rPr lang="hu-HU" sz="1600" dirty="0" smtClean="0"/>
              <a:t>I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/2I</a:t>
            </a:r>
            <a:r>
              <a:rPr lang="hu-HU" sz="1600" baseline="30000" dirty="0" smtClean="0"/>
              <a:t>-</a:t>
            </a:r>
            <a:r>
              <a:rPr lang="hu-HU" sz="1600" dirty="0" smtClean="0"/>
              <a:t>, </a:t>
            </a:r>
            <a:r>
              <a:rPr lang="hu-HU" sz="1600" baseline="30000" dirty="0" smtClean="0"/>
              <a:t> </a:t>
            </a:r>
            <a:r>
              <a:rPr lang="hu-HU" sz="1600" dirty="0" smtClean="0"/>
              <a:t>BrO</a:t>
            </a:r>
            <a:r>
              <a:rPr lang="hu-HU" sz="1600" baseline="-25000" dirty="0" smtClean="0"/>
              <a:t>3</a:t>
            </a:r>
            <a:r>
              <a:rPr lang="hu-HU" sz="1600" baseline="30000" dirty="0" smtClean="0"/>
              <a:t>-</a:t>
            </a:r>
            <a:r>
              <a:rPr lang="hu-HU" sz="1600" dirty="0" smtClean="0"/>
              <a:t>/</a:t>
            </a:r>
            <a:r>
              <a:rPr lang="hu-HU" sz="1600" dirty="0" err="1" smtClean="0"/>
              <a:t>Br</a:t>
            </a:r>
            <a:r>
              <a:rPr lang="hu-HU" sz="1600" baseline="30000" dirty="0" err="1" smtClean="0"/>
              <a:t>-</a:t>
            </a:r>
            <a:endParaRPr lang="hu-HU" sz="1600" baseline="30000" dirty="0"/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r>
              <a:rPr lang="hu-HU" sz="1600" b="1" dirty="0" smtClean="0"/>
              <a:t>A titrálási reakcióban két </a:t>
            </a:r>
            <a:r>
              <a:rPr lang="hu-HU" sz="1600" b="1" dirty="0" err="1"/>
              <a:t>redoxi</a:t>
            </a:r>
            <a:r>
              <a:rPr lang="hu-HU" sz="1600" b="1" dirty="0"/>
              <a:t> rendszer </a:t>
            </a:r>
            <a:r>
              <a:rPr lang="hu-HU" sz="1600" b="1" dirty="0" smtClean="0"/>
              <a:t>reagál egymással</a:t>
            </a:r>
            <a:r>
              <a:rPr lang="hu-HU" sz="1600" dirty="0" smtClean="0"/>
              <a:t>: </a:t>
            </a:r>
          </a:p>
          <a:p>
            <a:pPr marL="0" indent="0">
              <a:buNone/>
            </a:pPr>
            <a:r>
              <a:rPr lang="hu-HU" sz="1600" dirty="0"/>
              <a:t>az egyik (oxidáló) rendszer oxidált formája oxidálja a másik (redukáló)  rendszer redukált formáját</a:t>
            </a:r>
            <a:r>
              <a:rPr lang="hu-HU" sz="1600" dirty="0" smtClean="0"/>
              <a:t>:</a:t>
            </a:r>
          </a:p>
          <a:p>
            <a:pPr marL="0" indent="0">
              <a:buNone/>
            </a:pPr>
            <a:r>
              <a:rPr lang="hu-HU" sz="1600" dirty="0"/>
              <a:t>			</a:t>
            </a:r>
            <a:r>
              <a:rPr lang="hu-HU" sz="1600" dirty="0" smtClean="0"/>
              <a:t> ox</a:t>
            </a:r>
            <a:r>
              <a:rPr lang="hu-HU" sz="1600" baseline="-25000" dirty="0" smtClean="0"/>
              <a:t>1</a:t>
            </a:r>
            <a:r>
              <a:rPr lang="hu-HU" sz="1600" dirty="0" smtClean="0"/>
              <a:t>    + red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           = red</a:t>
            </a:r>
            <a:r>
              <a:rPr lang="hu-HU" sz="1600" baseline="-25000" dirty="0" smtClean="0"/>
              <a:t>1</a:t>
            </a:r>
            <a:r>
              <a:rPr lang="hu-HU" sz="1600" dirty="0" smtClean="0"/>
              <a:t> </a:t>
            </a:r>
            <a:r>
              <a:rPr lang="hu-HU" sz="1600" dirty="0"/>
              <a:t>+ </a:t>
            </a:r>
            <a:r>
              <a:rPr lang="hu-HU" sz="1600" dirty="0" smtClean="0"/>
              <a:t>ox</a:t>
            </a:r>
            <a:r>
              <a:rPr lang="hu-HU" sz="1600" baseline="-25000" dirty="0" smtClean="0"/>
              <a:t>2</a:t>
            </a:r>
          </a:p>
          <a:p>
            <a:pPr marL="0" indent="0">
              <a:buNone/>
            </a:pPr>
            <a:r>
              <a:rPr lang="hu-HU" sz="1600" dirty="0" err="1" smtClean="0"/>
              <a:t>Pl</a:t>
            </a:r>
            <a:r>
              <a:rPr lang="hu-HU" sz="1600" dirty="0" smtClean="0"/>
              <a:t>:		 	MnO</a:t>
            </a:r>
            <a:r>
              <a:rPr lang="hu-HU" sz="1600" baseline="-25000" dirty="0" smtClean="0"/>
              <a:t>4</a:t>
            </a:r>
            <a:r>
              <a:rPr lang="hu-HU" sz="1600" baseline="30000" dirty="0" smtClean="0"/>
              <a:t>- </a:t>
            </a:r>
            <a:r>
              <a:rPr lang="hu-HU" sz="1600" dirty="0" smtClean="0"/>
              <a:t>+ 5 Fe</a:t>
            </a:r>
            <a:r>
              <a:rPr lang="hu-HU" sz="1600" baseline="30000" dirty="0" smtClean="0"/>
              <a:t>2+</a:t>
            </a:r>
            <a:r>
              <a:rPr lang="hu-HU" sz="1600" dirty="0" smtClean="0"/>
              <a:t>+ 8H</a:t>
            </a:r>
            <a:r>
              <a:rPr lang="hu-HU" sz="1600" baseline="30000" dirty="0" smtClean="0"/>
              <a:t>+ </a:t>
            </a:r>
            <a:r>
              <a:rPr 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hu-HU" sz="1600" dirty="0" smtClean="0">
                <a:cs typeface="Times New Roman" panose="02020603050405020304" pitchFamily="18" charset="0"/>
              </a:rPr>
              <a:t>Mn</a:t>
            </a:r>
            <a:r>
              <a:rPr lang="hu-HU" sz="1600" baseline="30000" dirty="0" smtClean="0">
                <a:cs typeface="Times New Roman" panose="02020603050405020304" pitchFamily="18" charset="0"/>
              </a:rPr>
              <a:t>2+   </a:t>
            </a:r>
            <a:r>
              <a:rPr lang="hu-HU" sz="1600" dirty="0" smtClean="0">
                <a:cs typeface="Times New Roman" panose="02020603050405020304" pitchFamily="18" charset="0"/>
              </a:rPr>
              <a:t>+   Fe</a:t>
            </a:r>
            <a:r>
              <a:rPr lang="hu-HU" sz="1600" baseline="30000" dirty="0" smtClean="0">
                <a:cs typeface="Times New Roman" panose="02020603050405020304" pitchFamily="18" charset="0"/>
              </a:rPr>
              <a:t>3+</a:t>
            </a:r>
            <a:r>
              <a:rPr lang="hu-HU" sz="1600" dirty="0" smtClean="0">
                <a:cs typeface="Times New Roman" panose="02020603050405020304" pitchFamily="18" charset="0"/>
              </a:rPr>
              <a:t>+ 4H</a:t>
            </a:r>
            <a:r>
              <a:rPr lang="hu-HU" sz="1600" baseline="-25000" dirty="0" smtClean="0">
                <a:cs typeface="Times New Roman" panose="02020603050405020304" pitchFamily="18" charset="0"/>
              </a:rPr>
              <a:t>2</a:t>
            </a:r>
            <a:r>
              <a:rPr lang="hu-HU" sz="1600" dirty="0" smtClean="0">
                <a:cs typeface="Times New Roman" panose="02020603050405020304" pitchFamily="18" charset="0"/>
              </a:rPr>
              <a:t>O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dirty="0" smtClean="0"/>
              <a:t>oxidáló rendszer:	 	</a:t>
            </a:r>
            <a:r>
              <a:rPr lang="hu-HU" sz="1600" dirty="0"/>
              <a:t> MnO</a:t>
            </a:r>
            <a:r>
              <a:rPr lang="hu-HU" sz="1600" baseline="-25000" dirty="0"/>
              <a:t>4</a:t>
            </a:r>
            <a:r>
              <a:rPr lang="hu-HU" sz="1600" baseline="30000" dirty="0"/>
              <a:t>- </a:t>
            </a:r>
            <a:r>
              <a:rPr lang="hu-HU" sz="1600" dirty="0" smtClean="0"/>
              <a:t>+5 e</a:t>
            </a:r>
            <a:r>
              <a:rPr lang="hu-HU" sz="1600" baseline="30000" dirty="0" smtClean="0"/>
              <a:t>-       </a:t>
            </a:r>
            <a:r>
              <a:rPr lang="hu-HU" sz="1600" dirty="0" smtClean="0"/>
              <a:t>+8H</a:t>
            </a:r>
            <a:r>
              <a:rPr lang="hu-HU" sz="1600" baseline="30000" dirty="0" smtClean="0"/>
              <a:t>+ </a:t>
            </a:r>
            <a:r>
              <a:rPr 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hu-HU" sz="1600" dirty="0" smtClean="0">
                <a:cs typeface="Times New Roman" panose="02020603050405020304" pitchFamily="18" charset="0"/>
              </a:rPr>
              <a:t>Mn</a:t>
            </a:r>
            <a:r>
              <a:rPr lang="hu-HU" sz="1600" baseline="30000" dirty="0" smtClean="0">
                <a:cs typeface="Times New Roman" panose="02020603050405020304" pitchFamily="18" charset="0"/>
              </a:rPr>
              <a:t>2+                   </a:t>
            </a:r>
            <a:r>
              <a:rPr lang="hu-HU" sz="1600" dirty="0" smtClean="0">
                <a:cs typeface="Times New Roman" panose="02020603050405020304" pitchFamily="18" charset="0"/>
              </a:rPr>
              <a:t>+ 4H</a:t>
            </a:r>
            <a:r>
              <a:rPr lang="hu-HU" sz="1600" baseline="-25000" dirty="0" smtClean="0">
                <a:cs typeface="Times New Roman" panose="02020603050405020304" pitchFamily="18" charset="0"/>
              </a:rPr>
              <a:t>2</a:t>
            </a:r>
            <a:r>
              <a:rPr lang="hu-HU" sz="1600" dirty="0" smtClean="0">
                <a:cs typeface="Times New Roman" panose="02020603050405020304" pitchFamily="18" charset="0"/>
              </a:rPr>
              <a:t>O</a:t>
            </a:r>
          </a:p>
          <a:p>
            <a:pPr marL="0" indent="0">
              <a:buNone/>
            </a:pPr>
            <a:r>
              <a:rPr lang="hu-HU" sz="1600" dirty="0" smtClean="0"/>
              <a:t>redukáló rendszer</a:t>
            </a:r>
            <a:r>
              <a:rPr lang="hu-HU" sz="1600" dirty="0"/>
              <a:t>: 	 </a:t>
            </a:r>
            <a:r>
              <a:rPr lang="hu-HU" sz="1600" dirty="0" smtClean="0"/>
              <a:t>Fe</a:t>
            </a:r>
            <a:r>
              <a:rPr lang="hu-HU" sz="1600" baseline="30000" dirty="0" smtClean="0"/>
              <a:t>2+     </a:t>
            </a:r>
            <a:r>
              <a:rPr lang="hu-HU" sz="1600" dirty="0" smtClean="0"/>
              <a:t>-    e</a:t>
            </a:r>
            <a:r>
              <a:rPr lang="hu-HU" sz="1600" baseline="30000" dirty="0" smtClean="0"/>
              <a:t>-</a:t>
            </a:r>
            <a:r>
              <a:rPr lang="hu-HU" sz="1600" dirty="0" smtClean="0"/>
              <a:t>             </a:t>
            </a:r>
            <a:r>
              <a:rPr 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	             </a:t>
            </a:r>
            <a:r>
              <a:rPr lang="hu-HU" sz="1600" dirty="0" smtClean="0">
                <a:cs typeface="Times New Roman" panose="02020603050405020304" pitchFamily="18" charset="0"/>
              </a:rPr>
              <a:t>Fe</a:t>
            </a:r>
            <a:r>
              <a:rPr lang="hu-HU" sz="1600" baseline="30000" dirty="0" smtClean="0">
                <a:cs typeface="Times New Roman" panose="02020603050405020304" pitchFamily="18" charset="0"/>
              </a:rPr>
              <a:t>3+</a:t>
            </a:r>
            <a:r>
              <a:rPr lang="hu-HU" sz="1600" dirty="0" smtClean="0">
                <a:cs typeface="Times New Roman" panose="02020603050405020304" pitchFamily="18" charset="0"/>
              </a:rPr>
              <a:t> </a:t>
            </a:r>
            <a:endParaRPr lang="hu-HU" sz="1600" dirty="0" smtClean="0"/>
          </a:p>
          <a:p>
            <a:pPr marL="0" indent="0">
              <a:buNone/>
            </a:pPr>
            <a:r>
              <a:rPr lang="hu-HU" sz="1600" dirty="0"/>
              <a:t>(</a:t>
            </a:r>
            <a:r>
              <a:rPr lang="hu-HU" sz="1400" i="1" dirty="0" smtClean="0"/>
              <a:t>Itt a mintában lévő </a:t>
            </a:r>
            <a:r>
              <a:rPr lang="hu-HU" sz="1400" b="1" i="1" dirty="0" smtClean="0"/>
              <a:t>vas(II) ion az </a:t>
            </a:r>
            <a:r>
              <a:rPr lang="hu-HU" sz="1400" b="1" i="1" dirty="0" err="1" smtClean="0"/>
              <a:t>analát</a:t>
            </a:r>
            <a:r>
              <a:rPr lang="hu-HU" sz="1400" i="1" dirty="0" smtClean="0"/>
              <a:t>, míg a vízben oldott </a:t>
            </a:r>
            <a:r>
              <a:rPr lang="hu-HU" sz="1400" b="1" i="1" dirty="0" smtClean="0"/>
              <a:t>kálium-permanganát a reagens </a:t>
            </a:r>
            <a:r>
              <a:rPr lang="hu-HU" sz="1400" i="1" dirty="0" smtClean="0"/>
              <a:t>(</a:t>
            </a:r>
            <a:r>
              <a:rPr lang="hu-HU" sz="1400" i="1" dirty="0"/>
              <a:t>mérőoldat</a:t>
            </a:r>
            <a:r>
              <a:rPr lang="hu-HU" sz="1400" i="1" dirty="0" smtClean="0"/>
              <a:t>)).</a:t>
            </a:r>
          </a:p>
          <a:p>
            <a:pPr marL="0" indent="0">
              <a:buNone/>
            </a:pPr>
            <a:r>
              <a:rPr lang="hu-HU" sz="1600" b="1" dirty="0" err="1" smtClean="0"/>
              <a:t>Oxidimetria</a:t>
            </a:r>
            <a:r>
              <a:rPr lang="hu-HU" sz="1600" b="1" dirty="0" smtClean="0"/>
              <a:t> </a:t>
            </a:r>
            <a:r>
              <a:rPr lang="hu-HU" sz="1600" dirty="0" smtClean="0"/>
              <a:t>: ha a </a:t>
            </a:r>
            <a:r>
              <a:rPr lang="hu-HU" sz="1600" dirty="0"/>
              <a:t>mérőoldatban lévő reagens </a:t>
            </a:r>
            <a:r>
              <a:rPr lang="hu-HU" sz="1600" b="1" dirty="0" smtClean="0"/>
              <a:t>oxidálószer.</a:t>
            </a:r>
          </a:p>
          <a:p>
            <a:pPr marL="0" indent="0">
              <a:buNone/>
            </a:pPr>
            <a:r>
              <a:rPr lang="hu-HU" sz="1600" b="1" dirty="0" err="1" smtClean="0"/>
              <a:t>Reduktometria</a:t>
            </a:r>
            <a:r>
              <a:rPr lang="hu-HU" sz="1600" dirty="0" smtClean="0"/>
              <a:t>: </a:t>
            </a:r>
            <a:r>
              <a:rPr lang="hu-HU" sz="1600" dirty="0"/>
              <a:t>ha a mérőoldatban lévő reagens</a:t>
            </a:r>
            <a:r>
              <a:rPr lang="hu-HU" sz="1600" dirty="0" smtClean="0"/>
              <a:t> </a:t>
            </a:r>
            <a:r>
              <a:rPr lang="hu-HU" sz="1600" b="1" dirty="0" err="1"/>
              <a:t>redukálószer</a:t>
            </a:r>
            <a:r>
              <a:rPr lang="hu-HU" sz="1600" b="1" dirty="0"/>
              <a:t>. </a:t>
            </a:r>
            <a:endParaRPr lang="hu-HU" sz="1600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>
                <a:solidFill>
                  <a:srgbClr val="000000"/>
                </a:solidFill>
              </a:rPr>
              <a:t>	</a:t>
            </a:r>
            <a:endParaRPr lang="hu-HU" sz="1800" dirty="0" smtClean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2</a:t>
            </a:fld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18853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5.5.1.  </a:t>
            </a:r>
            <a:r>
              <a:rPr lang="hu-HU" sz="1600" b="1" dirty="0" err="1" smtClean="0">
                <a:solidFill>
                  <a:srgbClr val="000000"/>
                </a:solidFill>
                <a:latin typeface="+mn-lt"/>
              </a:rPr>
              <a:t>Oxidimetriás</a:t>
            </a:r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 mérések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214" y="1628800"/>
            <a:ext cx="8633474" cy="50768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A jód, mint oxidálószer </a:t>
            </a:r>
            <a:r>
              <a:rPr lang="hu-HU" sz="1600" dirty="0" smtClean="0">
                <a:cs typeface="Arial" panose="020B0604020202020204" pitchFamily="34" charset="0"/>
              </a:rPr>
              <a:t>→ </a:t>
            </a:r>
            <a:r>
              <a:rPr lang="hu-HU" sz="1600" dirty="0" smtClean="0"/>
              <a:t>redukáló </a:t>
            </a:r>
            <a:r>
              <a:rPr lang="hu-HU" sz="1600" dirty="0"/>
              <a:t>anyagok </a:t>
            </a:r>
            <a:r>
              <a:rPr lang="hu-HU" sz="1600" dirty="0" smtClean="0"/>
              <a:t>meghatározása.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Jód </a:t>
            </a:r>
            <a:r>
              <a:rPr lang="hu-HU" sz="1600" b="1" dirty="0" smtClean="0"/>
              <a:t>mérőoldatok </a:t>
            </a:r>
            <a:r>
              <a:rPr lang="hu-HU" sz="1600" b="1" dirty="0"/>
              <a:t>készítése: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a. Kálium-jodidos </a:t>
            </a:r>
            <a:r>
              <a:rPr lang="hu-HU" sz="1600" dirty="0"/>
              <a:t>jód oldat: 		</a:t>
            </a:r>
            <a:r>
              <a:rPr lang="hu-HU" sz="1800" dirty="0"/>
              <a:t>KI + I</a:t>
            </a:r>
            <a:r>
              <a:rPr lang="hu-HU" sz="1800" baseline="-25000" dirty="0"/>
              <a:t>2</a:t>
            </a:r>
            <a:r>
              <a:rPr lang="hu-HU" sz="1800" dirty="0"/>
              <a:t> </a:t>
            </a:r>
            <a:r>
              <a:rPr lang="hu-HU" sz="1800" dirty="0" smtClean="0"/>
              <a:t>=KI</a:t>
            </a:r>
            <a:r>
              <a:rPr lang="hu-HU" sz="1800" baseline="-25000" dirty="0" smtClean="0"/>
              <a:t>3</a:t>
            </a:r>
            <a:r>
              <a:rPr lang="hu-HU" sz="1800" dirty="0" smtClean="0"/>
              <a:t> </a:t>
            </a:r>
            <a:r>
              <a:rPr lang="hu-HU" sz="1800" dirty="0"/>
              <a:t>= K</a:t>
            </a:r>
            <a:r>
              <a:rPr lang="hu-HU" sz="1800" baseline="30000" dirty="0"/>
              <a:t>+</a:t>
            </a:r>
            <a:r>
              <a:rPr lang="hu-HU" sz="1800" dirty="0"/>
              <a:t> + </a:t>
            </a:r>
            <a:r>
              <a:rPr lang="hu-HU" sz="1800" dirty="0" smtClean="0"/>
              <a:t>I</a:t>
            </a:r>
            <a:r>
              <a:rPr lang="hu-HU" sz="1800" baseline="-25000" dirty="0" smtClean="0"/>
              <a:t>3</a:t>
            </a:r>
            <a:r>
              <a:rPr lang="hu-HU" sz="1800" baseline="30000" dirty="0" smtClean="0"/>
              <a:t>-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Faktorozása:	</a:t>
            </a:r>
            <a:r>
              <a:rPr lang="hu-HU" sz="1600" dirty="0"/>
              <a:t> </a:t>
            </a:r>
            <a:r>
              <a:rPr lang="hu-HU" sz="1600" dirty="0" smtClean="0"/>
              <a:t>		</a:t>
            </a:r>
            <a:r>
              <a:rPr lang="hu-HU" sz="1600" dirty="0" smtClean="0"/>
              <a:t>	</a:t>
            </a:r>
            <a:r>
              <a:rPr lang="hu-HU" sz="1800" dirty="0" smtClean="0"/>
              <a:t>I</a:t>
            </a:r>
            <a:r>
              <a:rPr lang="hu-HU" sz="1800" baseline="-25000" dirty="0" smtClean="0"/>
              <a:t>3 </a:t>
            </a:r>
            <a:r>
              <a:rPr lang="hu-HU" sz="1800" baseline="30000" dirty="0"/>
              <a:t>-</a:t>
            </a:r>
            <a:r>
              <a:rPr lang="hu-HU" sz="1800" dirty="0" smtClean="0"/>
              <a:t>+</a:t>
            </a:r>
            <a:r>
              <a:rPr lang="hu-HU" sz="1800" baseline="-25000" dirty="0" smtClean="0"/>
              <a:t> </a:t>
            </a:r>
            <a:r>
              <a:rPr lang="hu-HU" sz="1800" dirty="0" smtClean="0"/>
              <a:t>2 </a:t>
            </a:r>
            <a:r>
              <a:rPr lang="hu-HU" sz="1800" dirty="0"/>
              <a:t>S</a:t>
            </a:r>
            <a:r>
              <a:rPr lang="hu-HU" sz="1800" baseline="-25000" dirty="0"/>
              <a:t>2</a:t>
            </a:r>
            <a:r>
              <a:rPr lang="hu-HU" sz="1800" dirty="0"/>
              <a:t>O</a:t>
            </a:r>
            <a:r>
              <a:rPr lang="hu-HU" sz="1800" baseline="-25000" dirty="0"/>
              <a:t>3</a:t>
            </a:r>
            <a:r>
              <a:rPr lang="hu-HU" sz="1800" baseline="30000" dirty="0"/>
              <a:t>2-</a:t>
            </a:r>
            <a:r>
              <a:rPr lang="hu-HU" sz="1800" dirty="0"/>
              <a:t> = </a:t>
            </a:r>
            <a:r>
              <a:rPr lang="hu-HU" sz="1800" dirty="0" smtClean="0"/>
              <a:t>3I</a:t>
            </a:r>
            <a:r>
              <a:rPr lang="hu-HU" sz="1800" baseline="30000" dirty="0" smtClean="0"/>
              <a:t>-</a:t>
            </a:r>
            <a:r>
              <a:rPr lang="hu-HU" sz="1800" dirty="0" smtClean="0"/>
              <a:t> </a:t>
            </a:r>
            <a:r>
              <a:rPr lang="hu-HU" sz="1800" dirty="0"/>
              <a:t>+  S</a:t>
            </a:r>
            <a:r>
              <a:rPr lang="hu-HU" sz="1800" baseline="-25000" dirty="0"/>
              <a:t>4</a:t>
            </a:r>
            <a:r>
              <a:rPr lang="hu-HU" sz="1800" dirty="0"/>
              <a:t>O</a:t>
            </a:r>
            <a:r>
              <a:rPr lang="hu-HU" sz="1800" baseline="-25000" dirty="0"/>
              <a:t>6</a:t>
            </a:r>
            <a:r>
              <a:rPr lang="hu-HU" sz="1800" baseline="30000" dirty="0"/>
              <a:t>2-</a:t>
            </a:r>
            <a:r>
              <a:rPr lang="hu-HU" sz="1800" dirty="0"/>
              <a:t> </a:t>
            </a:r>
            <a:endParaRPr lang="hu-HU" sz="1800" dirty="0" smtClean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b. Kálium-jodátból </a:t>
            </a:r>
            <a:r>
              <a:rPr lang="hu-HU" sz="1600" dirty="0"/>
              <a:t>jodid felesleggel: 	</a:t>
            </a:r>
            <a:r>
              <a:rPr lang="hu-HU" sz="1800" dirty="0"/>
              <a:t>IO</a:t>
            </a:r>
            <a:r>
              <a:rPr lang="hu-HU" sz="1800" baseline="-25000" dirty="0"/>
              <a:t>3</a:t>
            </a:r>
            <a:r>
              <a:rPr lang="hu-HU" sz="1800" baseline="30000" dirty="0"/>
              <a:t>-</a:t>
            </a:r>
            <a:r>
              <a:rPr lang="hu-HU" sz="1800" dirty="0"/>
              <a:t> +5 I</a:t>
            </a:r>
            <a:r>
              <a:rPr lang="hu-HU" sz="1800" baseline="30000" dirty="0"/>
              <a:t>-</a:t>
            </a:r>
            <a:r>
              <a:rPr lang="hu-HU" sz="1800" dirty="0"/>
              <a:t> + 6 H</a:t>
            </a:r>
            <a:r>
              <a:rPr lang="hu-HU" sz="1800" baseline="30000" dirty="0"/>
              <a:t>+</a:t>
            </a:r>
            <a:r>
              <a:rPr lang="hu-HU" sz="1800" dirty="0"/>
              <a:t> = 3 I</a:t>
            </a:r>
            <a:r>
              <a:rPr lang="hu-HU" sz="1800" baseline="-25000" dirty="0"/>
              <a:t>2</a:t>
            </a:r>
            <a:r>
              <a:rPr lang="hu-HU" sz="1800" dirty="0"/>
              <a:t> + 3H</a:t>
            </a:r>
            <a:r>
              <a:rPr lang="hu-HU" sz="1800" baseline="-25000" dirty="0"/>
              <a:t>2</a:t>
            </a:r>
            <a:r>
              <a:rPr lang="hu-HU" sz="1800" dirty="0"/>
              <a:t>O </a:t>
            </a:r>
            <a:r>
              <a:rPr lang="hu-HU" sz="1600" dirty="0" smtClean="0"/>
              <a:t>	</a:t>
            </a:r>
            <a:r>
              <a:rPr lang="hu-HU" sz="1400" i="1" dirty="0" smtClean="0"/>
              <a:t>(mivel </a:t>
            </a:r>
            <a:r>
              <a:rPr lang="hu-HU" sz="1400" i="1" dirty="0"/>
              <a:t>a </a:t>
            </a:r>
            <a:r>
              <a:rPr lang="hu-HU" sz="1400" i="1" dirty="0" smtClean="0"/>
              <a:t>kálium-jodát </a:t>
            </a:r>
            <a:r>
              <a:rPr lang="hu-HU" sz="1400" i="1" dirty="0" err="1" smtClean="0"/>
              <a:t>titeralapanyag</a:t>
            </a:r>
            <a:r>
              <a:rPr lang="hu-HU" sz="1400" i="1" dirty="0" smtClean="0"/>
              <a:t>, a reakcióban keletkező jód mennyisége pontosan a jodát mennyiségének háromszorosa!)</a:t>
            </a:r>
            <a:r>
              <a:rPr lang="hu-HU" sz="1600" dirty="0" smtClean="0"/>
              <a:t>			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Titrálások: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a. </a:t>
            </a:r>
            <a:r>
              <a:rPr lang="pt-BR" sz="1600" dirty="0" smtClean="0"/>
              <a:t>gyors </a:t>
            </a:r>
            <a:r>
              <a:rPr lang="pt-BR" sz="1600" dirty="0"/>
              <a:t>a </a:t>
            </a:r>
            <a:r>
              <a:rPr lang="pt-BR" sz="1600" dirty="0" smtClean="0"/>
              <a:t>reakció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pt-BR" sz="1600" dirty="0" smtClean="0"/>
              <a:t> </a:t>
            </a:r>
            <a:r>
              <a:rPr lang="pt-BR" sz="1600" dirty="0"/>
              <a:t>közvetlenül: 	</a:t>
            </a:r>
            <a:r>
              <a:rPr lang="pt-BR" sz="1800" dirty="0"/>
              <a:t>Sn</a:t>
            </a:r>
            <a:r>
              <a:rPr lang="pt-BR" sz="1800" baseline="30000" dirty="0"/>
              <a:t>2+ </a:t>
            </a:r>
            <a:r>
              <a:rPr lang="pt-BR" sz="1800" dirty="0"/>
              <a:t>+ I</a:t>
            </a:r>
            <a:r>
              <a:rPr lang="pt-BR" sz="1800" baseline="-25000" dirty="0"/>
              <a:t>3</a:t>
            </a:r>
            <a:r>
              <a:rPr lang="pt-BR" sz="1800" baseline="30000" dirty="0"/>
              <a:t>-</a:t>
            </a:r>
            <a:r>
              <a:rPr lang="pt-BR" sz="1800" dirty="0"/>
              <a:t> = Sn</a:t>
            </a:r>
            <a:r>
              <a:rPr lang="pt-BR" sz="1800" baseline="30000" dirty="0"/>
              <a:t>4+ </a:t>
            </a:r>
            <a:r>
              <a:rPr lang="pt-BR" sz="1800" dirty="0"/>
              <a:t>+ 3 I</a:t>
            </a:r>
            <a:r>
              <a:rPr lang="pt-BR" sz="1800" baseline="30000" dirty="0"/>
              <a:t>-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b. </a:t>
            </a:r>
            <a:r>
              <a:rPr lang="pt-BR" sz="1600" dirty="0" smtClean="0"/>
              <a:t>lassú </a:t>
            </a:r>
            <a:r>
              <a:rPr lang="pt-BR" sz="1600" dirty="0"/>
              <a:t>a </a:t>
            </a:r>
            <a:r>
              <a:rPr lang="pt-BR" sz="1600" dirty="0" smtClean="0"/>
              <a:t>reakció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pt-BR" sz="1600" dirty="0" smtClean="0"/>
              <a:t> </a:t>
            </a:r>
            <a:r>
              <a:rPr lang="pt-BR" sz="1600" dirty="0"/>
              <a:t>visszatitrálás</a:t>
            </a:r>
            <a:r>
              <a:rPr lang="pt-BR" sz="1600" dirty="0" smtClean="0"/>
              <a:t>: </a:t>
            </a:r>
            <a:r>
              <a:rPr lang="pt-BR" sz="1800" dirty="0"/>
              <a:t>IO</a:t>
            </a:r>
            <a:r>
              <a:rPr lang="pt-BR" sz="1800" baseline="-25000" dirty="0"/>
              <a:t>3</a:t>
            </a:r>
            <a:r>
              <a:rPr lang="pt-BR" sz="1800" baseline="30000" dirty="0"/>
              <a:t>-</a:t>
            </a:r>
            <a:r>
              <a:rPr lang="pt-BR" sz="1800" dirty="0"/>
              <a:t> +5 I</a:t>
            </a:r>
            <a:r>
              <a:rPr lang="pt-BR" sz="1800" baseline="30000" dirty="0"/>
              <a:t>-</a:t>
            </a:r>
            <a:r>
              <a:rPr lang="pt-BR" sz="1800" dirty="0"/>
              <a:t> + 6 H</a:t>
            </a:r>
            <a:r>
              <a:rPr lang="pt-BR" sz="1800" baseline="30000" dirty="0"/>
              <a:t>+</a:t>
            </a:r>
            <a:r>
              <a:rPr lang="pt-BR" sz="1800" dirty="0"/>
              <a:t> = 3 I</a:t>
            </a:r>
            <a:r>
              <a:rPr lang="pt-BR" sz="1800" baseline="-25000" dirty="0"/>
              <a:t>2</a:t>
            </a:r>
            <a:r>
              <a:rPr lang="pt-BR" sz="1800" dirty="0"/>
              <a:t> + 3H</a:t>
            </a:r>
            <a:r>
              <a:rPr lang="pt-BR" sz="1800" baseline="-25000" dirty="0"/>
              <a:t>2</a:t>
            </a:r>
            <a:r>
              <a:rPr lang="pt-BR" sz="1800" dirty="0"/>
              <a:t>O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t-BR" sz="1600" dirty="0"/>
              <a:t>	</a:t>
            </a:r>
            <a:r>
              <a:rPr lang="hu-HU" sz="1600" dirty="0" smtClean="0"/>
              <a:t>(pl. formaldehid mérése)</a:t>
            </a:r>
            <a:r>
              <a:rPr lang="pt-BR" sz="1600" dirty="0"/>
              <a:t>		</a:t>
            </a:r>
            <a:r>
              <a:rPr lang="pt-BR" sz="1800" dirty="0"/>
              <a:t>HCHO + I</a:t>
            </a:r>
            <a:r>
              <a:rPr lang="pt-BR" sz="1800" baseline="-25000" dirty="0"/>
              <a:t>2</a:t>
            </a:r>
            <a:r>
              <a:rPr lang="pt-BR" sz="1800" dirty="0"/>
              <a:t> + H</a:t>
            </a:r>
            <a:r>
              <a:rPr lang="pt-BR" sz="1800" baseline="-25000" dirty="0"/>
              <a:t>2</a:t>
            </a:r>
            <a:r>
              <a:rPr lang="pt-BR" sz="1800" dirty="0"/>
              <a:t>O = HCOOH + 2 I</a:t>
            </a:r>
            <a:r>
              <a:rPr lang="pt-BR" sz="1800" baseline="30000" dirty="0"/>
              <a:t>-</a:t>
            </a:r>
            <a:r>
              <a:rPr lang="pt-BR" sz="1800" dirty="0"/>
              <a:t> +2 H</a:t>
            </a:r>
            <a:r>
              <a:rPr lang="pt-BR" sz="1800" baseline="30000" dirty="0"/>
              <a:t>+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t-BR" sz="1600" dirty="0"/>
              <a:t>			</a:t>
            </a:r>
            <a:r>
              <a:rPr lang="hu-HU" sz="1600" dirty="0" smtClean="0"/>
              <a:t>		</a:t>
            </a:r>
            <a:r>
              <a:rPr lang="pt-BR" sz="1800" dirty="0" smtClean="0"/>
              <a:t>I</a:t>
            </a:r>
            <a:r>
              <a:rPr lang="pt-BR" sz="1800" baseline="-25000" dirty="0" smtClean="0"/>
              <a:t>2</a:t>
            </a:r>
            <a:r>
              <a:rPr lang="pt-BR" sz="1800" dirty="0" smtClean="0"/>
              <a:t> </a:t>
            </a:r>
            <a:r>
              <a:rPr lang="pt-BR" sz="1800" dirty="0"/>
              <a:t>+ 2 S</a:t>
            </a:r>
            <a:r>
              <a:rPr lang="pt-BR" sz="1800" baseline="-25000" dirty="0"/>
              <a:t>2</a:t>
            </a:r>
            <a:r>
              <a:rPr lang="pt-BR" sz="1800" dirty="0"/>
              <a:t>O</a:t>
            </a:r>
            <a:r>
              <a:rPr lang="pt-BR" sz="1800" baseline="-25000" dirty="0"/>
              <a:t>3</a:t>
            </a:r>
            <a:r>
              <a:rPr lang="pt-BR" sz="1800" baseline="30000" dirty="0"/>
              <a:t>2-</a:t>
            </a:r>
            <a:r>
              <a:rPr lang="pt-BR" sz="1800" dirty="0"/>
              <a:t> = 2I</a:t>
            </a:r>
            <a:r>
              <a:rPr lang="pt-BR" sz="1800" baseline="30000" dirty="0"/>
              <a:t>-</a:t>
            </a:r>
            <a:r>
              <a:rPr lang="pt-BR" sz="1800" dirty="0"/>
              <a:t> +  S</a:t>
            </a:r>
            <a:r>
              <a:rPr lang="pt-BR" sz="1800" baseline="-25000" dirty="0"/>
              <a:t>4</a:t>
            </a:r>
            <a:r>
              <a:rPr lang="pt-BR" sz="1800" dirty="0"/>
              <a:t>O</a:t>
            </a:r>
            <a:r>
              <a:rPr lang="pt-BR" sz="1800" baseline="-25000" dirty="0"/>
              <a:t>6</a:t>
            </a:r>
            <a:r>
              <a:rPr lang="pt-BR" sz="1800" baseline="30000" dirty="0"/>
              <a:t>2-</a:t>
            </a:r>
            <a:r>
              <a:rPr lang="pt-BR" sz="1800" dirty="0"/>
              <a:t> 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b="1" dirty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20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143243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5.5.1.  </a:t>
            </a:r>
            <a:r>
              <a:rPr lang="hu-HU" sz="1600" b="1" dirty="0" err="1" smtClean="0">
                <a:solidFill>
                  <a:srgbClr val="000000"/>
                </a:solidFill>
                <a:latin typeface="+mn-lt"/>
              </a:rPr>
              <a:t>Oxidimetriás</a:t>
            </a:r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 mérések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214" y="1484784"/>
            <a:ext cx="8740282" cy="5220816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Példa: </a:t>
            </a:r>
            <a:r>
              <a:rPr lang="hu-HU" sz="1600" dirty="0" smtClean="0"/>
              <a:t>szerves oldószerek víztartalmának mérése (</a:t>
            </a:r>
            <a:r>
              <a:rPr lang="hu-HU" sz="1600" b="1" dirty="0" smtClean="0"/>
              <a:t>Karl Fischer módszer</a:t>
            </a:r>
            <a:r>
              <a:rPr lang="hu-HU" sz="1600" dirty="0" smtClean="0"/>
              <a:t>)</a:t>
            </a: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Alapja:</a:t>
            </a:r>
            <a:r>
              <a:rPr lang="hu-HU" sz="1600" dirty="0"/>
              <a:t> </a:t>
            </a:r>
            <a:r>
              <a:rPr lang="hu-HU" sz="1600" dirty="0" smtClean="0"/>
              <a:t>	víz </a:t>
            </a:r>
            <a:r>
              <a:rPr lang="hu-HU" sz="1600" dirty="0"/>
              <a:t>jelenlétében a jód a kén-dioxidot </a:t>
            </a:r>
            <a:r>
              <a:rPr lang="hu-HU" sz="1600" dirty="0" err="1"/>
              <a:t>kén-trioxiddá</a:t>
            </a:r>
            <a:r>
              <a:rPr lang="hu-HU" sz="1600" dirty="0"/>
              <a:t> oxidálja</a:t>
            </a:r>
            <a:br>
              <a:rPr lang="hu-HU" sz="1600" dirty="0"/>
            </a:br>
            <a:r>
              <a:rPr lang="hu-HU" sz="1600" b="1" dirty="0"/>
              <a:t>Titrálási reakció: </a:t>
            </a:r>
            <a:r>
              <a:rPr lang="hu-HU" sz="1600" b="1" dirty="0" smtClean="0"/>
              <a:t>	</a:t>
            </a:r>
            <a:r>
              <a:rPr lang="hu-HU" sz="1800" dirty="0" smtClean="0"/>
              <a:t>SO</a:t>
            </a:r>
            <a:r>
              <a:rPr lang="hu-HU" sz="1800" baseline="-25000" dirty="0" smtClean="0"/>
              <a:t>2</a:t>
            </a:r>
            <a:r>
              <a:rPr lang="hu-HU" sz="1800" dirty="0" smtClean="0"/>
              <a:t> </a:t>
            </a:r>
            <a:r>
              <a:rPr lang="hu-HU" sz="1800" dirty="0"/>
              <a:t>+ I</a:t>
            </a:r>
            <a:r>
              <a:rPr lang="hu-HU" sz="1800" baseline="-25000" dirty="0"/>
              <a:t>2</a:t>
            </a:r>
            <a:r>
              <a:rPr lang="hu-HU" sz="1800" dirty="0"/>
              <a:t> + H</a:t>
            </a:r>
            <a:r>
              <a:rPr lang="hu-HU" sz="1800" baseline="-25000" dirty="0"/>
              <a:t>2</a:t>
            </a:r>
            <a:r>
              <a:rPr lang="hu-HU" sz="1800" dirty="0"/>
              <a:t>O = SO</a:t>
            </a:r>
            <a:r>
              <a:rPr lang="hu-HU" sz="1800" baseline="-25000" dirty="0"/>
              <a:t>3</a:t>
            </a:r>
            <a:r>
              <a:rPr lang="hu-HU" sz="1800" dirty="0"/>
              <a:t> + 2 I</a:t>
            </a:r>
            <a:r>
              <a:rPr lang="hu-HU" sz="1800" baseline="30000" dirty="0"/>
              <a:t>-</a:t>
            </a:r>
            <a:r>
              <a:rPr lang="hu-HU" sz="1800" dirty="0"/>
              <a:t> + 2 H</a:t>
            </a:r>
            <a:r>
              <a:rPr lang="hu-HU" sz="1800" baseline="30000" dirty="0"/>
              <a:t>+</a:t>
            </a:r>
            <a:r>
              <a:rPr lang="hu-HU" sz="1800" dirty="0"/>
              <a:t/>
            </a:r>
            <a:br>
              <a:rPr lang="hu-HU" sz="1800" dirty="0"/>
            </a:br>
            <a:r>
              <a:rPr lang="hu-HU" sz="1600" b="1" dirty="0" smtClean="0"/>
              <a:t>Az </a:t>
            </a:r>
            <a:r>
              <a:rPr lang="hu-HU" sz="1600" b="1" dirty="0"/>
              <a:t>SO</a:t>
            </a:r>
            <a:r>
              <a:rPr lang="hu-HU" sz="1600" b="1" baseline="-25000" dirty="0"/>
              <a:t>3</a:t>
            </a:r>
            <a:r>
              <a:rPr lang="hu-HU" sz="1600" b="1" dirty="0"/>
              <a:t> megkötése: </a:t>
            </a:r>
            <a:r>
              <a:rPr lang="hu-HU" sz="1600" dirty="0"/>
              <a:t>	</a:t>
            </a:r>
            <a:r>
              <a:rPr lang="hu-HU" sz="1800" dirty="0"/>
              <a:t>SO</a:t>
            </a:r>
            <a:r>
              <a:rPr lang="hu-HU" sz="1800" baseline="-25000" dirty="0"/>
              <a:t>3</a:t>
            </a:r>
            <a:r>
              <a:rPr lang="hu-HU" sz="1800" dirty="0"/>
              <a:t> + CH</a:t>
            </a:r>
            <a:r>
              <a:rPr lang="hu-HU" sz="1800" baseline="-25000" dirty="0"/>
              <a:t>3</a:t>
            </a:r>
            <a:r>
              <a:rPr lang="hu-HU" sz="1800" dirty="0"/>
              <a:t>OH = CH</a:t>
            </a:r>
            <a:r>
              <a:rPr lang="hu-HU" sz="1800" baseline="-25000" dirty="0"/>
              <a:t>3</a:t>
            </a:r>
            <a:r>
              <a:rPr lang="hu-HU" sz="1800" dirty="0"/>
              <a:t>-O-SO</a:t>
            </a:r>
            <a:r>
              <a:rPr lang="hu-HU" sz="1800" baseline="-25000" dirty="0"/>
              <a:t>3</a:t>
            </a:r>
            <a:r>
              <a:rPr lang="hu-HU" sz="1800" dirty="0"/>
              <a:t>H </a:t>
            </a:r>
            <a:r>
              <a:rPr lang="hu-HU" sz="1600" dirty="0"/>
              <a:t>(</a:t>
            </a:r>
            <a:r>
              <a:rPr lang="hu-HU" sz="1600" dirty="0" smtClean="0"/>
              <a:t>metil-H-szulfát</a:t>
            </a:r>
            <a:r>
              <a:rPr lang="hu-HU" sz="1600" dirty="0"/>
              <a:t>)</a:t>
            </a:r>
            <a:br>
              <a:rPr lang="hu-HU" sz="1600" dirty="0"/>
            </a:br>
            <a:r>
              <a:rPr lang="hu-HU" sz="1600" b="1" dirty="0" smtClean="0"/>
              <a:t>A </a:t>
            </a:r>
            <a:r>
              <a:rPr lang="hu-HU" sz="1600" b="1" dirty="0"/>
              <a:t>protonok megkötése</a:t>
            </a:r>
            <a:r>
              <a:rPr lang="hu-HU" sz="1600" b="1" dirty="0" smtClean="0"/>
              <a:t>: </a:t>
            </a:r>
            <a:r>
              <a:rPr lang="hu-HU" sz="1600" dirty="0" err="1" smtClean="0"/>
              <a:t>dietanol-amin</a:t>
            </a:r>
            <a:r>
              <a:rPr lang="hu-HU" sz="1600" dirty="0" smtClean="0"/>
              <a:t> </a:t>
            </a:r>
            <a:r>
              <a:rPr lang="hu-H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hu-HU" sz="1600" dirty="0" err="1" smtClean="0"/>
              <a:t>dietanol-ammónium</a:t>
            </a:r>
            <a:r>
              <a:rPr lang="hu-HU" sz="1600" dirty="0" smtClean="0"/>
              <a:t> só</a:t>
            </a:r>
            <a:endParaRPr lang="hu-HU" sz="1600" dirty="0"/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	</a:t>
            </a:r>
            <a:r>
              <a:rPr lang="hu-HU" sz="1600" dirty="0" smtClean="0"/>
              <a:t>		</a:t>
            </a:r>
            <a:r>
              <a:rPr lang="hu-HU" sz="1800" dirty="0" smtClean="0"/>
              <a:t>(OH-CH</a:t>
            </a:r>
            <a:r>
              <a:rPr lang="hu-HU" sz="1800" baseline="-25000" dirty="0" smtClean="0"/>
              <a:t>2</a:t>
            </a:r>
            <a:r>
              <a:rPr lang="hu-HU" sz="1800" dirty="0" smtClean="0"/>
              <a:t>-CH</a:t>
            </a:r>
            <a:r>
              <a:rPr lang="hu-HU" sz="1800" baseline="-25000" dirty="0" smtClean="0"/>
              <a:t>2</a:t>
            </a:r>
            <a:r>
              <a:rPr lang="hu-HU" sz="1800" dirty="0" smtClean="0"/>
              <a:t>)</a:t>
            </a:r>
            <a:r>
              <a:rPr lang="hu-HU" sz="1800" baseline="-25000" dirty="0" smtClean="0"/>
              <a:t>2</a:t>
            </a:r>
            <a:r>
              <a:rPr lang="hu-HU" sz="1800" dirty="0" smtClean="0"/>
              <a:t>-NH + H</a:t>
            </a:r>
            <a:r>
              <a:rPr lang="hu-HU" sz="1800" baseline="30000" dirty="0" smtClean="0"/>
              <a:t>+</a:t>
            </a:r>
            <a:r>
              <a:rPr lang="hu-HU" sz="1800" dirty="0" smtClean="0"/>
              <a:t> =  (OH-CH</a:t>
            </a:r>
            <a:r>
              <a:rPr lang="hu-HU" sz="1800" baseline="-25000" dirty="0" smtClean="0"/>
              <a:t>2</a:t>
            </a:r>
            <a:r>
              <a:rPr lang="hu-HU" sz="1800" dirty="0" smtClean="0"/>
              <a:t>-CH</a:t>
            </a:r>
            <a:r>
              <a:rPr lang="hu-HU" sz="1800" baseline="-25000" dirty="0" smtClean="0"/>
              <a:t>2</a:t>
            </a:r>
            <a:r>
              <a:rPr lang="hu-HU" sz="1800" dirty="0" smtClean="0"/>
              <a:t>)</a:t>
            </a:r>
            <a:r>
              <a:rPr lang="hu-HU" sz="1800" baseline="-25000" dirty="0" smtClean="0"/>
              <a:t>2</a:t>
            </a:r>
            <a:r>
              <a:rPr lang="hu-HU" sz="1800" dirty="0" smtClean="0"/>
              <a:t>-NH</a:t>
            </a:r>
            <a:r>
              <a:rPr lang="hu-HU" sz="1800" baseline="-25000" dirty="0" smtClean="0"/>
              <a:t>2</a:t>
            </a:r>
            <a:r>
              <a:rPr lang="hu-HU" sz="1800" baseline="30000" dirty="0" smtClean="0"/>
              <a:t>+</a:t>
            </a:r>
            <a:r>
              <a:rPr lang="hu-HU" sz="1800" dirty="0" smtClean="0"/>
              <a:t> </a:t>
            </a:r>
            <a:r>
              <a:rPr lang="hu-HU" sz="1600" dirty="0" smtClean="0"/>
              <a:t/>
            </a:r>
            <a:br>
              <a:rPr lang="hu-HU" sz="1600" dirty="0" smtClean="0"/>
            </a:br>
            <a:endParaRPr lang="hu-HU" sz="1600" b="1" dirty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21</a:t>
            </a:fld>
            <a:endParaRPr lang="hu-HU" altLang="hu-HU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79" y="3616061"/>
            <a:ext cx="8033519" cy="3305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578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5.5.2.  </a:t>
            </a:r>
            <a:r>
              <a:rPr lang="hu-HU" sz="1600" b="1" dirty="0" err="1" smtClean="0">
                <a:solidFill>
                  <a:srgbClr val="000000"/>
                </a:solidFill>
                <a:latin typeface="+mn-lt"/>
              </a:rPr>
              <a:t>Reduktometriás</a:t>
            </a:r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 mérések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214" y="1484784"/>
            <a:ext cx="8740282" cy="5220816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A mérendő anyaghoz  </a:t>
            </a:r>
            <a:r>
              <a:rPr lang="hu-HU" sz="1600" dirty="0" smtClean="0"/>
              <a:t>(ami a I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/I</a:t>
            </a:r>
            <a:r>
              <a:rPr lang="hu-HU" sz="1600" baseline="30000" dirty="0" smtClean="0"/>
              <a:t>-</a:t>
            </a:r>
            <a:r>
              <a:rPr lang="hu-HU" sz="1600" dirty="0" smtClean="0"/>
              <a:t> rendszerhez képest oxidálószer</a:t>
            </a:r>
            <a:r>
              <a:rPr lang="hu-HU" sz="1600" dirty="0"/>
              <a:t>) fölös kálium-jodidot adunk , majd a keletkező jódot </a:t>
            </a:r>
            <a:r>
              <a:rPr lang="hu-HU" sz="1600" dirty="0" err="1"/>
              <a:t>Na-tioszulfáttal</a:t>
            </a:r>
            <a:r>
              <a:rPr lang="hu-HU" sz="1600" dirty="0"/>
              <a:t> </a:t>
            </a:r>
            <a:r>
              <a:rPr lang="hu-HU" sz="1600" dirty="0" smtClean="0"/>
              <a:t>titráljuk </a:t>
            </a:r>
            <a:r>
              <a:rPr lang="hu-HU" sz="1600" dirty="0"/>
              <a:t>:</a:t>
            </a:r>
            <a:br>
              <a:rPr lang="hu-HU" sz="1600" dirty="0"/>
            </a:br>
            <a:r>
              <a:rPr lang="hu-HU" sz="1600" b="1" dirty="0" smtClean="0"/>
              <a:t>a.</a:t>
            </a:r>
            <a:r>
              <a:rPr lang="hu-HU" sz="1600" dirty="0" smtClean="0"/>
              <a:t> </a:t>
            </a:r>
            <a:r>
              <a:rPr lang="hu-HU" sz="1600" b="1" dirty="0" err="1" smtClean="0"/>
              <a:t>Hypo</a:t>
            </a:r>
            <a:r>
              <a:rPr lang="hu-HU" sz="1600" b="1" dirty="0" smtClean="0"/>
              <a:t> </a:t>
            </a:r>
            <a:r>
              <a:rPr lang="hu-HU" sz="1600" b="1" dirty="0"/>
              <a:t>hatóanyagtartalmának mérése: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	</a:t>
            </a:r>
            <a:r>
              <a:rPr lang="hu-HU" sz="1600" dirty="0" err="1"/>
              <a:t>ClO</a:t>
            </a:r>
            <a:r>
              <a:rPr lang="hu-HU" sz="1600" baseline="30000" dirty="0" err="1"/>
              <a:t>-</a:t>
            </a:r>
            <a:r>
              <a:rPr lang="hu-HU" sz="1600" dirty="0"/>
              <a:t> + 2 I</a:t>
            </a:r>
            <a:r>
              <a:rPr lang="hu-HU" sz="1600" baseline="30000" dirty="0"/>
              <a:t>-</a:t>
            </a:r>
            <a:r>
              <a:rPr lang="hu-HU" sz="1600" dirty="0"/>
              <a:t> + 2 H</a:t>
            </a:r>
            <a:r>
              <a:rPr lang="hu-HU" sz="1600" baseline="30000" dirty="0"/>
              <a:t>+</a:t>
            </a:r>
            <a:r>
              <a:rPr lang="hu-HU" sz="1600" dirty="0"/>
              <a:t> = Cl</a:t>
            </a:r>
            <a:r>
              <a:rPr lang="hu-HU" sz="1600" baseline="30000" dirty="0"/>
              <a:t>-</a:t>
            </a:r>
            <a:r>
              <a:rPr lang="hu-HU" sz="1600" dirty="0"/>
              <a:t> + I</a:t>
            </a:r>
            <a:r>
              <a:rPr lang="hu-HU" sz="1600" baseline="-25000" dirty="0"/>
              <a:t>2</a:t>
            </a:r>
            <a:r>
              <a:rPr lang="hu-HU" sz="1600" dirty="0"/>
              <a:t> + H</a:t>
            </a:r>
            <a:r>
              <a:rPr lang="hu-HU" sz="1600" baseline="-25000" dirty="0"/>
              <a:t>2</a:t>
            </a:r>
            <a:r>
              <a:rPr lang="hu-HU" sz="1600" dirty="0"/>
              <a:t>O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	I</a:t>
            </a:r>
            <a:r>
              <a:rPr lang="hu-HU" sz="1600" baseline="-25000" dirty="0"/>
              <a:t>2</a:t>
            </a:r>
            <a:r>
              <a:rPr lang="hu-HU" sz="1600" dirty="0"/>
              <a:t> + 2 S</a:t>
            </a:r>
            <a:r>
              <a:rPr lang="hu-HU" sz="1600" baseline="-25000" dirty="0"/>
              <a:t>2</a:t>
            </a:r>
            <a:r>
              <a:rPr lang="hu-HU" sz="1600" dirty="0"/>
              <a:t>O</a:t>
            </a:r>
            <a:r>
              <a:rPr lang="hu-HU" sz="1600" baseline="-25000" dirty="0"/>
              <a:t>3</a:t>
            </a:r>
            <a:r>
              <a:rPr lang="hu-HU" sz="1600" baseline="30000" dirty="0"/>
              <a:t>2-</a:t>
            </a:r>
            <a:r>
              <a:rPr lang="hu-HU" sz="1600" dirty="0"/>
              <a:t> = 2I</a:t>
            </a:r>
            <a:r>
              <a:rPr lang="hu-HU" sz="1600" baseline="30000" dirty="0"/>
              <a:t>-</a:t>
            </a:r>
            <a:r>
              <a:rPr lang="hu-HU" sz="1600" dirty="0"/>
              <a:t> +  S</a:t>
            </a:r>
            <a:r>
              <a:rPr lang="hu-HU" sz="1600" baseline="-25000" dirty="0"/>
              <a:t>4</a:t>
            </a:r>
            <a:r>
              <a:rPr lang="hu-HU" sz="1600" dirty="0"/>
              <a:t>O</a:t>
            </a:r>
            <a:r>
              <a:rPr lang="hu-HU" sz="1600" baseline="-25000" dirty="0"/>
              <a:t>6</a:t>
            </a:r>
            <a:r>
              <a:rPr lang="hu-HU" sz="1600" baseline="30000" dirty="0"/>
              <a:t>2-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b.</a:t>
            </a:r>
            <a:r>
              <a:rPr lang="hu-HU" sz="1600" dirty="0"/>
              <a:t> </a:t>
            </a:r>
            <a:r>
              <a:rPr lang="hu-HU" sz="1600" b="1" dirty="0"/>
              <a:t>Jodid ionok mérése Winkler-féle sokszorozó eljárással: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	I</a:t>
            </a:r>
            <a:r>
              <a:rPr lang="hu-HU" sz="1600" baseline="30000" dirty="0"/>
              <a:t>-</a:t>
            </a:r>
            <a:r>
              <a:rPr lang="hu-HU" sz="1600" dirty="0"/>
              <a:t> + 3 Cl</a:t>
            </a:r>
            <a:r>
              <a:rPr lang="hu-HU" sz="1600" baseline="-25000" dirty="0"/>
              <a:t>2</a:t>
            </a:r>
            <a:r>
              <a:rPr lang="hu-HU" sz="1600" dirty="0"/>
              <a:t> + 3 H</a:t>
            </a:r>
            <a:r>
              <a:rPr lang="hu-HU" sz="1600" baseline="-25000" dirty="0"/>
              <a:t>2</a:t>
            </a:r>
            <a:r>
              <a:rPr lang="hu-HU" sz="1600" dirty="0"/>
              <a:t>O = IO</a:t>
            </a:r>
            <a:r>
              <a:rPr lang="hu-HU" sz="1600" baseline="-25000" dirty="0"/>
              <a:t>3</a:t>
            </a:r>
            <a:r>
              <a:rPr lang="hu-HU" sz="1600" baseline="30000" dirty="0"/>
              <a:t>-</a:t>
            </a:r>
            <a:r>
              <a:rPr lang="hu-HU" sz="1600" dirty="0"/>
              <a:t> + 6 Cl</a:t>
            </a:r>
            <a:r>
              <a:rPr lang="hu-HU" sz="1600" baseline="30000" dirty="0"/>
              <a:t>-</a:t>
            </a:r>
            <a:r>
              <a:rPr lang="hu-HU" sz="1600" dirty="0"/>
              <a:t> + 6 H</a:t>
            </a:r>
            <a:r>
              <a:rPr lang="hu-HU" sz="1600" baseline="30000" dirty="0"/>
              <a:t>+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	IO</a:t>
            </a:r>
            <a:r>
              <a:rPr lang="hu-HU" sz="1600" baseline="-25000" dirty="0"/>
              <a:t>3</a:t>
            </a:r>
            <a:r>
              <a:rPr lang="hu-HU" sz="1600" baseline="30000" dirty="0"/>
              <a:t>-</a:t>
            </a:r>
            <a:r>
              <a:rPr lang="hu-HU" sz="1600" dirty="0"/>
              <a:t> +5 I</a:t>
            </a:r>
            <a:r>
              <a:rPr lang="hu-HU" sz="1600" baseline="30000" dirty="0"/>
              <a:t>-</a:t>
            </a:r>
            <a:r>
              <a:rPr lang="hu-HU" sz="1600" dirty="0"/>
              <a:t> + 6 H</a:t>
            </a:r>
            <a:r>
              <a:rPr lang="hu-HU" sz="1600" baseline="30000" dirty="0"/>
              <a:t>+</a:t>
            </a:r>
            <a:r>
              <a:rPr lang="hu-HU" sz="1600" dirty="0"/>
              <a:t> = 3 I</a:t>
            </a:r>
            <a:r>
              <a:rPr lang="hu-HU" sz="1600" baseline="-25000" dirty="0"/>
              <a:t>2</a:t>
            </a:r>
            <a:r>
              <a:rPr lang="hu-HU" sz="1600" dirty="0"/>
              <a:t> + 3H</a:t>
            </a:r>
            <a:r>
              <a:rPr lang="hu-HU" sz="1600" baseline="-25000" dirty="0"/>
              <a:t>2</a:t>
            </a:r>
            <a:r>
              <a:rPr lang="hu-HU" sz="1600" dirty="0"/>
              <a:t>O 				</a:t>
            </a:r>
            <a:r>
              <a:rPr lang="hu-HU" sz="1600" dirty="0" smtClean="0"/>
              <a:t>I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 </a:t>
            </a:r>
            <a:r>
              <a:rPr lang="hu-HU" sz="1600" dirty="0"/>
              <a:t>+ 2 S</a:t>
            </a:r>
            <a:r>
              <a:rPr lang="hu-HU" sz="1600" baseline="-25000" dirty="0"/>
              <a:t>2</a:t>
            </a:r>
            <a:r>
              <a:rPr lang="hu-HU" sz="1600" dirty="0"/>
              <a:t>O</a:t>
            </a:r>
            <a:r>
              <a:rPr lang="hu-HU" sz="1600" baseline="-25000" dirty="0"/>
              <a:t>3</a:t>
            </a:r>
            <a:r>
              <a:rPr lang="hu-HU" sz="1600" baseline="30000" dirty="0"/>
              <a:t>2-</a:t>
            </a:r>
            <a:r>
              <a:rPr lang="hu-HU" sz="1600" dirty="0"/>
              <a:t> = 2I</a:t>
            </a:r>
            <a:r>
              <a:rPr lang="hu-HU" sz="1600" baseline="30000" dirty="0"/>
              <a:t>-</a:t>
            </a:r>
            <a:r>
              <a:rPr lang="hu-HU" sz="1600" dirty="0"/>
              <a:t> +  S</a:t>
            </a:r>
            <a:r>
              <a:rPr lang="hu-HU" sz="1600" baseline="-25000" dirty="0"/>
              <a:t>4</a:t>
            </a:r>
            <a:r>
              <a:rPr lang="hu-HU" sz="1600" dirty="0"/>
              <a:t>O</a:t>
            </a:r>
            <a:r>
              <a:rPr lang="hu-HU" sz="1600" baseline="-25000" dirty="0"/>
              <a:t>6</a:t>
            </a:r>
            <a:r>
              <a:rPr lang="hu-HU" sz="1600" baseline="30000" dirty="0"/>
              <a:t>2-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i="1" dirty="0" smtClean="0"/>
              <a:t>			(a Cl</a:t>
            </a:r>
            <a:r>
              <a:rPr lang="hu-HU" sz="1400" i="1" baseline="-25000" dirty="0" smtClean="0"/>
              <a:t>2</a:t>
            </a:r>
            <a:r>
              <a:rPr lang="hu-HU" sz="1400" i="1" dirty="0" smtClean="0"/>
              <a:t>-t fölöslegben, klóros víz formájában adjuk a jodidhoz.)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c</a:t>
            </a:r>
            <a:r>
              <a:rPr lang="hu-HU" sz="1600" b="1" dirty="0"/>
              <a:t>. Réz(II) ionok meghatározása: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	2 Cu</a:t>
            </a:r>
            <a:r>
              <a:rPr lang="hu-HU" sz="1600" baseline="30000" dirty="0"/>
              <a:t>2+ </a:t>
            </a:r>
            <a:r>
              <a:rPr lang="hu-HU" sz="1600" dirty="0"/>
              <a:t>+ 4 I</a:t>
            </a:r>
            <a:r>
              <a:rPr lang="hu-HU" sz="1600" baseline="30000" dirty="0"/>
              <a:t>-</a:t>
            </a:r>
            <a:r>
              <a:rPr lang="hu-HU" sz="1600" dirty="0"/>
              <a:t> = 2 </a:t>
            </a:r>
            <a:r>
              <a:rPr lang="hu-HU" sz="1600" u="sng" dirty="0" err="1"/>
              <a:t>CuI</a:t>
            </a:r>
            <a:r>
              <a:rPr lang="hu-HU" sz="1600" dirty="0"/>
              <a:t> + I</a:t>
            </a:r>
            <a:r>
              <a:rPr lang="hu-HU" sz="1600" baseline="-25000" dirty="0"/>
              <a:t>2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	I</a:t>
            </a:r>
            <a:r>
              <a:rPr lang="hu-HU" sz="1600" baseline="-25000" dirty="0"/>
              <a:t>2</a:t>
            </a:r>
            <a:r>
              <a:rPr lang="hu-HU" sz="1600" dirty="0"/>
              <a:t> + 2 S</a:t>
            </a:r>
            <a:r>
              <a:rPr lang="hu-HU" sz="1600" baseline="-25000" dirty="0"/>
              <a:t>2</a:t>
            </a:r>
            <a:r>
              <a:rPr lang="hu-HU" sz="1600" dirty="0"/>
              <a:t>O</a:t>
            </a:r>
            <a:r>
              <a:rPr lang="hu-HU" sz="1600" baseline="-25000" dirty="0"/>
              <a:t>3</a:t>
            </a:r>
            <a:r>
              <a:rPr lang="hu-HU" sz="1600" baseline="30000" dirty="0"/>
              <a:t>2-</a:t>
            </a:r>
            <a:r>
              <a:rPr lang="hu-HU" sz="1600" dirty="0"/>
              <a:t> = 2I</a:t>
            </a:r>
            <a:r>
              <a:rPr lang="hu-HU" sz="1600" baseline="30000" dirty="0"/>
              <a:t>-</a:t>
            </a:r>
            <a:r>
              <a:rPr lang="hu-HU" sz="1600" dirty="0"/>
              <a:t> +  S</a:t>
            </a:r>
            <a:r>
              <a:rPr lang="hu-HU" sz="1600" baseline="-25000" dirty="0"/>
              <a:t>4</a:t>
            </a:r>
            <a:r>
              <a:rPr lang="hu-HU" sz="1600" dirty="0"/>
              <a:t>O</a:t>
            </a:r>
            <a:r>
              <a:rPr lang="hu-HU" sz="1600" baseline="-25000" dirty="0"/>
              <a:t>6</a:t>
            </a:r>
            <a:r>
              <a:rPr lang="hu-HU" sz="1600" baseline="30000" dirty="0"/>
              <a:t>2-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A mérés érdekessége: </a:t>
            </a:r>
            <a:r>
              <a:rPr lang="hu-HU" sz="1600" dirty="0"/>
              <a:t>	mivel E</a:t>
            </a:r>
            <a:r>
              <a:rPr lang="hu-HU" sz="1600" baseline="30000" dirty="0"/>
              <a:t>0</a:t>
            </a:r>
            <a:r>
              <a:rPr lang="hu-HU" sz="1600" dirty="0"/>
              <a:t> </a:t>
            </a:r>
            <a:r>
              <a:rPr lang="hu-HU" sz="1600" baseline="-25000" dirty="0"/>
              <a:t>Cu</a:t>
            </a:r>
            <a:r>
              <a:rPr lang="hu-HU" sz="1600" baseline="-10000" dirty="0"/>
              <a:t>2+</a:t>
            </a:r>
            <a:r>
              <a:rPr lang="hu-HU" sz="1600" baseline="-26000" dirty="0"/>
              <a:t>/</a:t>
            </a:r>
            <a:r>
              <a:rPr lang="hu-HU" sz="1600" baseline="-25000" dirty="0" err="1"/>
              <a:t>Cu</a:t>
            </a:r>
            <a:r>
              <a:rPr lang="hu-HU" sz="1600" baseline="-10000" dirty="0"/>
              <a:t>+</a:t>
            </a:r>
            <a:r>
              <a:rPr lang="hu-HU" sz="1600" dirty="0"/>
              <a:t>=</a:t>
            </a:r>
            <a:r>
              <a:rPr lang="hu-HU" sz="1600" baseline="-25000" dirty="0"/>
              <a:t> </a:t>
            </a:r>
            <a:r>
              <a:rPr lang="hu-HU" sz="1600" dirty="0"/>
              <a:t>0.16 V &lt;  E</a:t>
            </a:r>
            <a:r>
              <a:rPr lang="hu-HU" sz="1600" baseline="30000" dirty="0"/>
              <a:t>0</a:t>
            </a:r>
            <a:r>
              <a:rPr lang="hu-HU" sz="1600" dirty="0"/>
              <a:t> </a:t>
            </a:r>
            <a:r>
              <a:rPr lang="hu-HU" sz="1600" baseline="-25000" dirty="0"/>
              <a:t>I</a:t>
            </a:r>
            <a:r>
              <a:rPr lang="hu-HU" sz="1600" baseline="-40000" dirty="0"/>
              <a:t>2</a:t>
            </a:r>
            <a:r>
              <a:rPr lang="hu-HU" sz="1600" baseline="-25000" dirty="0"/>
              <a:t>/2I</a:t>
            </a:r>
            <a:r>
              <a:rPr lang="hu-HU" sz="1600" baseline="-10000" dirty="0"/>
              <a:t>-</a:t>
            </a:r>
            <a:r>
              <a:rPr lang="hu-HU" sz="1600" dirty="0"/>
              <a:t>= 0.63 V, 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</a:t>
            </a:r>
            <a:r>
              <a:rPr lang="hu-HU" sz="1600" dirty="0" smtClean="0"/>
              <a:t>			a </a:t>
            </a:r>
            <a:r>
              <a:rPr lang="hu-HU" sz="1600" dirty="0"/>
              <a:t>Cu</a:t>
            </a:r>
            <a:r>
              <a:rPr lang="hu-HU" sz="1600" baseline="30000" dirty="0"/>
              <a:t>2+ </a:t>
            </a:r>
            <a:r>
              <a:rPr lang="hu-HU" sz="1600" dirty="0"/>
              <a:t>a </a:t>
            </a:r>
            <a:r>
              <a:rPr lang="hu-HU" sz="1600" dirty="0" smtClean="0"/>
              <a:t>nem </a:t>
            </a:r>
            <a:r>
              <a:rPr lang="hu-HU" sz="1600" dirty="0"/>
              <a:t>lenne képes oxidálni a jodidot.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Megoldás:</a:t>
            </a:r>
            <a:r>
              <a:rPr lang="hu-HU" sz="1600" dirty="0"/>
              <a:t> </a:t>
            </a:r>
            <a:r>
              <a:rPr lang="hu-HU" sz="1600" dirty="0" smtClean="0"/>
              <a:t>nagy jodidion-felesleggel, </a:t>
            </a:r>
            <a:r>
              <a:rPr lang="hu-HU" sz="1600" dirty="0"/>
              <a:t>ill. a </a:t>
            </a:r>
            <a:r>
              <a:rPr lang="hu-HU" sz="1600" dirty="0" err="1"/>
              <a:t>Cu</a:t>
            </a:r>
            <a:r>
              <a:rPr lang="hu-HU" sz="1600" baseline="30000" dirty="0"/>
              <a:t>+</a:t>
            </a:r>
            <a:r>
              <a:rPr lang="hu-HU" sz="1600" dirty="0"/>
              <a:t> lecsapásával eltoljuk az 	   </a:t>
            </a:r>
            <a:r>
              <a:rPr lang="hu-HU" sz="1600" dirty="0" smtClean="0"/>
              <a:t>		     egyensúlyt, </a:t>
            </a:r>
            <a:r>
              <a:rPr lang="hu-HU" sz="1600" dirty="0"/>
              <a:t>így már E </a:t>
            </a:r>
            <a:r>
              <a:rPr lang="hu-HU" sz="1600" baseline="-25000" dirty="0"/>
              <a:t>Cu</a:t>
            </a:r>
            <a:r>
              <a:rPr lang="hu-HU" sz="1600" baseline="-10000" dirty="0"/>
              <a:t>2+</a:t>
            </a:r>
            <a:r>
              <a:rPr lang="hu-HU" sz="1600" baseline="-25000" dirty="0"/>
              <a:t>/</a:t>
            </a:r>
            <a:r>
              <a:rPr lang="hu-HU" sz="1600" baseline="-25000" dirty="0" err="1"/>
              <a:t>Cu</a:t>
            </a:r>
            <a:r>
              <a:rPr lang="hu-HU" sz="1600" baseline="-10000" dirty="0"/>
              <a:t>+</a:t>
            </a:r>
            <a:r>
              <a:rPr lang="hu-HU" sz="1600" baseline="-25000" dirty="0"/>
              <a:t> </a:t>
            </a:r>
            <a:r>
              <a:rPr lang="hu-HU" sz="1600" dirty="0"/>
              <a:t>&gt; E </a:t>
            </a:r>
            <a:r>
              <a:rPr lang="hu-HU" sz="1600" baseline="-25000" dirty="0"/>
              <a:t>I</a:t>
            </a:r>
            <a:r>
              <a:rPr lang="hu-HU" sz="1600" baseline="-44000" dirty="0"/>
              <a:t>2</a:t>
            </a:r>
            <a:r>
              <a:rPr lang="hu-HU" sz="1600" baseline="-25000" dirty="0"/>
              <a:t>/2I</a:t>
            </a:r>
            <a:r>
              <a:rPr lang="hu-HU" sz="1600" baseline="-10000" dirty="0"/>
              <a:t>-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22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210013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5.5.3.  </a:t>
            </a:r>
            <a:r>
              <a:rPr lang="hu-HU" sz="1600" b="1" dirty="0" err="1" smtClean="0">
                <a:solidFill>
                  <a:srgbClr val="000000"/>
                </a:solidFill>
                <a:latin typeface="+mn-lt"/>
              </a:rPr>
              <a:t>Bromatometria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214" y="1484784"/>
            <a:ext cx="8740282" cy="5220816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A módszer: </a:t>
            </a:r>
            <a:r>
              <a:rPr lang="hu-HU" sz="1600" dirty="0" err="1"/>
              <a:t>oxidimetria</a:t>
            </a:r>
            <a:r>
              <a:rPr lang="hu-HU" sz="1600" dirty="0"/>
              <a:t> </a:t>
            </a:r>
            <a:br>
              <a:rPr lang="hu-HU" sz="1600" dirty="0"/>
            </a:br>
            <a:r>
              <a:rPr lang="hu-HU" sz="1600" b="1" dirty="0"/>
              <a:t>Mérőoldat:</a:t>
            </a:r>
            <a:r>
              <a:rPr lang="hu-HU" sz="1600" dirty="0"/>
              <a:t> 	KBrO</a:t>
            </a:r>
            <a:r>
              <a:rPr lang="hu-HU" sz="1600" baseline="-25000" dirty="0"/>
              <a:t>3</a:t>
            </a:r>
            <a:r>
              <a:rPr lang="hu-HU" sz="1600" dirty="0"/>
              <a:t> (</a:t>
            </a:r>
            <a:r>
              <a:rPr lang="hu-HU" sz="1600" dirty="0" err="1"/>
              <a:t>kálium-bromát</a:t>
            </a:r>
            <a:r>
              <a:rPr lang="hu-HU" sz="1600" dirty="0"/>
              <a:t>, pontos beméréssel elkészíthető)</a:t>
            </a:r>
            <a:br>
              <a:rPr lang="hu-HU" sz="1600" dirty="0"/>
            </a:br>
            <a:r>
              <a:rPr lang="hu-HU" sz="1600" b="1" dirty="0" smtClean="0"/>
              <a:t>A bruttó </a:t>
            </a:r>
            <a:r>
              <a:rPr lang="hu-HU" sz="1600" b="1" dirty="0" err="1" smtClean="0"/>
              <a:t>redoxi</a:t>
            </a:r>
            <a:r>
              <a:rPr lang="hu-HU" sz="1600" b="1" dirty="0" smtClean="0"/>
              <a:t> </a:t>
            </a:r>
            <a:r>
              <a:rPr lang="hu-HU" sz="1600" b="1" dirty="0" err="1"/>
              <a:t>félreakció</a:t>
            </a:r>
            <a:r>
              <a:rPr lang="hu-HU" sz="1600" b="1" dirty="0"/>
              <a:t> :</a:t>
            </a:r>
            <a:br>
              <a:rPr lang="hu-HU" sz="1600" b="1" dirty="0"/>
            </a:br>
            <a:r>
              <a:rPr lang="hu-HU" sz="1600" dirty="0"/>
              <a:t> 				BrO</a:t>
            </a:r>
            <a:r>
              <a:rPr lang="hu-HU" sz="1600" baseline="-25000" dirty="0"/>
              <a:t>3</a:t>
            </a:r>
            <a:r>
              <a:rPr lang="hu-HU" sz="1600" baseline="30000" dirty="0"/>
              <a:t>-</a:t>
            </a:r>
            <a:r>
              <a:rPr lang="hu-HU" sz="1600" dirty="0"/>
              <a:t> +6 e</a:t>
            </a:r>
            <a:r>
              <a:rPr lang="hu-HU" sz="1600" baseline="30000" dirty="0"/>
              <a:t>-</a:t>
            </a:r>
            <a:r>
              <a:rPr lang="hu-HU" sz="1600" dirty="0"/>
              <a:t> + 6 H</a:t>
            </a:r>
            <a:r>
              <a:rPr lang="hu-HU" sz="1600" baseline="30000" dirty="0"/>
              <a:t>+</a:t>
            </a:r>
            <a:r>
              <a:rPr lang="hu-HU" sz="1600" dirty="0"/>
              <a:t> = </a:t>
            </a:r>
            <a:r>
              <a:rPr lang="hu-HU" sz="1600" dirty="0" err="1"/>
              <a:t>Br</a:t>
            </a:r>
            <a:r>
              <a:rPr lang="hu-HU" sz="1600" baseline="30000" dirty="0" err="1"/>
              <a:t>-</a:t>
            </a:r>
            <a:r>
              <a:rPr lang="hu-HU" sz="1600" dirty="0"/>
              <a:t>+ 3H</a:t>
            </a:r>
            <a:r>
              <a:rPr lang="hu-HU" sz="1600" baseline="-25000" dirty="0"/>
              <a:t>2</a:t>
            </a:r>
            <a:r>
              <a:rPr lang="hu-HU" sz="1600" dirty="0"/>
              <a:t>O</a:t>
            </a:r>
            <a:br>
              <a:rPr lang="hu-HU" sz="1600" dirty="0"/>
            </a:br>
            <a:r>
              <a:rPr lang="hu-HU" sz="1600" dirty="0"/>
              <a:t>valójában a bróm oxidál, mivel: 	</a:t>
            </a:r>
            <a:r>
              <a:rPr lang="hu-HU" sz="1600" dirty="0" smtClean="0"/>
              <a:t>BrO</a:t>
            </a:r>
            <a:r>
              <a:rPr lang="hu-HU" sz="1600" baseline="-25000" dirty="0" smtClean="0"/>
              <a:t>3</a:t>
            </a:r>
            <a:r>
              <a:rPr lang="hu-HU" sz="1600" baseline="30000" dirty="0" smtClean="0"/>
              <a:t>-</a:t>
            </a:r>
            <a:r>
              <a:rPr lang="hu-HU" sz="1600" dirty="0" smtClean="0"/>
              <a:t> </a:t>
            </a:r>
            <a:r>
              <a:rPr lang="hu-HU" sz="1600" dirty="0"/>
              <a:t>+5 </a:t>
            </a:r>
            <a:r>
              <a:rPr lang="hu-HU" sz="1600" dirty="0" err="1"/>
              <a:t>Br</a:t>
            </a:r>
            <a:r>
              <a:rPr lang="hu-HU" sz="1600" baseline="30000" dirty="0" err="1"/>
              <a:t>-</a:t>
            </a:r>
            <a:r>
              <a:rPr lang="hu-HU" sz="1600" dirty="0"/>
              <a:t> + 6 H</a:t>
            </a:r>
            <a:r>
              <a:rPr lang="hu-HU" sz="1600" baseline="30000" dirty="0"/>
              <a:t>+</a:t>
            </a:r>
            <a:r>
              <a:rPr lang="hu-HU" sz="1600" dirty="0"/>
              <a:t> = 3 Br</a:t>
            </a:r>
            <a:r>
              <a:rPr lang="hu-HU" sz="1600" baseline="-25000" dirty="0"/>
              <a:t>2</a:t>
            </a:r>
            <a:r>
              <a:rPr lang="hu-HU" sz="1600" dirty="0"/>
              <a:t>+ 3H</a:t>
            </a:r>
            <a:r>
              <a:rPr lang="hu-HU" sz="1600" baseline="-25000" dirty="0"/>
              <a:t>2</a:t>
            </a:r>
            <a:r>
              <a:rPr lang="hu-HU" sz="1600" dirty="0"/>
              <a:t>O</a:t>
            </a:r>
            <a:br>
              <a:rPr lang="hu-HU" sz="1600" dirty="0"/>
            </a:br>
            <a:r>
              <a:rPr lang="hu-HU" sz="1600" dirty="0"/>
              <a:t>			és	</a:t>
            </a:r>
            <a:r>
              <a:rPr lang="hu-HU" sz="1600" dirty="0" smtClean="0"/>
              <a:t>	3 </a:t>
            </a:r>
            <a:r>
              <a:rPr lang="hu-HU" sz="1600" dirty="0"/>
              <a:t>Br</a:t>
            </a:r>
            <a:r>
              <a:rPr lang="hu-HU" sz="1600" baseline="-25000" dirty="0"/>
              <a:t>2</a:t>
            </a:r>
            <a:r>
              <a:rPr lang="hu-HU" sz="1600" dirty="0"/>
              <a:t> + 6e</a:t>
            </a:r>
            <a:r>
              <a:rPr lang="hu-HU" sz="1600" baseline="30000" dirty="0"/>
              <a:t>-</a:t>
            </a:r>
            <a:r>
              <a:rPr lang="hu-HU" sz="1600" dirty="0"/>
              <a:t> = 6 </a:t>
            </a:r>
            <a:r>
              <a:rPr lang="hu-HU" sz="1600" dirty="0" err="1"/>
              <a:t>Br</a:t>
            </a:r>
            <a:r>
              <a:rPr lang="hu-HU" sz="1600" baseline="30000" dirty="0" err="1"/>
              <a:t>-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dirty="0" smtClean="0"/>
              <a:t>			</a:t>
            </a:r>
            <a:r>
              <a:rPr lang="hu-HU" sz="1400" i="1" dirty="0" smtClean="0"/>
              <a:t>(</a:t>
            </a:r>
            <a:r>
              <a:rPr lang="hu-HU" sz="1400" i="1" dirty="0"/>
              <a:t>az első (bruttó) reakció a második kettő (rész)reakció összege!)</a:t>
            </a:r>
            <a:br>
              <a:rPr lang="hu-HU" sz="1400" i="1" dirty="0"/>
            </a:br>
            <a:r>
              <a:rPr lang="hu-HU" sz="1600" dirty="0"/>
              <a:t>Példa: Fenol meghatározása </a:t>
            </a:r>
            <a:r>
              <a:rPr lang="hu-HU" sz="1600" b="1" dirty="0" err="1"/>
              <a:t>Koppeschaar</a:t>
            </a:r>
            <a:r>
              <a:rPr lang="hu-HU" sz="1600" dirty="0"/>
              <a:t> </a:t>
            </a:r>
            <a:r>
              <a:rPr lang="hu-HU" sz="1600" dirty="0" smtClean="0"/>
              <a:t>szerint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dirty="0"/>
              <a:t>		</a:t>
            </a:r>
            <a:r>
              <a:rPr lang="hu-HU" sz="1600" dirty="0" smtClean="0"/>
              <a:t>     	      BrO</a:t>
            </a:r>
            <a:r>
              <a:rPr lang="hu-HU" sz="1600" baseline="-25000" dirty="0" smtClean="0"/>
              <a:t>3</a:t>
            </a:r>
            <a:r>
              <a:rPr lang="hu-HU" sz="1600" baseline="30000" dirty="0" smtClean="0"/>
              <a:t>-</a:t>
            </a:r>
            <a:r>
              <a:rPr lang="hu-HU" sz="1600" dirty="0" smtClean="0"/>
              <a:t> </a:t>
            </a:r>
            <a:r>
              <a:rPr lang="hu-HU" sz="1600" dirty="0"/>
              <a:t>+5 </a:t>
            </a:r>
            <a:r>
              <a:rPr lang="hu-HU" sz="1600" dirty="0" err="1"/>
              <a:t>Br</a:t>
            </a:r>
            <a:r>
              <a:rPr lang="hu-HU" sz="1600" baseline="30000" dirty="0" err="1"/>
              <a:t>-</a:t>
            </a:r>
            <a:r>
              <a:rPr lang="hu-HU" sz="1600" dirty="0"/>
              <a:t> + 6 H</a:t>
            </a:r>
            <a:r>
              <a:rPr lang="hu-HU" sz="1600" baseline="30000" dirty="0"/>
              <a:t>+</a:t>
            </a:r>
            <a:r>
              <a:rPr lang="hu-HU" sz="1600" dirty="0"/>
              <a:t> = 3 Br</a:t>
            </a:r>
            <a:r>
              <a:rPr lang="hu-HU" sz="1600" baseline="-25000" dirty="0"/>
              <a:t>2</a:t>
            </a:r>
            <a:r>
              <a:rPr lang="hu-HU" sz="1600" dirty="0"/>
              <a:t>+ </a:t>
            </a:r>
            <a:r>
              <a:rPr lang="hu-HU" sz="1600" dirty="0" smtClean="0"/>
              <a:t>3H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O</a:t>
            </a:r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23</a:t>
            </a:fld>
            <a:endParaRPr lang="hu-HU" altLang="hu-HU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66356"/>
            <a:ext cx="7488238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5.5.3.  </a:t>
            </a:r>
            <a:r>
              <a:rPr lang="hu-HU" sz="1600" b="1" dirty="0" err="1" smtClean="0">
                <a:solidFill>
                  <a:srgbClr val="000000"/>
                </a:solidFill>
                <a:latin typeface="+mn-lt"/>
              </a:rPr>
              <a:t>Bromatometria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214" y="1484784"/>
            <a:ext cx="8740282" cy="5220816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A </a:t>
            </a:r>
            <a:r>
              <a:rPr lang="hu-HU" sz="1600" b="1" dirty="0" err="1" smtClean="0"/>
              <a:t>Koppeschar-féle</a:t>
            </a:r>
            <a:r>
              <a:rPr lang="hu-HU" sz="1600" b="1" dirty="0" smtClean="0"/>
              <a:t> titrálás eredményének kiszámítása:</a:t>
            </a:r>
            <a:endParaRPr lang="hu-HU" sz="1600" b="1" dirty="0"/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Az 1. </a:t>
            </a:r>
            <a:r>
              <a:rPr lang="hu-HU" sz="1600" dirty="0" err="1"/>
              <a:t>reakcóból</a:t>
            </a:r>
            <a:r>
              <a:rPr lang="hu-HU" sz="1600" dirty="0"/>
              <a:t>: 		 </a:t>
            </a:r>
            <a:r>
              <a:rPr lang="hu-HU" sz="1600" dirty="0" smtClean="0"/>
              <a:t>	= n</a:t>
            </a:r>
            <a:r>
              <a:rPr lang="hu-HU" sz="1600" baseline="-25000" dirty="0" smtClean="0"/>
              <a:t>BrO</a:t>
            </a:r>
            <a:r>
              <a:rPr lang="hu-HU" sz="1600" baseline="-44000" dirty="0" smtClean="0"/>
              <a:t>3</a:t>
            </a:r>
            <a:r>
              <a:rPr lang="hu-HU" sz="1600" dirty="0" smtClean="0"/>
              <a:t>- </a:t>
            </a:r>
            <a:r>
              <a:rPr lang="hu-HU" sz="1600" dirty="0"/>
              <a:t>		</a:t>
            </a:r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A 2. </a:t>
            </a:r>
            <a:r>
              <a:rPr lang="hu-HU" sz="1600" dirty="0" err="1"/>
              <a:t>reakcóból</a:t>
            </a:r>
            <a:r>
              <a:rPr lang="hu-HU" sz="1600" dirty="0"/>
              <a:t>:		n </a:t>
            </a:r>
            <a:r>
              <a:rPr lang="hu-HU" sz="1600" baseline="-25000" dirty="0"/>
              <a:t>fenol</a:t>
            </a:r>
            <a:r>
              <a:rPr lang="hu-HU" sz="1600" dirty="0"/>
              <a:t> = 			=  </a:t>
            </a:r>
            <a:r>
              <a:rPr lang="hu-HU" sz="1600" dirty="0" smtClean="0"/>
              <a:t>n</a:t>
            </a:r>
            <a:r>
              <a:rPr lang="hu-HU" sz="1600" baseline="-25000" dirty="0" smtClean="0"/>
              <a:t>BrO</a:t>
            </a:r>
            <a:r>
              <a:rPr lang="hu-HU" sz="1600" baseline="-44000" dirty="0" smtClean="0"/>
              <a:t>3 </a:t>
            </a:r>
            <a:r>
              <a:rPr lang="hu-HU" sz="1600" dirty="0" smtClean="0"/>
              <a:t>– </a:t>
            </a: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A 3. reakcióból: 			= </a:t>
            </a:r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A 4. reakcióból:			</a:t>
            </a:r>
            <a:r>
              <a:rPr lang="hu-HU" sz="1600" dirty="0" smtClean="0"/>
              <a:t>=  </a:t>
            </a: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Így:			 n </a:t>
            </a:r>
            <a:r>
              <a:rPr lang="hu-HU" sz="1600" baseline="-25000" dirty="0"/>
              <a:t>fenol</a:t>
            </a:r>
            <a:r>
              <a:rPr lang="hu-HU" sz="1600" dirty="0"/>
              <a:t> = n</a:t>
            </a:r>
            <a:r>
              <a:rPr lang="hu-HU" sz="1600" baseline="-25000" dirty="0"/>
              <a:t>BrO</a:t>
            </a:r>
            <a:r>
              <a:rPr lang="hu-HU" sz="1600" baseline="-44000" dirty="0"/>
              <a:t>3</a:t>
            </a:r>
            <a:r>
              <a:rPr lang="hu-HU" sz="1600" dirty="0"/>
              <a:t> – </a:t>
            </a:r>
          </a:p>
          <a:p>
            <a:pPr marL="0" indent="0" eaLnBrk="1" hangingPunct="1">
              <a:spcBef>
                <a:spcPts val="60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24</a:t>
            </a:fld>
            <a:endParaRPr lang="hu-HU" altLang="hu-HU" dirty="0" smtClean="0"/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2460150"/>
              </p:ext>
            </p:extLst>
          </p:nvPr>
        </p:nvGraphicFramePr>
        <p:xfrm>
          <a:off x="2913063" y="1801813"/>
          <a:ext cx="1001712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4" imgW="507960" imgH="419040" progId="Equation.3">
                  <p:embed/>
                </p:oleObj>
              </mc:Choice>
              <mc:Fallback>
                <p:oleObj name="Equation" r:id="rId4" imgW="5079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063" y="1801813"/>
                        <a:ext cx="1001712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884248"/>
              </p:ext>
            </p:extLst>
          </p:nvPr>
        </p:nvGraphicFramePr>
        <p:xfrm>
          <a:off x="3844925" y="2643188"/>
          <a:ext cx="2079625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6" imgW="1015920" imgH="431640" progId="Equation.3">
                  <p:embed/>
                </p:oleObj>
              </mc:Choice>
              <mc:Fallback>
                <p:oleObj name="Equation" r:id="rId6" imgW="10159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925" y="2643188"/>
                        <a:ext cx="2079625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483283"/>
              </p:ext>
            </p:extLst>
          </p:nvPr>
        </p:nvGraphicFramePr>
        <p:xfrm>
          <a:off x="6902288" y="2708920"/>
          <a:ext cx="936575" cy="677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8" imgW="507960" imgH="368280" progId="Equation.3">
                  <p:embed/>
                </p:oleObj>
              </mc:Choice>
              <mc:Fallback>
                <p:oleObj name="Equation" r:id="rId8" imgW="50796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2288" y="2708920"/>
                        <a:ext cx="936575" cy="6779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374138"/>
              </p:ext>
            </p:extLst>
          </p:nvPr>
        </p:nvGraphicFramePr>
        <p:xfrm>
          <a:off x="3039078" y="3645024"/>
          <a:ext cx="99377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10" imgW="507960" imgH="368280" progId="Equation.3">
                  <p:embed/>
                </p:oleObj>
              </mc:Choice>
              <mc:Fallback>
                <p:oleObj name="Equation" r:id="rId10" imgW="50796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9078" y="3645024"/>
                        <a:ext cx="99377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44698"/>
              </p:ext>
            </p:extLst>
          </p:nvPr>
        </p:nvGraphicFramePr>
        <p:xfrm>
          <a:off x="4373333" y="3662873"/>
          <a:ext cx="486700" cy="71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12" imgW="241200" imgH="355320" progId="Equation.3">
                  <p:embed/>
                </p:oleObj>
              </mc:Choice>
              <mc:Fallback>
                <p:oleObj name="Equation" r:id="rId12" imgW="24120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333" y="3662873"/>
                        <a:ext cx="486700" cy="71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687218"/>
              </p:ext>
            </p:extLst>
          </p:nvPr>
        </p:nvGraphicFramePr>
        <p:xfrm>
          <a:off x="3159251" y="4638336"/>
          <a:ext cx="476645" cy="702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14" imgW="241200" imgH="355320" progId="Equation.3">
                  <p:embed/>
                </p:oleObj>
              </mc:Choice>
              <mc:Fallback>
                <p:oleObj name="Equation" r:id="rId14" imgW="24120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251" y="4638336"/>
                        <a:ext cx="476645" cy="702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531849"/>
              </p:ext>
            </p:extLst>
          </p:nvPr>
        </p:nvGraphicFramePr>
        <p:xfrm>
          <a:off x="4373333" y="4636419"/>
          <a:ext cx="702723" cy="704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15" imgW="355320" imgH="355320" progId="Equation.3">
                  <p:embed/>
                </p:oleObj>
              </mc:Choice>
              <mc:Fallback>
                <p:oleObj name="Equation" r:id="rId15" imgW="35532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333" y="4636419"/>
                        <a:ext cx="702723" cy="7042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158440"/>
              </p:ext>
            </p:extLst>
          </p:nvPr>
        </p:nvGraphicFramePr>
        <p:xfrm>
          <a:off x="4788025" y="5545507"/>
          <a:ext cx="7200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tion" r:id="rId17" imgW="355320" imgH="355320" progId="Equation.3">
                  <p:embed/>
                </p:oleObj>
              </mc:Choice>
              <mc:Fallback>
                <p:oleObj name="Equation" r:id="rId17" imgW="35532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5" y="5545507"/>
                        <a:ext cx="720080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476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5.1.1.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Alapfogalmak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9" y="1484784"/>
            <a:ext cx="8535292" cy="5220816"/>
          </a:xfrm>
        </p:spPr>
        <p:txBody>
          <a:bodyPr/>
          <a:lstStyle/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oxidációfok:</a:t>
            </a:r>
            <a:r>
              <a:rPr lang="hu-HU" sz="1600" dirty="0"/>
              <a:t> megadja, hogy a kérdéses atom hány elektront adott le 	</a:t>
            </a:r>
            <a:r>
              <a:rPr lang="hu-HU" sz="1600" dirty="0" smtClean="0"/>
              <a:t>	   		        (</a:t>
            </a:r>
            <a:r>
              <a:rPr lang="hu-HU" sz="1600" dirty="0"/>
              <a:t>oxidáció</a:t>
            </a:r>
            <a:r>
              <a:rPr lang="hu-HU" sz="1600" dirty="0" smtClean="0"/>
              <a:t>), </a:t>
            </a:r>
            <a:r>
              <a:rPr lang="hu-HU" sz="1600" dirty="0"/>
              <a:t>vagy vett fel (redukció</a:t>
            </a:r>
            <a:r>
              <a:rPr lang="hu-HU" sz="1600" dirty="0" smtClean="0"/>
              <a:t>).</a:t>
            </a:r>
            <a:endParaRPr lang="hu-HU" sz="1600" dirty="0"/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Bizonyos elemek oxidációfoka mindig ugyanaz:</a:t>
            </a:r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alkáli fémek:			+1</a:t>
            </a:r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alkáli földfémek:			+2</a:t>
            </a:r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hidrogén:			</a:t>
            </a:r>
            <a:r>
              <a:rPr lang="hu-HU" sz="1600" dirty="0" smtClean="0"/>
              <a:t>+</a:t>
            </a:r>
            <a:r>
              <a:rPr lang="hu-HU" sz="1600" dirty="0"/>
              <a:t>1 (</a:t>
            </a:r>
            <a:r>
              <a:rPr lang="hu-HU" sz="1600" dirty="0" err="1"/>
              <a:t>hidridekben</a:t>
            </a:r>
            <a:r>
              <a:rPr lang="hu-HU" sz="1600" dirty="0"/>
              <a:t>     -1)</a:t>
            </a:r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oxigén:				-2  (peroxidokban  -1)</a:t>
            </a:r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		             elemi állapot, </a:t>
            </a:r>
            <a:r>
              <a:rPr lang="hu-HU" sz="1600" dirty="0"/>
              <a:t>ill. az azonos atomok </a:t>
            </a:r>
            <a:r>
              <a:rPr lang="hu-HU" sz="1600" dirty="0" smtClean="0"/>
              <a:t>összekapcsolódása:  0</a:t>
            </a:r>
            <a:endParaRPr lang="hu-HU" sz="1600" dirty="0"/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oxidációszám:</a:t>
            </a:r>
            <a:r>
              <a:rPr lang="hu-HU" sz="1600" dirty="0"/>
              <a:t> egy </a:t>
            </a:r>
            <a:r>
              <a:rPr lang="hu-HU" sz="1600" dirty="0" smtClean="0"/>
              <a:t>molekulán </a:t>
            </a:r>
            <a:r>
              <a:rPr lang="hu-HU" sz="1600" dirty="0"/>
              <a:t>belüli azonos atomok átlagos </a:t>
            </a:r>
            <a:r>
              <a:rPr lang="hu-HU" sz="1600" dirty="0" smtClean="0"/>
              <a:t>oxidációfoka</a:t>
            </a:r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Példák: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dirty="0" smtClean="0"/>
              <a:t>		H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SO</a:t>
            </a:r>
            <a:r>
              <a:rPr lang="hu-HU" sz="1600" baseline="-25000" dirty="0" smtClean="0"/>
              <a:t>4</a:t>
            </a:r>
            <a:r>
              <a:rPr lang="hu-HU" sz="1600" dirty="0" smtClean="0"/>
              <a:t>: 		 2·1+4·(-2)+ S = 0	→	S = 6</a:t>
            </a:r>
            <a:br>
              <a:rPr lang="hu-HU" sz="1600" dirty="0" smtClean="0"/>
            </a:br>
            <a:r>
              <a:rPr lang="hu-HU" sz="1600" dirty="0" smtClean="0"/>
              <a:t>		SO</a:t>
            </a:r>
            <a:r>
              <a:rPr lang="hu-HU" sz="1600" baseline="-25000" dirty="0" smtClean="0"/>
              <a:t>4</a:t>
            </a:r>
            <a:r>
              <a:rPr lang="hu-HU" sz="1600" baseline="30000" dirty="0" smtClean="0"/>
              <a:t>2-</a:t>
            </a:r>
            <a:r>
              <a:rPr lang="hu-HU" sz="1600" dirty="0" smtClean="0"/>
              <a:t>: 		 4·(-2)+ S = -2		→	S = 6</a:t>
            </a:r>
            <a:br>
              <a:rPr lang="hu-HU" sz="1600" dirty="0" smtClean="0"/>
            </a:br>
            <a:r>
              <a:rPr lang="hu-HU" sz="1600" dirty="0" smtClean="0"/>
              <a:t>		CH</a:t>
            </a:r>
            <a:r>
              <a:rPr lang="hu-HU" sz="1600" baseline="-25000" dirty="0" smtClean="0"/>
              <a:t>3</a:t>
            </a:r>
            <a:r>
              <a:rPr lang="hu-HU" sz="1600" dirty="0" smtClean="0"/>
              <a:t>COOH:	 4·1+2·(-2)+ 2·C = 0	 → 	</a:t>
            </a:r>
            <a:r>
              <a:rPr lang="hu-HU" sz="1600" dirty="0" err="1" smtClean="0"/>
              <a:t>C</a:t>
            </a:r>
            <a:r>
              <a:rPr lang="hu-HU" sz="1600" baseline="-25000" dirty="0" err="1" smtClean="0"/>
              <a:t>átl</a:t>
            </a:r>
            <a:r>
              <a:rPr lang="hu-HU" sz="1600" baseline="-25000" dirty="0" smtClean="0"/>
              <a:t>.</a:t>
            </a:r>
            <a:r>
              <a:rPr lang="hu-HU" sz="1600" dirty="0" smtClean="0"/>
              <a:t>= 0/2=0</a:t>
            </a:r>
            <a:br>
              <a:rPr lang="hu-HU" sz="1600" dirty="0" smtClean="0"/>
            </a:br>
            <a:r>
              <a:rPr lang="hu-HU" sz="1600" dirty="0" smtClean="0"/>
              <a:t>mert 	H</a:t>
            </a:r>
            <a:r>
              <a:rPr lang="hu-HU" sz="1600" baseline="-25000" dirty="0" smtClean="0"/>
              <a:t>3</a:t>
            </a:r>
            <a:r>
              <a:rPr lang="hu-HU" sz="1600" dirty="0" smtClean="0"/>
              <a:t>C-COOH	C</a:t>
            </a:r>
            <a:r>
              <a:rPr lang="hu-HU" sz="1600" baseline="-25000" dirty="0" smtClean="0"/>
              <a:t>1</a:t>
            </a:r>
            <a:r>
              <a:rPr lang="hu-HU" sz="1600" dirty="0" smtClean="0"/>
              <a:t> = -3, C</a:t>
            </a:r>
            <a:r>
              <a:rPr lang="hu-HU" sz="1600" baseline="-25000" dirty="0" smtClean="0"/>
              <a:t>2</a:t>
            </a:r>
            <a:r>
              <a:rPr lang="hu-HU" sz="1600" dirty="0" smtClean="0"/>
              <a:t> = +3, 		</a:t>
            </a:r>
            <a:r>
              <a:rPr lang="hu-HU" sz="1600" dirty="0" err="1" smtClean="0"/>
              <a:t>C</a:t>
            </a:r>
            <a:r>
              <a:rPr lang="hu-HU" sz="1600" baseline="-25000" dirty="0" err="1" smtClean="0"/>
              <a:t>átl</a:t>
            </a:r>
            <a:r>
              <a:rPr lang="hu-HU" sz="1600" baseline="-25000" dirty="0" smtClean="0"/>
              <a:t>.</a:t>
            </a:r>
            <a:r>
              <a:rPr lang="hu-HU" sz="1600" dirty="0" smtClean="0"/>
              <a:t> = 0/2=0</a:t>
            </a:r>
            <a:br>
              <a:rPr lang="hu-HU" sz="1600" dirty="0" smtClean="0"/>
            </a:br>
            <a:r>
              <a:rPr lang="hu-HU" sz="1600" dirty="0" smtClean="0"/>
              <a:t>		S</a:t>
            </a:r>
            <a:r>
              <a:rPr lang="hu-HU" sz="1600" baseline="-25000" dirty="0" smtClean="0"/>
              <a:t>4</a:t>
            </a:r>
            <a:r>
              <a:rPr lang="hu-HU" sz="1600" dirty="0" smtClean="0"/>
              <a:t>O</a:t>
            </a:r>
            <a:r>
              <a:rPr lang="hu-HU" sz="1600" baseline="-25000" dirty="0" smtClean="0"/>
              <a:t>6</a:t>
            </a:r>
            <a:r>
              <a:rPr lang="hu-HU" sz="1600" baseline="30000" dirty="0" smtClean="0"/>
              <a:t>2-</a:t>
            </a:r>
            <a:r>
              <a:rPr lang="hu-HU" sz="1600" baseline="-25000" dirty="0" smtClean="0"/>
              <a:t>		</a:t>
            </a:r>
            <a:r>
              <a:rPr lang="hu-HU" sz="1600" dirty="0" smtClean="0"/>
              <a:t> 6·(-2)+4·S = -2	 	→	</a:t>
            </a:r>
            <a:r>
              <a:rPr lang="hu-HU" sz="1600" dirty="0" err="1" smtClean="0"/>
              <a:t>S</a:t>
            </a:r>
            <a:r>
              <a:rPr lang="hu-HU" sz="1600" baseline="-25000" dirty="0" err="1" smtClean="0"/>
              <a:t>átl</a:t>
            </a:r>
            <a:r>
              <a:rPr lang="hu-HU" sz="1600" baseline="-25000" dirty="0" smtClean="0"/>
              <a:t>.</a:t>
            </a:r>
            <a:r>
              <a:rPr lang="hu-HU" sz="1600" dirty="0" smtClean="0"/>
              <a:t> = 10/4=2,5</a:t>
            </a:r>
            <a:br>
              <a:rPr lang="hu-HU" sz="1600" dirty="0" smtClean="0"/>
            </a:br>
            <a:endParaRPr lang="hu-HU" sz="1600" dirty="0" smtClean="0"/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mert </a:t>
            </a:r>
            <a:r>
              <a:rPr lang="hu-HU" sz="1600" baseline="-25000" dirty="0" smtClean="0"/>
              <a:t>			</a:t>
            </a:r>
            <a:r>
              <a:rPr lang="hu-HU" sz="2400" baseline="-25000" dirty="0" smtClean="0"/>
              <a:t>S1=S4</a:t>
            </a:r>
            <a:r>
              <a:rPr lang="hu-HU" sz="2400" baseline="-25000" dirty="0"/>
              <a:t>= 5, S2=S3=0 </a:t>
            </a:r>
            <a:r>
              <a:rPr lang="hu-HU" sz="1600" baseline="-25000" dirty="0" smtClean="0"/>
              <a:t>	</a:t>
            </a:r>
            <a:r>
              <a:rPr lang="hu-HU" sz="1600" dirty="0"/>
              <a:t> </a:t>
            </a:r>
            <a:r>
              <a:rPr lang="hu-HU" sz="1600" dirty="0" smtClean="0"/>
              <a:t>→	</a:t>
            </a:r>
            <a:r>
              <a:rPr lang="hu-HU" sz="1600" dirty="0" err="1" smtClean="0"/>
              <a:t>S</a:t>
            </a:r>
            <a:r>
              <a:rPr lang="hu-HU" sz="1600" baseline="-25000" dirty="0" err="1" smtClean="0"/>
              <a:t>átl</a:t>
            </a:r>
            <a:r>
              <a:rPr lang="hu-HU" sz="1600" baseline="-25000" dirty="0" smtClean="0"/>
              <a:t>.</a:t>
            </a:r>
            <a:r>
              <a:rPr lang="hu-HU" sz="1600" dirty="0" smtClean="0"/>
              <a:t>=</a:t>
            </a:r>
            <a:r>
              <a:rPr lang="hu-HU" sz="1600" dirty="0"/>
              <a:t> 10/4=2,5</a:t>
            </a:r>
            <a:r>
              <a:rPr lang="hu-HU" sz="2000" dirty="0" smtClean="0"/>
              <a:t> 	</a:t>
            </a:r>
            <a:endParaRPr lang="hu-HU" sz="1600" dirty="0" smtClean="0"/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2000" dirty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50589" y="4833025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3</a:t>
            </a:fld>
            <a:endParaRPr lang="hu-HU" altLang="hu-HU" dirty="0" smtClean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1" y="5589240"/>
            <a:ext cx="1538713" cy="967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5.1.2. A </a:t>
            </a:r>
            <a:r>
              <a:rPr lang="hu-HU" altLang="hu-HU" sz="1600" b="1" dirty="0" err="1" smtClean="0">
                <a:solidFill>
                  <a:schemeClr val="tx1"/>
                </a:solidFill>
                <a:latin typeface="+mn-lt"/>
              </a:rPr>
              <a:t>redoxi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 rendszerek jellemzése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80920" cy="5373216"/>
          </a:xfrm>
        </p:spPr>
        <p:txBody>
          <a:bodyPr/>
          <a:lstStyle/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err="1" smtClean="0">
                <a:solidFill>
                  <a:srgbClr val="000000"/>
                </a:solidFill>
              </a:rPr>
              <a:t>Redoxi</a:t>
            </a:r>
            <a:r>
              <a:rPr lang="hu-HU" sz="1600" b="1" dirty="0" smtClean="0">
                <a:solidFill>
                  <a:srgbClr val="000000"/>
                </a:solidFill>
              </a:rPr>
              <a:t> </a:t>
            </a:r>
            <a:r>
              <a:rPr lang="hu-HU" sz="1600" b="1" dirty="0">
                <a:solidFill>
                  <a:srgbClr val="000000"/>
                </a:solidFill>
              </a:rPr>
              <a:t>potenciál: </a:t>
            </a:r>
            <a:r>
              <a:rPr lang="hu-HU" sz="1600" dirty="0">
                <a:solidFill>
                  <a:srgbClr val="000000"/>
                </a:solidFill>
              </a:rPr>
              <a:t>kifejezi egy </a:t>
            </a:r>
            <a:r>
              <a:rPr lang="hu-HU" sz="1600" dirty="0" err="1">
                <a:solidFill>
                  <a:srgbClr val="000000"/>
                </a:solidFill>
              </a:rPr>
              <a:t>redoxi</a:t>
            </a:r>
            <a:r>
              <a:rPr lang="hu-HU" sz="1600" dirty="0">
                <a:solidFill>
                  <a:srgbClr val="000000"/>
                </a:solidFill>
              </a:rPr>
              <a:t> rendszer </a:t>
            </a:r>
            <a:r>
              <a:rPr lang="hu-HU" sz="1600" dirty="0" smtClean="0">
                <a:solidFill>
                  <a:srgbClr val="000000"/>
                </a:solidFill>
              </a:rPr>
              <a:t>oxidáló, </a:t>
            </a:r>
            <a:r>
              <a:rPr lang="hu-HU" sz="1600" dirty="0">
                <a:solidFill>
                  <a:srgbClr val="000000"/>
                </a:solidFill>
              </a:rPr>
              <a:t>ill. redukáló </a:t>
            </a:r>
            <a:r>
              <a:rPr lang="hu-HU" sz="1600" dirty="0" smtClean="0">
                <a:solidFill>
                  <a:srgbClr val="000000"/>
                </a:solidFill>
              </a:rPr>
              <a:t>			   képességét</a:t>
            </a:r>
            <a:r>
              <a:rPr lang="hu-HU" sz="1400" i="1" dirty="0" smtClean="0">
                <a:solidFill>
                  <a:srgbClr val="000000"/>
                </a:solidFill>
              </a:rPr>
              <a:t>.(minél erősebben oxidáló egy rendszer, annál 			    pozitívabb érték a </a:t>
            </a:r>
            <a:r>
              <a:rPr lang="hu-HU" sz="1400" i="1" dirty="0" err="1" smtClean="0">
                <a:solidFill>
                  <a:srgbClr val="000000"/>
                </a:solidFill>
              </a:rPr>
              <a:t>redoxpotenciálja</a:t>
            </a:r>
            <a:r>
              <a:rPr lang="hu-HU" sz="1400" i="1" dirty="0" smtClean="0">
                <a:solidFill>
                  <a:srgbClr val="000000"/>
                </a:solidFill>
              </a:rPr>
              <a:t>, pl. </a:t>
            </a:r>
            <a:r>
              <a:rPr lang="hu-HU" altLang="hu-HU" sz="1400" i="1" dirty="0" smtClean="0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hu-HU" altLang="hu-HU" sz="1400" i="1" baseline="30000" dirty="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hu-HU" altLang="hu-HU" sz="1400" i="1" baseline="-25000" dirty="0" smtClean="0">
                <a:solidFill>
                  <a:srgbClr val="000000"/>
                </a:solidFill>
                <a:cs typeface="Times New Roman" pitchFamily="18" charset="0"/>
              </a:rPr>
              <a:t>MnO4-</a:t>
            </a:r>
            <a:r>
              <a:rPr lang="hu-HU" altLang="hu-HU" sz="1400" i="1" baseline="-25000" dirty="0">
                <a:solidFill>
                  <a:srgbClr val="000000"/>
                </a:solidFill>
                <a:cs typeface="Times New Roman" pitchFamily="18" charset="0"/>
              </a:rPr>
              <a:t>/Mn2</a:t>
            </a:r>
            <a:r>
              <a:rPr lang="hu-HU" altLang="hu-HU" sz="1400" i="1" baseline="-25000" dirty="0" smtClean="0">
                <a:solidFill>
                  <a:srgbClr val="000000"/>
                </a:solidFill>
                <a:cs typeface="Times New Roman" pitchFamily="18" charset="0"/>
              </a:rPr>
              <a:t>+</a:t>
            </a:r>
            <a:r>
              <a:rPr lang="hu-HU" altLang="hu-HU" sz="1400" i="1" dirty="0" smtClean="0">
                <a:solidFill>
                  <a:srgbClr val="000000"/>
                </a:solidFill>
                <a:cs typeface="Times New Roman" pitchFamily="18" charset="0"/>
              </a:rPr>
              <a:t>= 1,52 V) </a:t>
            </a:r>
            <a:r>
              <a:rPr lang="hu-HU" sz="1400" i="1" dirty="0">
                <a:solidFill>
                  <a:srgbClr val="000000"/>
                </a:solidFill>
              </a:rPr>
              <a:t/>
            </a:r>
            <a:br>
              <a:rPr lang="hu-HU" sz="1400" i="1" dirty="0">
                <a:solidFill>
                  <a:srgbClr val="000000"/>
                </a:solidFill>
              </a:rPr>
            </a:br>
            <a:endParaRPr lang="hu-HU" sz="1400" i="1" dirty="0" smtClean="0">
              <a:solidFill>
                <a:srgbClr val="000000"/>
              </a:solidFill>
            </a:endParaRPr>
          </a:p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>
                <a:solidFill>
                  <a:srgbClr val="000000"/>
                </a:solidFill>
              </a:rPr>
              <a:t>Felírása:</a:t>
            </a:r>
            <a:r>
              <a:rPr lang="hu-HU" sz="1600" dirty="0" smtClean="0">
                <a:solidFill>
                  <a:srgbClr val="000000"/>
                </a:solidFill>
              </a:rPr>
              <a:t> a félcella reakció alapján:</a:t>
            </a:r>
            <a:r>
              <a:rPr lang="hu-HU" sz="1600" dirty="0">
                <a:solidFill>
                  <a:srgbClr val="000000"/>
                </a:solidFill>
              </a:rPr>
              <a:t>	 ox</a:t>
            </a:r>
            <a:r>
              <a:rPr lang="hu-HU" sz="1600" baseline="-25000" dirty="0">
                <a:solidFill>
                  <a:srgbClr val="000000"/>
                </a:solidFill>
              </a:rPr>
              <a:t>1</a:t>
            </a:r>
            <a:r>
              <a:rPr lang="hu-HU" sz="1600" dirty="0">
                <a:solidFill>
                  <a:srgbClr val="000000"/>
                </a:solidFill>
              </a:rPr>
              <a:t> + z·e- = </a:t>
            </a:r>
            <a:r>
              <a:rPr lang="hu-HU" sz="1600" dirty="0" err="1">
                <a:solidFill>
                  <a:srgbClr val="000000"/>
                </a:solidFill>
              </a:rPr>
              <a:t>red</a:t>
            </a:r>
            <a:r>
              <a:rPr lang="hu-HU" sz="1600" dirty="0">
                <a:solidFill>
                  <a:srgbClr val="000000"/>
                </a:solidFill>
              </a:rPr>
              <a:t> </a:t>
            </a:r>
            <a:r>
              <a:rPr lang="hu-HU" sz="1600" baseline="-25000" dirty="0">
                <a:solidFill>
                  <a:srgbClr val="000000"/>
                </a:solidFill>
              </a:rPr>
              <a:t>1</a:t>
            </a:r>
            <a:r>
              <a:rPr lang="hu-HU" sz="1600" dirty="0">
                <a:solidFill>
                  <a:srgbClr val="000000"/>
                </a:solidFill>
              </a:rPr>
              <a:t/>
            </a:r>
            <a:br>
              <a:rPr lang="hu-HU" sz="1600" dirty="0">
                <a:solidFill>
                  <a:srgbClr val="000000"/>
                </a:solidFill>
              </a:rPr>
            </a:br>
            <a:endParaRPr lang="hu-HU" sz="1600" dirty="0" smtClean="0">
              <a:solidFill>
                <a:srgbClr val="000000"/>
              </a:solidFill>
            </a:endParaRPr>
          </a:p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>
              <a:solidFill>
                <a:srgbClr val="000000"/>
              </a:solidFill>
            </a:endParaRPr>
          </a:p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err="1" smtClean="0">
                <a:solidFill>
                  <a:srgbClr val="000000"/>
                </a:solidFill>
              </a:rPr>
              <a:t>Nernst</a:t>
            </a:r>
            <a:r>
              <a:rPr lang="hu-HU" sz="1600" b="1" dirty="0" smtClean="0">
                <a:solidFill>
                  <a:srgbClr val="000000"/>
                </a:solidFill>
              </a:rPr>
              <a:t>-</a:t>
            </a:r>
            <a:r>
              <a:rPr lang="hu-HU" sz="1600" b="1" dirty="0" err="1" smtClean="0">
                <a:solidFill>
                  <a:srgbClr val="000000"/>
                </a:solidFill>
              </a:rPr>
              <a:t>Peters</a:t>
            </a:r>
            <a:r>
              <a:rPr lang="hu-HU" sz="1600" b="1" dirty="0" smtClean="0">
                <a:solidFill>
                  <a:srgbClr val="000000"/>
                </a:solidFill>
              </a:rPr>
              <a:t>-egyenlet: </a:t>
            </a:r>
          </a:p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>
                <a:solidFill>
                  <a:srgbClr val="000000"/>
                </a:solidFill>
              </a:rPr>
              <a:t>- egy állandó tag: (standard, vagy normál potenciál)</a:t>
            </a:r>
          </a:p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>
                <a:solidFill>
                  <a:srgbClr val="000000"/>
                </a:solidFill>
              </a:rPr>
              <a:t>	</a:t>
            </a:r>
            <a:r>
              <a:rPr lang="hu-HU" sz="1600" dirty="0" smtClean="0">
                <a:solidFill>
                  <a:srgbClr val="000000"/>
                </a:solidFill>
              </a:rPr>
              <a:t>egy a koncentrációktól (aktivitásoktól)  függő tag: amellyel befolyásolhatjuk a rendszer  oxidáló, vagy redukáló képességét.</a:t>
            </a:r>
            <a:endParaRPr lang="hu-HU" sz="1600" dirty="0">
              <a:solidFill>
                <a:srgbClr val="000000"/>
              </a:solidFill>
            </a:endParaRPr>
          </a:p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4</a:t>
            </a:fld>
            <a:endParaRPr lang="hu-HU" altLang="hu-HU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99471"/>
            <a:ext cx="6997906" cy="2206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689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647923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5.1.3.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</a:t>
            </a:r>
            <a:r>
              <a:rPr lang="hu-HU" altLang="hu-HU" sz="1600" b="1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redoxpotenciál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felírása</a:t>
            </a:r>
            <a:endParaRPr lang="hu-HU" altLang="hu-HU" sz="2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484784"/>
            <a:ext cx="8033518" cy="5220816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5</a:t>
            </a:fld>
            <a:endParaRPr lang="hu-HU" altLang="hu-HU" dirty="0" smtClean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6" y="1484784"/>
            <a:ext cx="8640762" cy="5220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267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5.1.4.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</a:t>
            </a:r>
            <a:r>
              <a:rPr lang="hu-HU" altLang="hu-HU" sz="1600" b="1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redoxpotenciál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mérése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54279" cy="5220816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b="1" dirty="0" smtClean="0"/>
              <a:t>Analitikai </a:t>
            </a:r>
            <a:r>
              <a:rPr lang="hu-HU" sz="1400" b="1" dirty="0" err="1" smtClean="0"/>
              <a:t>galváncella</a:t>
            </a:r>
            <a:r>
              <a:rPr lang="hu-HU" sz="1400" b="1" dirty="0" smtClean="0"/>
              <a:t>:</a:t>
            </a:r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b="1" dirty="0" smtClean="0"/>
              <a:t>Referencia </a:t>
            </a:r>
            <a:r>
              <a:rPr lang="hu-HU" sz="1400" b="1" dirty="0"/>
              <a:t>(</a:t>
            </a:r>
            <a:r>
              <a:rPr lang="hu-HU" sz="1400" b="1" dirty="0" smtClean="0"/>
              <a:t>viszonyítási) elektród: </a:t>
            </a:r>
            <a:r>
              <a:rPr lang="hu-HU" sz="1400" dirty="0" smtClean="0"/>
              <a:t>potenciálja a mérés során állandó és nem függ 				         a mérendő komponens (</a:t>
            </a:r>
            <a:r>
              <a:rPr lang="hu-HU" sz="1400" dirty="0" err="1" smtClean="0"/>
              <a:t>analát</a:t>
            </a:r>
            <a:r>
              <a:rPr lang="hu-HU" sz="1400" dirty="0" smtClean="0"/>
              <a:t>) koncentrációjától.</a:t>
            </a:r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b="1" dirty="0" smtClean="0"/>
              <a:t>Indikátor(mérő) elektród: </a:t>
            </a:r>
            <a:r>
              <a:rPr lang="hu-HU" sz="1400" dirty="0" smtClean="0"/>
              <a:t>potenciálja</a:t>
            </a:r>
            <a:r>
              <a:rPr lang="hu-HU" sz="1400" b="1" dirty="0" smtClean="0"/>
              <a:t> </a:t>
            </a:r>
            <a:r>
              <a:rPr lang="hu-HU" sz="1400" dirty="0" smtClean="0"/>
              <a:t>a mérendő </a:t>
            </a:r>
            <a:r>
              <a:rPr lang="hu-HU" sz="1400" dirty="0" err="1" smtClean="0"/>
              <a:t>analát</a:t>
            </a:r>
            <a:r>
              <a:rPr lang="hu-HU" sz="1400" dirty="0" smtClean="0"/>
              <a:t> (ion, molekula, </a:t>
            </a:r>
            <a:r>
              <a:rPr lang="hu-HU" sz="1400" dirty="0" err="1" smtClean="0"/>
              <a:t>redoxi</a:t>
            </a:r>
            <a:r>
              <a:rPr lang="hu-HU" sz="1400" dirty="0" smtClean="0"/>
              <a:t> 				rendszer két komponense) koncentrációjának függvénye.</a:t>
            </a:r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b="1" dirty="0" smtClean="0"/>
              <a:t>Feszültségmérő:</a:t>
            </a:r>
            <a:r>
              <a:rPr lang="hu-HU" sz="1400" dirty="0" smtClean="0"/>
              <a:t> nagy bemeneti ellenállású, így nagyon kicsi (~0) áram folyik át rajta 			</a:t>
            </a:r>
            <a:r>
              <a:rPr lang="hu-H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sz="1400" dirty="0" smtClean="0"/>
              <a:t>mérés közben az </a:t>
            </a:r>
            <a:r>
              <a:rPr lang="hu-HU" sz="1400" dirty="0" err="1" smtClean="0"/>
              <a:t>analát</a:t>
            </a:r>
            <a:r>
              <a:rPr lang="hu-HU" sz="1400" dirty="0" smtClean="0"/>
              <a:t> koncentrációja </a:t>
            </a:r>
            <a:r>
              <a:rPr lang="hu-HU" sz="1400" dirty="0" err="1" smtClean="0"/>
              <a:t>gyak</a:t>
            </a:r>
            <a:r>
              <a:rPr lang="hu-HU" sz="1400" dirty="0" smtClean="0"/>
              <a:t>. nem változik!</a:t>
            </a:r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b="1" dirty="0" smtClean="0"/>
              <a:t>A cellafeszültség (elektromotoros erő):</a:t>
            </a:r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b="1" dirty="0"/>
              <a:t>	</a:t>
            </a:r>
            <a:r>
              <a:rPr lang="hu-HU" sz="1400" b="1" dirty="0" smtClean="0"/>
              <a:t>						EME (V)= </a:t>
            </a:r>
            <a:r>
              <a:rPr lang="hu-HU" sz="1400" b="1" dirty="0" err="1" smtClean="0"/>
              <a:t>E</a:t>
            </a:r>
            <a:r>
              <a:rPr lang="hu-HU" sz="1400" b="1" baseline="-25000" dirty="0" err="1" smtClean="0"/>
              <a:t>ind</a:t>
            </a:r>
            <a:r>
              <a:rPr lang="hu-HU" sz="1400" b="1" dirty="0" err="1" smtClean="0"/>
              <a:t>-E</a:t>
            </a:r>
            <a:r>
              <a:rPr lang="hu-HU" sz="1400" b="1" baseline="-25000" dirty="0" err="1" smtClean="0"/>
              <a:t>ref</a:t>
            </a:r>
            <a:r>
              <a:rPr lang="hu-HU" sz="1400" b="1" baseline="-25000" dirty="0" smtClean="0"/>
              <a:t> </a:t>
            </a:r>
            <a:r>
              <a:rPr lang="hu-HU" sz="1400" b="1" dirty="0"/>
              <a:t>+</a:t>
            </a:r>
            <a:r>
              <a:rPr lang="hu-HU" sz="1400" b="1" dirty="0" err="1" smtClean="0"/>
              <a:t>E</a:t>
            </a:r>
            <a:r>
              <a:rPr lang="hu-HU" sz="1400" b="1" baseline="-25000" dirty="0" err="1" smtClean="0"/>
              <a:t>diff</a:t>
            </a:r>
            <a:endParaRPr lang="hu-HU" sz="1400" b="1" baseline="-25000" dirty="0" smtClean="0"/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b="1" baseline="-25000" dirty="0" smtClean="0"/>
              <a:t>								</a:t>
            </a:r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b="1" baseline="-25000" dirty="0" smtClean="0"/>
              <a:t>							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88224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6</a:t>
            </a:fld>
            <a:endParaRPr lang="hu-HU" altLang="hu-HU" dirty="0" smtClean="0"/>
          </a:p>
        </p:txBody>
      </p:sp>
      <p:sp>
        <p:nvSpPr>
          <p:cNvPr id="3" name="Szövegdoboz 2"/>
          <p:cNvSpPr txBox="1"/>
          <p:nvPr/>
        </p:nvSpPr>
        <p:spPr>
          <a:xfrm>
            <a:off x="5575376" y="4149079"/>
            <a:ext cx="35331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i="1" dirty="0" err="1" smtClean="0"/>
              <a:t>Redoxi</a:t>
            </a:r>
            <a:r>
              <a:rPr lang="hu-HU" sz="1400" b="1" i="1" dirty="0" smtClean="0"/>
              <a:t> titrálásoknál:</a:t>
            </a:r>
          </a:p>
          <a:p>
            <a:endParaRPr lang="hu-HU" sz="1400" b="1" i="1" dirty="0" smtClean="0"/>
          </a:p>
          <a:p>
            <a:r>
              <a:rPr lang="hu-HU" sz="1400" b="1" i="1" dirty="0" smtClean="0"/>
              <a:t>Referencia elektród</a:t>
            </a:r>
            <a:r>
              <a:rPr lang="hu-HU" sz="1400" i="1" dirty="0" smtClean="0"/>
              <a:t>: </a:t>
            </a:r>
          </a:p>
          <a:p>
            <a:r>
              <a:rPr lang="hu-HU" sz="1400" i="1" dirty="0" smtClean="0"/>
              <a:t>normál hidrogén elektród </a:t>
            </a:r>
          </a:p>
          <a:p>
            <a:r>
              <a:rPr lang="hu-HU" sz="1400" i="1" dirty="0" smtClean="0"/>
              <a:t>(a gyakorlatban: </a:t>
            </a:r>
            <a:r>
              <a:rPr lang="hu-HU" sz="1400" i="1" dirty="0" err="1" smtClean="0"/>
              <a:t>Ag</a:t>
            </a:r>
            <a:r>
              <a:rPr lang="hu-HU" sz="1400" i="1" dirty="0" smtClean="0"/>
              <a:t>/</a:t>
            </a:r>
            <a:r>
              <a:rPr lang="hu-HU" sz="1400" i="1" dirty="0" err="1" smtClean="0"/>
              <a:t>AgCl</a:t>
            </a:r>
            <a:r>
              <a:rPr lang="hu-HU" sz="1400" i="1" dirty="0" smtClean="0"/>
              <a:t>, vagy </a:t>
            </a:r>
            <a:r>
              <a:rPr lang="hu-HU" sz="1400" i="1" dirty="0" err="1" smtClean="0"/>
              <a:t>Hg</a:t>
            </a:r>
            <a:r>
              <a:rPr lang="hu-HU" sz="1400" i="1" dirty="0" smtClean="0"/>
              <a:t>/Hg</a:t>
            </a:r>
            <a:r>
              <a:rPr lang="hu-HU" sz="1400" i="1" baseline="-25000" dirty="0" smtClean="0"/>
              <a:t>2</a:t>
            </a:r>
            <a:r>
              <a:rPr lang="hu-HU" sz="1400" i="1" dirty="0" smtClean="0"/>
              <a:t>Cl</a:t>
            </a:r>
            <a:r>
              <a:rPr lang="hu-HU" sz="1400" i="1" baseline="-25000" dirty="0" smtClean="0"/>
              <a:t>2</a:t>
            </a:r>
            <a:r>
              <a:rPr lang="hu-HU" sz="1400" i="1" dirty="0" smtClean="0"/>
              <a:t> (kalomel)</a:t>
            </a:r>
          </a:p>
          <a:p>
            <a:endParaRPr lang="hu-HU" sz="1400" i="1" dirty="0"/>
          </a:p>
          <a:p>
            <a:r>
              <a:rPr lang="hu-HU" sz="1400" b="1" i="1" dirty="0" smtClean="0"/>
              <a:t>Indikátorelektród:</a:t>
            </a:r>
            <a:r>
              <a:rPr lang="hu-HU" sz="1400" i="1" dirty="0" smtClean="0"/>
              <a:t> </a:t>
            </a:r>
          </a:p>
          <a:p>
            <a:r>
              <a:rPr lang="hu-HU" sz="1400" i="1" dirty="0" smtClean="0"/>
              <a:t>elektromosan vezető, inert anyag (Pt, Au, Pd, C)</a:t>
            </a:r>
            <a:endParaRPr lang="hu-HU" sz="1400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784" y="3645024"/>
            <a:ext cx="5328592" cy="33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2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5.1.5.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</a:rPr>
              <a:t>A </a:t>
            </a:r>
            <a:r>
              <a:rPr lang="hu-HU" altLang="hu-HU" sz="1600" b="1" dirty="0" err="1" smtClean="0">
                <a:solidFill>
                  <a:schemeClr val="tx1"/>
                </a:solidFill>
                <a:latin typeface="+mn-lt"/>
              </a:rPr>
              <a:t>redoxi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 titrálások jellemzése (titrálási görbe)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484784"/>
            <a:ext cx="8033518" cy="5220816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b="1" dirty="0">
                <a:cs typeface="Times New Roman" panose="02020603050405020304" pitchFamily="18" charset="0"/>
              </a:rPr>
              <a:t>y tengely: </a:t>
            </a:r>
            <a:r>
              <a:rPr lang="hu-HU" altLang="hu-HU" sz="1600" dirty="0" err="1">
                <a:cs typeface="Times New Roman" panose="02020603050405020304" pitchFamily="18" charset="0"/>
              </a:rPr>
              <a:t>redoxpotenciál</a:t>
            </a:r>
            <a:r>
              <a:rPr lang="hu-HU" altLang="hu-HU" sz="1600" dirty="0">
                <a:cs typeface="Times New Roman" panose="02020603050405020304" pitchFamily="18" charset="0"/>
              </a:rPr>
              <a:t>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(vagy elektromotoros </a:t>
            </a:r>
            <a:r>
              <a:rPr lang="hu-HU" altLang="hu-HU" sz="1600" dirty="0">
                <a:cs typeface="Times New Roman" panose="02020603050405020304" pitchFamily="18" charset="0"/>
              </a:rPr>
              <a:t>erő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): 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E = f (lg konc.) </a:t>
            </a:r>
            <a:r>
              <a:rPr lang="hu-HU" altLang="hu-HU" sz="1600" b="1" dirty="0" smtClean="0">
                <a:cs typeface="Arial" panose="020B0604020202020204" pitchFamily="34" charset="0"/>
              </a:rPr>
              <a:t>→ 		    </a:t>
            </a:r>
            <a:r>
              <a:rPr lang="hu-HU" altLang="hu-HU" sz="1600" dirty="0" smtClean="0">
                <a:cs typeface="Arial" panose="020B0604020202020204" pitchFamily="34" charset="0"/>
              </a:rPr>
              <a:t>lásd</a:t>
            </a:r>
            <a:r>
              <a:rPr lang="hu-HU" altLang="hu-HU" sz="1600" b="1" dirty="0" smtClean="0">
                <a:cs typeface="Arial" panose="020B0604020202020204" pitchFamily="34" charset="0"/>
              </a:rPr>
              <a:t> </a:t>
            </a:r>
            <a:r>
              <a:rPr lang="hu-HU" altLang="hu-HU" sz="1600" dirty="0" err="1" smtClean="0">
                <a:cs typeface="Arial" panose="020B0604020202020204" pitchFamily="34" charset="0"/>
              </a:rPr>
              <a:t>Nernst-egyenlet</a:t>
            </a:r>
            <a:endParaRPr lang="hu-HU" altLang="hu-HU" sz="16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6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b="1" dirty="0" smtClean="0">
                <a:cs typeface="Times New Roman" panose="02020603050405020304" pitchFamily="18" charset="0"/>
              </a:rPr>
              <a:t>x </a:t>
            </a:r>
            <a:r>
              <a:rPr lang="hu-HU" altLang="hu-HU" sz="1600" b="1" dirty="0">
                <a:cs typeface="Times New Roman" panose="02020603050405020304" pitchFamily="18" charset="0"/>
              </a:rPr>
              <a:t>tengely: </a:t>
            </a:r>
            <a:r>
              <a:rPr lang="hu-HU" altLang="hu-HU" sz="1600" dirty="0">
                <a:cs typeface="Times New Roman" panose="02020603050405020304" pitchFamily="18" charset="0"/>
              </a:rPr>
              <a:t>titráltsági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fok (vagy mérőoldat fogyás)</a:t>
            </a:r>
            <a:r>
              <a:rPr lang="hu-HU" sz="1600" dirty="0"/>
              <a:t/>
            </a:r>
            <a:br>
              <a:rPr lang="hu-HU" sz="1600" dirty="0"/>
            </a:br>
            <a:endParaRPr lang="hu-HU" sz="1600" dirty="0" smtClean="0"/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400" i="1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88224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7</a:t>
            </a:fld>
            <a:endParaRPr lang="hu-HU" altLang="hu-HU" dirty="0" smtClean="0"/>
          </a:p>
        </p:txBody>
      </p:sp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32037"/>
            <a:ext cx="604837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47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5.1.6. A titrálási görbék értelmezése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484784"/>
            <a:ext cx="8033518" cy="5220816"/>
          </a:xfrm>
        </p:spPr>
        <p:txBody>
          <a:bodyPr/>
          <a:lstStyle/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600" dirty="0">
                <a:solidFill>
                  <a:srgbClr val="000000"/>
                </a:solidFill>
              </a:rPr>
              <a:t>A </a:t>
            </a:r>
            <a:r>
              <a:rPr lang="hu-HU" sz="1600" dirty="0" err="1" smtClean="0">
                <a:solidFill>
                  <a:srgbClr val="000000"/>
                </a:solidFill>
              </a:rPr>
              <a:t>redoxpotenciál</a:t>
            </a:r>
            <a:r>
              <a:rPr lang="hu-HU" sz="1600" dirty="0" smtClean="0">
                <a:solidFill>
                  <a:srgbClr val="000000"/>
                </a:solidFill>
              </a:rPr>
              <a:t> a titrálás során folyamatosan változik: </a:t>
            </a:r>
            <a:r>
              <a:rPr lang="hu-HU" sz="1600" dirty="0" err="1" smtClean="0">
                <a:solidFill>
                  <a:srgbClr val="000000"/>
                </a:solidFill>
              </a:rPr>
              <a:t>oxidimetriás</a:t>
            </a:r>
            <a:r>
              <a:rPr lang="hu-HU" sz="1600" dirty="0" smtClean="0">
                <a:solidFill>
                  <a:srgbClr val="000000"/>
                </a:solidFill>
              </a:rPr>
              <a:t> titrálásnál nő, </a:t>
            </a:r>
            <a:r>
              <a:rPr lang="hu-HU" sz="1600" dirty="0" err="1" smtClean="0">
                <a:solidFill>
                  <a:srgbClr val="000000"/>
                </a:solidFill>
              </a:rPr>
              <a:t>reduktometriás</a:t>
            </a:r>
            <a:r>
              <a:rPr lang="hu-HU" sz="1600" dirty="0" smtClean="0">
                <a:solidFill>
                  <a:srgbClr val="000000"/>
                </a:solidFill>
              </a:rPr>
              <a:t> titrálásnál csökken.</a:t>
            </a:r>
            <a:r>
              <a:rPr lang="en-US" sz="1600" dirty="0">
                <a:solidFill>
                  <a:srgbClr val="000000"/>
                </a:solidFill>
              </a:rPr>
              <a:t/>
            </a:r>
            <a:br>
              <a:rPr lang="en-US" sz="1600" dirty="0">
                <a:solidFill>
                  <a:srgbClr val="000000"/>
                </a:solidFill>
              </a:rPr>
            </a:br>
            <a:r>
              <a:rPr lang="hu-HU" sz="1600" b="1" dirty="0" smtClean="0">
                <a:solidFill>
                  <a:srgbClr val="000000"/>
                </a:solidFill>
              </a:rPr>
              <a:t>P</a:t>
            </a:r>
            <a:r>
              <a:rPr lang="en-US" sz="1600" b="1" dirty="0" err="1" smtClean="0">
                <a:solidFill>
                  <a:srgbClr val="000000"/>
                </a:solidFill>
              </a:rPr>
              <a:t>élda</a:t>
            </a:r>
            <a:r>
              <a:rPr lang="en-US" sz="1600" b="1" dirty="0">
                <a:solidFill>
                  <a:srgbClr val="000000"/>
                </a:solidFill>
              </a:rPr>
              <a:t>: </a:t>
            </a:r>
            <a:r>
              <a:rPr lang="en-US" sz="1600" dirty="0">
                <a:solidFill>
                  <a:srgbClr val="000000"/>
                </a:solidFill>
              </a:rPr>
              <a:t>	</a:t>
            </a:r>
            <a:r>
              <a:rPr lang="hu-HU" sz="1600" dirty="0" smtClean="0">
                <a:solidFill>
                  <a:srgbClr val="000000"/>
                </a:solidFill>
              </a:rPr>
              <a:t>vas(II) ionok meghatározása </a:t>
            </a:r>
            <a:r>
              <a:rPr lang="hu-HU" sz="1600" dirty="0" err="1" smtClean="0">
                <a:solidFill>
                  <a:srgbClr val="000000"/>
                </a:solidFill>
              </a:rPr>
              <a:t>permanganometriás</a:t>
            </a:r>
            <a:r>
              <a:rPr lang="hu-HU" sz="1600" dirty="0" smtClean="0">
                <a:solidFill>
                  <a:srgbClr val="000000"/>
                </a:solidFill>
              </a:rPr>
              <a:t> titrálással</a:t>
            </a:r>
            <a:r>
              <a:rPr lang="en-US" sz="1600" dirty="0">
                <a:solidFill>
                  <a:srgbClr val="000000"/>
                </a:solidFill>
              </a:rPr>
              <a:t>	 </a:t>
            </a:r>
            <a:endParaRPr lang="hu-HU" sz="160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>
                <a:solidFill>
                  <a:srgbClr val="000000"/>
                </a:solidFill>
              </a:rPr>
              <a:t>		</a:t>
            </a:r>
            <a:r>
              <a:rPr lang="en-US" sz="1600" b="1" dirty="0" smtClean="0">
                <a:solidFill>
                  <a:srgbClr val="000000"/>
                </a:solidFill>
              </a:rPr>
              <a:t>5 </a:t>
            </a:r>
            <a:r>
              <a:rPr lang="en-US" sz="1600" b="1" dirty="0">
                <a:solidFill>
                  <a:srgbClr val="000000"/>
                </a:solidFill>
              </a:rPr>
              <a:t>Fe</a:t>
            </a:r>
            <a:r>
              <a:rPr lang="en-US" sz="1600" b="1" baseline="30000" dirty="0">
                <a:solidFill>
                  <a:srgbClr val="000000"/>
                </a:solidFill>
              </a:rPr>
              <a:t>2+ </a:t>
            </a:r>
            <a:r>
              <a:rPr lang="en-US" sz="1600" b="1" dirty="0">
                <a:solidFill>
                  <a:srgbClr val="000000"/>
                </a:solidFill>
              </a:rPr>
              <a:t>+ MnO</a:t>
            </a:r>
            <a:r>
              <a:rPr lang="en-US" sz="1600" b="1" baseline="-25000" dirty="0">
                <a:solidFill>
                  <a:srgbClr val="000000"/>
                </a:solidFill>
              </a:rPr>
              <a:t>4</a:t>
            </a:r>
            <a:r>
              <a:rPr lang="en-US" sz="1600" b="1" baseline="30000" dirty="0">
                <a:solidFill>
                  <a:srgbClr val="000000"/>
                </a:solidFill>
              </a:rPr>
              <a:t>-</a:t>
            </a:r>
            <a:r>
              <a:rPr lang="en-US" sz="1600" b="1" dirty="0">
                <a:solidFill>
                  <a:srgbClr val="000000"/>
                </a:solidFill>
              </a:rPr>
              <a:t> + 8 H</a:t>
            </a:r>
            <a:r>
              <a:rPr lang="en-US" sz="1600" b="1" baseline="30000" dirty="0">
                <a:solidFill>
                  <a:srgbClr val="000000"/>
                </a:solidFill>
              </a:rPr>
              <a:t>+</a:t>
            </a:r>
            <a:r>
              <a:rPr lang="en-US" sz="1600" b="1" dirty="0">
                <a:solidFill>
                  <a:srgbClr val="000000"/>
                </a:solidFill>
              </a:rPr>
              <a:t>↔ 5 Fe</a:t>
            </a:r>
            <a:r>
              <a:rPr lang="en-US" sz="1600" b="1" baseline="30000" dirty="0">
                <a:solidFill>
                  <a:srgbClr val="000000"/>
                </a:solidFill>
              </a:rPr>
              <a:t>3+</a:t>
            </a:r>
            <a:r>
              <a:rPr lang="en-US" sz="1600" b="1" dirty="0">
                <a:solidFill>
                  <a:srgbClr val="000000"/>
                </a:solidFill>
              </a:rPr>
              <a:t>+</a:t>
            </a:r>
            <a:r>
              <a:rPr lang="en-US" sz="1600" b="1" baseline="30000" dirty="0">
                <a:solidFill>
                  <a:srgbClr val="000000"/>
                </a:solidFill>
              </a:rPr>
              <a:t> </a:t>
            </a:r>
            <a:r>
              <a:rPr lang="en-US" sz="1600" b="1" dirty="0">
                <a:solidFill>
                  <a:srgbClr val="000000"/>
                </a:solidFill>
              </a:rPr>
              <a:t>Mn</a:t>
            </a:r>
            <a:r>
              <a:rPr lang="en-US" sz="1600" b="1" baseline="30000" dirty="0">
                <a:solidFill>
                  <a:srgbClr val="000000"/>
                </a:solidFill>
              </a:rPr>
              <a:t>2+</a:t>
            </a:r>
            <a:r>
              <a:rPr lang="en-US" sz="1600" b="1" dirty="0">
                <a:solidFill>
                  <a:srgbClr val="000000"/>
                </a:solidFill>
              </a:rPr>
              <a:t> +4 H</a:t>
            </a:r>
            <a:r>
              <a:rPr lang="en-US" sz="1600" b="1" baseline="-25000" dirty="0">
                <a:solidFill>
                  <a:srgbClr val="000000"/>
                </a:solidFill>
              </a:rPr>
              <a:t>2</a:t>
            </a:r>
            <a:r>
              <a:rPr lang="en-US" sz="1600" b="1" dirty="0">
                <a:solidFill>
                  <a:srgbClr val="000000"/>
                </a:solidFill>
              </a:rPr>
              <a:t>O </a:t>
            </a:r>
            <a:r>
              <a:rPr lang="en-US" sz="1600" dirty="0">
                <a:solidFill>
                  <a:srgbClr val="000000"/>
                </a:solidFill>
              </a:rPr>
              <a:t/>
            </a:r>
            <a:br>
              <a:rPr lang="en-US" sz="1600" dirty="0">
                <a:solidFill>
                  <a:srgbClr val="000000"/>
                </a:solidFill>
              </a:rPr>
            </a:br>
            <a:r>
              <a:rPr lang="hu-HU" sz="1600" dirty="0" smtClean="0">
                <a:solidFill>
                  <a:srgbClr val="000000"/>
                </a:solidFill>
              </a:rPr>
              <a:t>Az oldatban miután beáll az egyensúly </a:t>
            </a:r>
            <a:r>
              <a:rPr lang="hu-HU" sz="1600" b="1" dirty="0" smtClean="0">
                <a:solidFill>
                  <a:srgbClr val="000000"/>
                </a:solidFill>
              </a:rPr>
              <a:t>mindig az egyensúlyi elektródpotenciál (</a:t>
            </a:r>
            <a:r>
              <a:rPr lang="hu-HU" sz="1600" b="1" dirty="0" err="1" smtClean="0">
                <a:solidFill>
                  <a:srgbClr val="000000"/>
                </a:solidFill>
              </a:rPr>
              <a:t>E</a:t>
            </a:r>
            <a:r>
              <a:rPr lang="hu-HU" sz="1600" b="1" baseline="-25000" dirty="0" err="1" smtClean="0">
                <a:solidFill>
                  <a:srgbClr val="000000"/>
                </a:solidFill>
              </a:rPr>
              <a:t>es</a:t>
            </a:r>
            <a:r>
              <a:rPr lang="hu-HU" sz="1600" b="1" dirty="0" smtClean="0">
                <a:solidFill>
                  <a:srgbClr val="000000"/>
                </a:solidFill>
              </a:rPr>
              <a:t>) mérhető</a:t>
            </a:r>
            <a:r>
              <a:rPr lang="hu-HU" sz="1600" dirty="0" smtClean="0">
                <a:solidFill>
                  <a:srgbClr val="000000"/>
                </a:solidFill>
              </a:rPr>
              <a:t>,  vagyis a két </a:t>
            </a:r>
            <a:r>
              <a:rPr lang="hu-HU" sz="1600" dirty="0" err="1" smtClean="0">
                <a:solidFill>
                  <a:srgbClr val="000000"/>
                </a:solidFill>
              </a:rPr>
              <a:t>redoxi</a:t>
            </a:r>
            <a:r>
              <a:rPr lang="hu-HU" sz="1600" dirty="0" smtClean="0">
                <a:solidFill>
                  <a:srgbClr val="000000"/>
                </a:solidFill>
              </a:rPr>
              <a:t> rendszer elektródpotenciálja kiegyenlítődik!</a:t>
            </a:r>
            <a:br>
              <a:rPr lang="hu-HU" sz="1600" dirty="0" smtClean="0">
                <a:solidFill>
                  <a:srgbClr val="000000"/>
                </a:solidFill>
              </a:rPr>
            </a:br>
            <a:r>
              <a:rPr lang="hu-HU" sz="1600" dirty="0" smtClean="0">
                <a:solidFill>
                  <a:srgbClr val="000000"/>
                </a:solidFill>
              </a:rPr>
              <a:t> </a:t>
            </a:r>
            <a:r>
              <a:rPr lang="hu-HU" sz="1600" b="1" dirty="0" smtClean="0">
                <a:solidFill>
                  <a:srgbClr val="000000"/>
                </a:solidFill>
              </a:rPr>
              <a:t>Az elektródpotenciál számítása a titrálás során:</a:t>
            </a:r>
          </a:p>
          <a:p>
            <a:pPr marL="0" indent="0">
              <a:spcBef>
                <a:spcPts val="12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>
              <a:solidFill>
                <a:srgbClr val="00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>
              <a:solidFill>
                <a:srgbClr val="000000"/>
              </a:solidFill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8</a:t>
            </a:fld>
            <a:endParaRPr lang="hu-HU" altLang="hu-HU" dirty="0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21402"/>
            <a:ext cx="6260871" cy="300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089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719931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5.1.7.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</a:t>
            </a:r>
            <a:r>
              <a:rPr lang="hu-HU" altLang="hu-HU" sz="1600" b="1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redoxi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titrálási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görbék 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jellemző pontjai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892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67544" y="1484784"/>
                <a:ext cx="8462144" cy="5616624"/>
              </a:xfrm>
            </p:spPr>
            <p:txBody>
              <a:bodyPr/>
              <a:lstStyle/>
              <a:p>
                <a:pPr lvl="0" indent="-76200">
                  <a:buClrTx/>
                  <a:buSzTx/>
                  <a:buNone/>
                  <a:defRPr/>
                </a:pPr>
                <a:r>
                  <a:rPr lang="el-GR" altLang="hu-HU" sz="2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hu-HU" altLang="hu-HU" sz="1600" b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t</a:t>
                </a:r>
                <a:r>
                  <a:rPr lang="hu-HU" altLang="hu-HU" sz="1600" b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= 0 % 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(kiindulási állapot)</a:t>
                </a:r>
              </a:p>
              <a:p>
                <a:pPr lvl="0" indent="-76200">
                  <a:buClrTx/>
                  <a:buSzTx/>
                  <a:buNone/>
                  <a:defRPr/>
                </a:pP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Az oldatban: Fe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2+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ionok 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(és nagyon kis mennyiségben Fe</a:t>
                </a:r>
                <a:r>
                  <a:rPr lang="hu-HU" altLang="hu-HU" sz="1600" i="1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3+ 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ionok is!) vannak.</a:t>
                </a:r>
                <a:endParaRPr lang="hu-HU" altLang="hu-HU" sz="1600" i="1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indent="-76200">
                  <a:buClrTx/>
                  <a:buSzTx/>
                  <a:buNone/>
                  <a:defRPr/>
                </a:pPr>
                <a:r>
                  <a:rPr lang="el-GR" altLang="hu-HU" sz="2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hu-HU" altLang="hu-HU" sz="1600" b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t</a:t>
                </a:r>
                <a:r>
                  <a:rPr lang="hu-HU" altLang="hu-HU" sz="1600" b="1" dirty="0">
                    <a:solidFill>
                      <a:srgbClr val="000000"/>
                    </a:solidFill>
                    <a:cs typeface="Times New Roman" pitchFamily="18" charset="0"/>
                  </a:rPr>
                  <a:t>= </a:t>
                </a:r>
                <a:r>
                  <a:rPr lang="hu-HU" altLang="hu-HU" sz="1600" b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50 %</a:t>
                </a:r>
                <a:endParaRPr lang="hu-HU" altLang="hu-HU" sz="1600" i="1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indent="-76200">
                  <a:buClrTx/>
                  <a:buSzTx/>
                  <a:buNone/>
                  <a:defRPr/>
                </a:pPr>
                <a:r>
                  <a:rPr lang="hu-HU" altLang="hu-HU" sz="1600" dirty="0">
                    <a:solidFill>
                      <a:srgbClr val="000000"/>
                    </a:solidFill>
                    <a:cs typeface="Times New Roman" pitchFamily="18" charset="0"/>
                  </a:rPr>
                  <a:t>Az oldatban: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egyenlő koncentrációban Fe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r>
                  <a:rPr lang="hu-HU" altLang="hu-HU" sz="1600" baseline="30000" dirty="0">
                    <a:solidFill>
                      <a:srgbClr val="000000"/>
                    </a:solidFill>
                    <a:cs typeface="Times New Roman" pitchFamily="18" charset="0"/>
                  </a:rPr>
                  <a:t>+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és Fe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3+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ionok, Mn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2+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ionok 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(</a:t>
                </a:r>
                <a:r>
                  <a:rPr lang="hu-HU" altLang="hu-HU" sz="1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de </a:t>
                </a:r>
                <a:r>
                  <a:rPr lang="hu-HU" altLang="hu-HU" sz="1400" i="1" dirty="0">
                    <a:solidFill>
                      <a:srgbClr val="000000"/>
                    </a:solidFill>
                    <a:cs typeface="Times New Roman" pitchFamily="18" charset="0"/>
                  </a:rPr>
                  <a:t>nagyon kis mennyiségben </a:t>
                </a:r>
                <a:r>
                  <a:rPr lang="hu-HU" altLang="hu-HU" sz="1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MnO</a:t>
                </a:r>
                <a:r>
                  <a:rPr lang="hu-HU" altLang="hu-HU" sz="14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4</a:t>
                </a:r>
                <a:r>
                  <a:rPr lang="hu-HU" altLang="hu-HU" sz="1400" i="1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- </a:t>
                </a:r>
                <a:r>
                  <a:rPr lang="hu-HU" altLang="hu-HU" sz="1400" i="1" dirty="0">
                    <a:solidFill>
                      <a:srgbClr val="000000"/>
                    </a:solidFill>
                    <a:cs typeface="Times New Roman" pitchFamily="18" charset="0"/>
                  </a:rPr>
                  <a:t>ionok is</a:t>
                </a:r>
                <a:r>
                  <a:rPr lang="hu-HU" altLang="hu-HU" sz="1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!) </a:t>
                </a:r>
                <a:r>
                  <a:rPr lang="hu-HU" altLang="hu-HU" sz="1400" dirty="0" smtClean="0">
                    <a:solidFill>
                      <a:srgbClr val="000000"/>
                    </a:solidFill>
                    <a:cs typeface="Times New Roman" pitchFamily="18" charset="0"/>
                  </a:rPr>
                  <a:t>vannak.</a:t>
                </a:r>
                <a:endParaRPr lang="hu-HU" altLang="hu-HU" sz="1400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lvl="0" indent="-76200">
                  <a:buClrTx/>
                  <a:buSzTx/>
                  <a:buNone/>
                  <a:defRPr/>
                </a:pP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E</a:t>
                </a:r>
                <a:r>
                  <a:rPr lang="hu-HU" altLang="hu-HU" sz="16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50% 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= E</a:t>
                </a:r>
                <a:r>
                  <a:rPr lang="hu-HU" altLang="hu-HU" sz="1600" i="1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hu-HU" altLang="hu-HU" sz="16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Fe3+/Fe2+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altLang="hu-HU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hu-HU" altLang="hu-HU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  <m:r>
                          <a:rPr lang="hu-HU" altLang="hu-HU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a:rPr lang="hu-HU" altLang="hu-HU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num>
                      <m:den>
                        <m:r>
                          <a:rPr lang="hu-HU" altLang="hu-HU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𝑧</m:t>
                        </m:r>
                        <m:r>
                          <a:rPr lang="hu-HU" altLang="hu-HU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a:rPr lang="hu-HU" altLang="hu-HU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𝐹</m:t>
                        </m:r>
                      </m:den>
                    </m:f>
                    <m:r>
                      <m:rPr>
                        <m:sty m:val="p"/>
                      </m:rPr>
                      <a:rPr lang="hu-HU" altLang="hu-HU" sz="20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l</m:t>
                    </m:r>
                  </m:oMath>
                </a14:m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altLang="hu-HU" sz="20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hu-HU" altLang="hu-HU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[</m:t>
                        </m:r>
                        <m:sSup>
                          <m:sSupPr>
                            <m:ctrlPr>
                              <a:rPr lang="hu-HU" altLang="hu-HU" sz="20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hu-HU" altLang="hu-HU" sz="20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𝐹𝑒</m:t>
                            </m:r>
                          </m:e>
                          <m:sup>
                            <m:r>
                              <a:rPr lang="hu-HU" altLang="hu-HU" sz="20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3</m:t>
                            </m:r>
                            <m:r>
                              <a:rPr lang="hu-HU" altLang="hu-HU" sz="20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+</m:t>
                            </m:r>
                          </m:sup>
                        </m:sSup>
                        <m:r>
                          <a:rPr lang="hu-HU" altLang="hu-HU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]</m:t>
                        </m:r>
                      </m:num>
                      <m:den>
                        <m:r>
                          <a:rPr lang="hu-HU" altLang="hu-HU" sz="20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[</m:t>
                        </m:r>
                        <m:sSup>
                          <m:sSupPr>
                            <m:ctrlPr>
                              <a:rPr lang="hu-HU" altLang="hu-HU" sz="200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hu-HU" altLang="hu-HU" sz="20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𝐹𝑒</m:t>
                            </m:r>
                          </m:e>
                          <m:sup>
                            <m:r>
                              <a:rPr lang="hu-HU" altLang="hu-HU" sz="20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2+</m:t>
                            </m:r>
                          </m:sup>
                        </m:sSup>
                        <m:r>
                          <a:rPr lang="hu-HU" altLang="hu-HU" sz="20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]</m:t>
                        </m:r>
                      </m:den>
                    </m:f>
                  </m:oMath>
                </a14:m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	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de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mivel [Fe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2+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]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= [Fe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3+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]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hu-HU" altLang="hu-HU" sz="1600" i="1" dirty="0">
                    <a:solidFill>
                      <a:srgbClr val="000000"/>
                    </a:solidFill>
                    <a:cs typeface="Times New Roman" pitchFamily="18" charset="0"/>
                  </a:rPr>
                  <a:t>E = E</a:t>
                </a:r>
                <a:r>
                  <a:rPr lang="hu-HU" altLang="hu-HU" sz="1600" i="1" baseline="30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hu-HU" altLang="hu-HU" sz="16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Fe3+/Fe2</a:t>
                </a:r>
                <a:r>
                  <a:rPr lang="hu-HU" altLang="hu-HU" sz="16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+</a:t>
                </a:r>
                <a:endParaRPr lang="hu-HU" altLang="hu-HU" sz="1600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indent="-76200">
                  <a:buClrTx/>
                  <a:buSzTx/>
                  <a:buNone/>
                  <a:defRPr/>
                </a:pPr>
                <a:r>
                  <a:rPr lang="el-GR" altLang="hu-HU" sz="20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hu-HU" altLang="hu-HU" sz="1600" b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t</a:t>
                </a:r>
                <a:r>
                  <a:rPr lang="hu-HU" altLang="hu-HU" sz="1600" b="1" dirty="0">
                    <a:solidFill>
                      <a:srgbClr val="000000"/>
                    </a:solidFill>
                    <a:cs typeface="Times New Roman" pitchFamily="18" charset="0"/>
                  </a:rPr>
                  <a:t>= </a:t>
                </a:r>
                <a:r>
                  <a:rPr lang="hu-HU" altLang="hu-HU" sz="1600" b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100 %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(egyenértékpont)</a:t>
                </a:r>
                <a:endParaRPr lang="hu-HU" altLang="hu-HU" sz="1600" i="1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indent="-76200">
                  <a:buClrTx/>
                  <a:buSzTx/>
                  <a:buNone/>
                  <a:defRPr/>
                </a:pPr>
                <a:r>
                  <a:rPr lang="hu-HU" altLang="hu-HU" sz="1600" dirty="0">
                    <a:solidFill>
                      <a:srgbClr val="000000"/>
                    </a:solidFill>
                    <a:cs typeface="Times New Roman" pitchFamily="18" charset="0"/>
                  </a:rPr>
                  <a:t>Az oldatban: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Fe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3</a:t>
                </a:r>
                <a:r>
                  <a:rPr lang="hu-HU" altLang="hu-HU" sz="1600" baseline="30000" dirty="0">
                    <a:solidFill>
                      <a:srgbClr val="000000"/>
                    </a:solidFill>
                    <a:cs typeface="Times New Roman" pitchFamily="18" charset="0"/>
                  </a:rPr>
                  <a:t>+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ionok és Mn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r>
                  <a:rPr lang="hu-HU" altLang="hu-HU" sz="1600" baseline="30000" dirty="0">
                    <a:solidFill>
                      <a:srgbClr val="000000"/>
                    </a:solidFill>
                    <a:cs typeface="Times New Roman" pitchFamily="18" charset="0"/>
                  </a:rPr>
                  <a:t>+ </a:t>
                </a:r>
                <a:r>
                  <a:rPr lang="hu-HU" altLang="hu-HU" sz="1600" dirty="0">
                    <a:solidFill>
                      <a:srgbClr val="000000"/>
                    </a:solidFill>
                    <a:cs typeface="Times New Roman" pitchFamily="18" charset="0"/>
                  </a:rPr>
                  <a:t>ionok 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(</a:t>
                </a:r>
                <a:r>
                  <a:rPr lang="hu-HU" altLang="hu-HU" sz="1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de </a:t>
                </a:r>
                <a:r>
                  <a:rPr lang="hu-HU" altLang="hu-HU" sz="1400" i="1" dirty="0">
                    <a:solidFill>
                      <a:srgbClr val="000000"/>
                    </a:solidFill>
                    <a:cs typeface="Times New Roman" pitchFamily="18" charset="0"/>
                  </a:rPr>
                  <a:t>nagyon kis mennyiségben Fe</a:t>
                </a:r>
                <a:r>
                  <a:rPr lang="hu-HU" altLang="hu-HU" sz="1400" i="1" baseline="30000" dirty="0">
                    <a:solidFill>
                      <a:srgbClr val="000000"/>
                    </a:solidFill>
                    <a:cs typeface="Times New Roman" pitchFamily="18" charset="0"/>
                  </a:rPr>
                  <a:t>2+ </a:t>
                </a:r>
                <a:r>
                  <a:rPr lang="hu-HU" altLang="hu-HU" sz="1400" i="1" dirty="0">
                    <a:solidFill>
                      <a:srgbClr val="000000"/>
                    </a:solidFill>
                    <a:cs typeface="Times New Roman" pitchFamily="18" charset="0"/>
                  </a:rPr>
                  <a:t>és</a:t>
                </a:r>
                <a:r>
                  <a:rPr lang="hu-HU" altLang="hu-HU" sz="1400" i="1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hu-HU" altLang="hu-HU" sz="1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MnO</a:t>
                </a:r>
                <a:r>
                  <a:rPr lang="hu-HU" altLang="hu-HU" sz="14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4</a:t>
                </a:r>
                <a:r>
                  <a:rPr lang="hu-HU" altLang="hu-HU" sz="1400" i="1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- </a:t>
                </a:r>
                <a:r>
                  <a:rPr lang="hu-HU" altLang="hu-HU" sz="1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ionok </a:t>
                </a:r>
                <a:r>
                  <a:rPr lang="hu-HU" altLang="hu-HU" sz="1400" i="1" dirty="0">
                    <a:solidFill>
                      <a:srgbClr val="000000"/>
                    </a:solidFill>
                    <a:cs typeface="Times New Roman" pitchFamily="18" charset="0"/>
                  </a:rPr>
                  <a:t>is</a:t>
                </a:r>
                <a:r>
                  <a:rPr lang="hu-HU" altLang="hu-HU" sz="1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!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) vannak.</a:t>
                </a:r>
              </a:p>
              <a:p>
                <a:pPr lvl="0" indent="-76200">
                  <a:buClrTx/>
                  <a:buSzTx/>
                  <a:buNone/>
                  <a:defRPr/>
                </a:pP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Levezethető, hogy: 	</a:t>
                </a:r>
                <a:r>
                  <a:rPr lang="hu-HU" altLang="hu-HU" sz="1800" i="1" dirty="0" err="1" smtClean="0">
                    <a:solidFill>
                      <a:srgbClr val="000000"/>
                    </a:solidFill>
                    <a:cs typeface="Times New Roman" pitchFamily="18" charset="0"/>
                  </a:rPr>
                  <a:t>E</a:t>
                </a:r>
                <a:r>
                  <a:rPr lang="hu-HU" altLang="hu-HU" sz="1800" i="1" baseline="-25000" dirty="0" err="1" smtClean="0">
                    <a:solidFill>
                      <a:srgbClr val="000000"/>
                    </a:solidFill>
                    <a:cs typeface="Times New Roman" pitchFamily="18" charset="0"/>
                  </a:rPr>
                  <a:t>eép</a:t>
                </a:r>
                <a:r>
                  <a:rPr lang="hu-HU" altLang="hu-HU" sz="18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.</a:t>
                </a:r>
                <a:r>
                  <a:rPr lang="hu-HU" altLang="hu-HU" sz="16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hu-HU" altLang="hu-HU" sz="2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altLang="hu-HU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hu-HU" altLang="hu-HU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𝑧</m:t>
                        </m:r>
                        <m:r>
                          <a:rPr lang="hu-HU" altLang="hu-HU" b="0" i="1" baseline="-25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  <m:r>
                          <a:rPr lang="hu-HU" altLang="hu-HU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·</m:t>
                        </m:r>
                        <m:r>
                          <a:rPr lang="hu-HU" altLang="hu-HU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𝐸</m:t>
                        </m:r>
                        <m:r>
                          <a:rPr lang="hu-HU" altLang="hu-HU" i="1" baseline="30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0</m:t>
                        </m:r>
                        <m:r>
                          <a:rPr lang="hu-HU" altLang="hu-HU" i="1" baseline="-14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𝐹𝑒</m:t>
                        </m:r>
                        <m:r>
                          <a:rPr lang="hu-HU" altLang="hu-HU" i="1" baseline="-14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2/</m:t>
                        </m:r>
                        <m:r>
                          <a:rPr lang="hu-HU" altLang="hu-HU" i="1" baseline="-14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𝐹𝑒</m:t>
                        </m:r>
                        <m:r>
                          <a:rPr lang="hu-HU" altLang="hu-HU" i="1" baseline="-14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3++</m:t>
                        </m:r>
                        <m:r>
                          <a:rPr lang="hu-HU" altLang="hu-HU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𝑧</m:t>
                        </m:r>
                        <m:r>
                          <a:rPr lang="hu-HU" altLang="hu-HU" b="0" i="1" baseline="-25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a:rPr lang="hu-HU" altLang="hu-HU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·</m:t>
                        </m:r>
                        <m:r>
                          <a:rPr lang="hu-HU" altLang="hu-HU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𝐸</m:t>
                        </m:r>
                        <m:sSup>
                          <m:sSupPr>
                            <m:ctrlPr>
                              <a:rPr lang="hu-HU" altLang="hu-HU" b="0" i="1" baseline="3000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hu-HU" altLang="hu-HU" b="0" i="1" baseline="3000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0′</m:t>
                            </m:r>
                          </m:e>
                          <m:sup>
                            <m:r>
                              <a:rPr lang="hu-HU" altLang="hu-HU" b="0" i="1" baseline="3000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hu-HU" altLang="hu-HU" b="0" i="1" baseline="-14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𝑀𝑛𝑂</m:t>
                        </m:r>
                        <m:r>
                          <a:rPr lang="hu-HU" altLang="hu-HU" b="0" i="1" baseline="-14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4/</m:t>
                        </m:r>
                        <m:r>
                          <a:rPr lang="hu-HU" altLang="hu-HU" b="0" i="1" baseline="-14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𝑀𝑛</m:t>
                        </m:r>
                      </m:num>
                      <m:den>
                        <m:r>
                          <a:rPr lang="hu-HU" altLang="hu-HU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𝑧</m:t>
                        </m:r>
                        <m:r>
                          <a:rPr lang="hu-HU" altLang="hu-HU" b="0" i="1" baseline="-25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</m:t>
                        </m:r>
                        <m:r>
                          <a:rPr lang="hu-HU" altLang="hu-HU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  <m:r>
                          <a:rPr lang="hu-HU" altLang="hu-HU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𝑧</m:t>
                        </m:r>
                        <m:r>
                          <a:rPr lang="hu-HU" altLang="hu-HU" b="0" i="1" baseline="-2500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hu-HU" altLang="hu-HU" dirty="0" smtClean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indent="-76200">
                  <a:buClrTx/>
                  <a:buSzTx/>
                  <a:buNone/>
                  <a:defRPr/>
                </a:pPr>
                <a:r>
                  <a:rPr lang="el-GR" altLang="hu-HU" sz="2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hu-HU" altLang="hu-HU" sz="1600" b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t</a:t>
                </a:r>
                <a:r>
                  <a:rPr lang="hu-HU" altLang="hu-HU" sz="1600" b="1" dirty="0">
                    <a:solidFill>
                      <a:srgbClr val="000000"/>
                    </a:solidFill>
                    <a:cs typeface="Times New Roman" pitchFamily="18" charset="0"/>
                  </a:rPr>
                  <a:t>= </a:t>
                </a:r>
                <a:r>
                  <a:rPr lang="hu-HU" altLang="hu-HU" sz="1600" b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200 </a:t>
                </a:r>
                <a:r>
                  <a:rPr lang="hu-HU" altLang="hu-HU" sz="1600" b="1" dirty="0">
                    <a:solidFill>
                      <a:srgbClr val="000000"/>
                    </a:solidFill>
                    <a:cs typeface="Times New Roman" pitchFamily="18" charset="0"/>
                  </a:rPr>
                  <a:t>%</a:t>
                </a:r>
                <a:endParaRPr lang="hu-HU" altLang="hu-HU" sz="1600" i="1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indent="-76200">
                  <a:buClrTx/>
                  <a:buSzTx/>
                  <a:buNone/>
                  <a:defRPr/>
                </a:pPr>
                <a:r>
                  <a:rPr lang="hu-HU" altLang="hu-HU" sz="1600" dirty="0">
                    <a:solidFill>
                      <a:srgbClr val="000000"/>
                    </a:solidFill>
                    <a:cs typeface="Times New Roman" pitchFamily="18" charset="0"/>
                  </a:rPr>
                  <a:t>Az oldatban: egyenlő koncentrációban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MnO</a:t>
                </a:r>
                <a:r>
                  <a:rPr lang="hu-HU" altLang="hu-HU" sz="1600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4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- </a:t>
                </a:r>
                <a:r>
                  <a:rPr lang="hu-HU" altLang="hu-HU" sz="1600" dirty="0">
                    <a:solidFill>
                      <a:srgbClr val="000000"/>
                    </a:solidFill>
                    <a:cs typeface="Times New Roman" pitchFamily="18" charset="0"/>
                  </a:rPr>
                  <a:t>és Mn</a:t>
                </a:r>
                <a:r>
                  <a:rPr lang="hu-HU" altLang="hu-HU" sz="1600" baseline="30000" dirty="0">
                    <a:solidFill>
                      <a:srgbClr val="000000"/>
                    </a:solidFill>
                    <a:cs typeface="Times New Roman" pitchFamily="18" charset="0"/>
                  </a:rPr>
                  <a:t>2+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hu-HU" altLang="hu-HU" sz="1600" dirty="0">
                    <a:solidFill>
                      <a:srgbClr val="000000"/>
                    </a:solidFill>
                    <a:cs typeface="Times New Roman" pitchFamily="18" charset="0"/>
                  </a:rPr>
                  <a:t>ionok,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Fe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3+ </a:t>
                </a:r>
                <a:r>
                  <a:rPr lang="hu-HU" altLang="hu-HU" sz="1600" dirty="0">
                    <a:solidFill>
                      <a:srgbClr val="000000"/>
                    </a:solidFill>
                    <a:cs typeface="Times New Roman" pitchFamily="18" charset="0"/>
                  </a:rPr>
                  <a:t>ionok </a:t>
                </a:r>
                <a:r>
                  <a:rPr lang="hu-HU" altLang="hu-HU" sz="1600" i="1" dirty="0">
                    <a:solidFill>
                      <a:srgbClr val="000000"/>
                    </a:solidFill>
                    <a:cs typeface="Times New Roman" pitchFamily="18" charset="0"/>
                  </a:rPr>
                  <a:t>(</a:t>
                </a:r>
                <a:r>
                  <a:rPr lang="hu-HU" altLang="hu-HU" sz="1400" i="1" dirty="0">
                    <a:solidFill>
                      <a:srgbClr val="000000"/>
                    </a:solidFill>
                    <a:cs typeface="Times New Roman" pitchFamily="18" charset="0"/>
                  </a:rPr>
                  <a:t>de nagyon kis mennyiségben </a:t>
                </a:r>
                <a:r>
                  <a:rPr lang="hu-HU" altLang="hu-HU" sz="1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Fe</a:t>
                </a:r>
                <a:r>
                  <a:rPr lang="hu-HU" altLang="hu-HU" sz="1400" i="1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2+ </a:t>
                </a:r>
                <a:r>
                  <a:rPr lang="hu-HU" altLang="hu-HU" sz="1400" i="1" dirty="0">
                    <a:solidFill>
                      <a:srgbClr val="000000"/>
                    </a:solidFill>
                    <a:cs typeface="Times New Roman" pitchFamily="18" charset="0"/>
                  </a:rPr>
                  <a:t>ionok is</a:t>
                </a:r>
                <a:r>
                  <a:rPr lang="hu-HU" altLang="hu-HU" sz="14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!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) vannak.</a:t>
                </a:r>
              </a:p>
              <a:p>
                <a:pPr lvl="0" indent="-76200">
                  <a:buClrTx/>
                  <a:buSzTx/>
                  <a:buNone/>
                  <a:defRPr/>
                </a:pP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E</a:t>
                </a:r>
                <a:r>
                  <a:rPr lang="hu-HU" altLang="hu-HU" sz="16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200% </a:t>
                </a:r>
                <a:r>
                  <a:rPr lang="hu-HU" altLang="hu-HU" sz="1600" i="1" dirty="0">
                    <a:solidFill>
                      <a:srgbClr val="000000"/>
                    </a:solidFill>
                    <a:cs typeface="Times New Roman" pitchFamily="18" charset="0"/>
                  </a:rPr>
                  <a:t>= 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E</a:t>
                </a:r>
                <a:r>
                  <a:rPr lang="hu-HU" altLang="hu-HU" sz="1600" i="1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0’</a:t>
                </a:r>
                <a:r>
                  <a:rPr lang="hu-HU" altLang="hu-HU" sz="16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MnO4-/Mn2</a:t>
                </a:r>
                <a:r>
                  <a:rPr lang="hu-HU" altLang="hu-HU" sz="16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+</a:t>
                </a:r>
                <a:r>
                  <a:rPr lang="hu-HU" altLang="hu-HU" sz="1600" i="1" dirty="0">
                    <a:solidFill>
                      <a:srgbClr val="000000"/>
                    </a:solidFill>
                    <a:cs typeface="Times New Roman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altLang="hu-HU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hu-HU" altLang="hu-HU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  <m:r>
                          <a:rPr lang="hu-HU" altLang="hu-HU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a:rPr lang="hu-HU" altLang="hu-HU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num>
                      <m:den>
                        <m:r>
                          <a:rPr lang="hu-HU" altLang="hu-HU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𝑧</m:t>
                        </m:r>
                        <m:r>
                          <a:rPr lang="hu-HU" altLang="hu-HU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a:rPr lang="hu-HU" altLang="hu-HU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𝐹</m:t>
                        </m:r>
                      </m:den>
                    </m:f>
                    <m:r>
                      <m:rPr>
                        <m:sty m:val="p"/>
                      </m:rPr>
                      <a:rPr lang="hu-HU" altLang="hu-HU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l</m:t>
                    </m:r>
                  </m:oMath>
                </a14:m>
                <a:r>
                  <a:rPr lang="hu-HU" altLang="hu-HU" sz="1600" i="1" dirty="0">
                    <a:solidFill>
                      <a:srgbClr val="000000"/>
                    </a:solidFill>
                    <a:cs typeface="Times New Roman" pitchFamily="18" charset="0"/>
                  </a:rPr>
                  <a:t>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altLang="hu-HU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hu-HU" altLang="hu-HU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[</m:t>
                        </m:r>
                        <m:sSup>
                          <m:sSupPr>
                            <m:ctrlPr>
                              <a:rPr lang="hu-HU" altLang="hu-HU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hu-HU" altLang="hu-HU" sz="16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𝑀𝑛𝑂</m:t>
                            </m:r>
                            <m:r>
                              <a:rPr lang="hu-HU" altLang="hu-HU" sz="16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hu-HU" altLang="hu-HU" sz="16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−</m:t>
                            </m:r>
                          </m:sup>
                        </m:sSup>
                        <m:r>
                          <a:rPr lang="hu-HU" altLang="hu-HU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]</m:t>
                        </m:r>
                      </m:num>
                      <m:den>
                        <m:r>
                          <a:rPr lang="hu-HU" altLang="hu-HU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[</m:t>
                        </m:r>
                        <m:sSup>
                          <m:sSupPr>
                            <m:ctrlPr>
                              <a:rPr lang="hu-HU" altLang="hu-HU" sz="160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hu-HU" altLang="hu-HU" sz="1600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𝑀𝑛</m:t>
                            </m:r>
                          </m:e>
                          <m:sup>
                            <m:r>
                              <a:rPr lang="hu-HU" altLang="hu-HU" sz="16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2+</m:t>
                            </m:r>
                          </m:sup>
                        </m:sSup>
                        <m:r>
                          <a:rPr lang="hu-HU" altLang="hu-HU" sz="16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]</m:t>
                        </m:r>
                      </m:den>
                    </m:f>
                  </m:oMath>
                </a14:m>
                <a:r>
                  <a:rPr lang="hu-HU" altLang="hu-HU" sz="1600" i="1" dirty="0">
                    <a:solidFill>
                      <a:srgbClr val="000000"/>
                    </a:solidFill>
                    <a:cs typeface="Times New Roman" pitchFamily="18" charset="0"/>
                  </a:rPr>
                  <a:t>	</a:t>
                </a:r>
                <a:r>
                  <a:rPr lang="hu-HU" altLang="hu-HU" sz="1600" dirty="0">
                    <a:solidFill>
                      <a:srgbClr val="000000"/>
                    </a:solidFill>
                    <a:cs typeface="Times New Roman" pitchFamily="18" charset="0"/>
                  </a:rPr>
                  <a:t>de</a:t>
                </a:r>
                <a:r>
                  <a:rPr lang="hu-HU" altLang="hu-HU" sz="1600" i="1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hu-HU" altLang="hu-HU" sz="1600" dirty="0">
                    <a:solidFill>
                      <a:srgbClr val="000000"/>
                    </a:solidFill>
                    <a:cs typeface="Times New Roman" pitchFamily="18" charset="0"/>
                  </a:rPr>
                  <a:t>mivel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[MnO</a:t>
                </a:r>
                <a:r>
                  <a:rPr lang="hu-HU" altLang="hu-HU" sz="1600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4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-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]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= [Mn</a:t>
                </a:r>
                <a:r>
                  <a:rPr lang="hu-HU" altLang="hu-HU" sz="1600" baseline="30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2+</a:t>
                </a:r>
                <a:r>
                  <a:rPr lang="hu-HU" altLang="hu-HU" sz="1600" dirty="0" smtClean="0">
                    <a:solidFill>
                      <a:srgbClr val="000000"/>
                    </a:solidFill>
                    <a:cs typeface="Times New Roman" pitchFamily="18" charset="0"/>
                  </a:rPr>
                  <a:t>]</a:t>
                </a:r>
                <a:r>
                  <a:rPr lang="hu-HU" altLang="hu-HU" sz="1600" dirty="0">
                    <a:solidFill>
                      <a:srgbClr val="000000"/>
                    </a:solidFill>
                    <a:cs typeface="Times New Roman" panose="02020603050405020304" pitchFamily="18" charset="0"/>
                  </a:rPr>
                  <a:t>→</a:t>
                </a:r>
                <a:r>
                  <a:rPr lang="hu-HU" altLang="hu-HU" sz="1600" baseline="30000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hu-HU" altLang="hu-HU" sz="1600" i="1" dirty="0">
                    <a:solidFill>
                      <a:srgbClr val="000000"/>
                    </a:solidFill>
                    <a:cs typeface="Times New Roman" pitchFamily="18" charset="0"/>
                  </a:rPr>
                  <a:t>E = E</a:t>
                </a:r>
                <a:r>
                  <a:rPr lang="hu-HU" altLang="hu-HU" sz="1600" i="1" baseline="30000" dirty="0">
                    <a:solidFill>
                      <a:srgbClr val="000000"/>
                    </a:solidFill>
                    <a:cs typeface="Times New Roman" pitchFamily="18" charset="0"/>
                  </a:rPr>
                  <a:t>0’</a:t>
                </a:r>
                <a:r>
                  <a:rPr lang="hu-HU" altLang="hu-HU" sz="16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MnO4-/Mn2</a:t>
                </a:r>
                <a:r>
                  <a:rPr lang="hu-HU" altLang="hu-HU" sz="1600" i="1" baseline="-25000" dirty="0" smtClean="0">
                    <a:solidFill>
                      <a:srgbClr val="000000"/>
                    </a:solidFill>
                    <a:cs typeface="Times New Roman" pitchFamily="18" charset="0"/>
                  </a:rPr>
                  <a:t>+</a:t>
                </a:r>
                <a:r>
                  <a:rPr lang="hu-HU" altLang="hu-HU" sz="1600" i="1" dirty="0" smtClean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endParaRPr lang="hu-HU" sz="1600" dirty="0" smtClean="0">
                  <a:solidFill>
                    <a:srgbClr val="000000"/>
                  </a:solidFill>
                </a:endParaRPr>
              </a:p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endParaRPr lang="hu-HU" sz="1600" dirty="0" smtClean="0">
                  <a:solidFill>
                    <a:srgbClr val="000000"/>
                  </a:solidFill>
                </a:endParaRPr>
              </a:p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endParaRPr lang="en-US" sz="1600" dirty="0" smtClean="0">
                  <a:solidFill>
                    <a:srgbClr val="000000"/>
                  </a:solidFill>
                </a:endParaRPr>
              </a:p>
              <a:p>
                <a:pPr eaLnBrk="1" hangingPunct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endParaRPr lang="hu-HU" sz="1600" dirty="0" smtClean="0"/>
              </a:p>
              <a:p>
                <a:pPr eaLnBrk="1" hangingPunct="1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endParaRPr lang="hu-HU" sz="1600" dirty="0" smtClean="0"/>
              </a:p>
            </p:txBody>
          </p:sp>
        </mc:Choice>
        <mc:Fallback xmlns="">
          <p:sp>
            <p:nvSpPr>
              <p:cNvPr id="3789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67544" y="1484784"/>
                <a:ext cx="8462144" cy="5616624"/>
              </a:xfrm>
              <a:blipFill rotWithShape="0">
                <a:blip r:embed="rId3"/>
                <a:stretch>
                  <a:fillRect t="-65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9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238237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ávos">
  <a:themeElements>
    <a:clrScheme name="Sávos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Sávos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ávos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ávos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ávos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6592</TotalTime>
  <Words>730</Words>
  <Application>Microsoft Office PowerPoint</Application>
  <PresentationFormat>Diavetítés a képernyőre (4:3 oldalarány)</PresentationFormat>
  <Paragraphs>244</Paragraphs>
  <Slides>24</Slides>
  <Notes>20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24</vt:i4>
      </vt:variant>
    </vt:vector>
  </HeadingPairs>
  <TitlesOfParts>
    <vt:vector size="33" baseType="lpstr">
      <vt:lpstr>Arial</vt:lpstr>
      <vt:lpstr>Cambria Math</vt:lpstr>
      <vt:lpstr>Garamond</vt:lpstr>
      <vt:lpstr>Times New Roman</vt:lpstr>
      <vt:lpstr>Verdana</vt:lpstr>
      <vt:lpstr>Wingdings</vt:lpstr>
      <vt:lpstr>Sávos</vt:lpstr>
      <vt:lpstr>Equation</vt:lpstr>
      <vt:lpstr>Microsoft Equation 3.0</vt:lpstr>
      <vt:lpstr>ANALITIKAI KÉMIA I. ANALITIKAI KÉMIA KÖRNYEZETMÉRNÖKÖKNEK</vt:lpstr>
      <vt:lpstr>5.1. Főbb jellemzők</vt:lpstr>
      <vt:lpstr>5.1.1. Alapfogalmak</vt:lpstr>
      <vt:lpstr>5.1.2. A redoxi rendszerek jellemzése </vt:lpstr>
      <vt:lpstr>5.1.3. A redoxpotenciál felírása</vt:lpstr>
      <vt:lpstr>5.1.4. A redoxpotenciál mérése</vt:lpstr>
      <vt:lpstr>5.1.5. A redoxi titrálások jellemzése (titrálási görbe) </vt:lpstr>
      <vt:lpstr>5.1.6. A titrálási görbék értelmezése</vt:lpstr>
      <vt:lpstr>5.1.7. A redoxi titrálási görbék jellemző pontjai</vt:lpstr>
      <vt:lpstr>5.1.8. Redoxi titrálási görbék: </vt:lpstr>
      <vt:lpstr>5.1.9. Redoxi titrálások indikátorai</vt:lpstr>
      <vt:lpstr>5.2. Permanganometria</vt:lpstr>
      <vt:lpstr>5.2. Permanganometria</vt:lpstr>
      <vt:lpstr>5.2. Permanganometria</vt:lpstr>
      <vt:lpstr>5.2. Permanganometria</vt:lpstr>
      <vt:lpstr>5.3. Kromatometria</vt:lpstr>
      <vt:lpstr>5.3.1.  Alkalmazások</vt:lpstr>
      <vt:lpstr>5.4.  Cerimetria</vt:lpstr>
      <vt:lpstr>5.5.  Jodometria</vt:lpstr>
      <vt:lpstr>5.5.1.  Oxidimetriás mérések</vt:lpstr>
      <vt:lpstr>5.5.1.  Oxidimetriás mérések</vt:lpstr>
      <vt:lpstr>5.5.2.  Reduktometriás mérések</vt:lpstr>
      <vt:lpstr>5.5.3.  Bromatometria</vt:lpstr>
      <vt:lpstr>5.5.3.  Bromatometria</vt:lpstr>
    </vt:vector>
  </TitlesOfParts>
  <Company>Otthon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Dr. Pokol György</dc:creator>
  <cp:lastModifiedBy>Koczka</cp:lastModifiedBy>
  <cp:revision>740</cp:revision>
  <dcterms:created xsi:type="dcterms:W3CDTF">2007-04-04T02:45:02Z</dcterms:created>
  <dcterms:modified xsi:type="dcterms:W3CDTF">2019-02-27T08:17:09Z</dcterms:modified>
</cp:coreProperties>
</file>