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0" r:id="rId3"/>
    <p:sldId id="257" r:id="rId4"/>
    <p:sldId id="259" r:id="rId5"/>
    <p:sldId id="262" r:id="rId6"/>
    <p:sldId id="258" r:id="rId7"/>
    <p:sldId id="260" r:id="rId8"/>
    <p:sldId id="332" r:id="rId9"/>
    <p:sldId id="261" r:id="rId10"/>
    <p:sldId id="331" r:id="rId11"/>
    <p:sldId id="333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934" y="-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E5C9-2920-4513-B508-440E79D90CD0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109D-E0A0-46D5-85A1-2484854231A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703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EF91425B-5B18-0DF3-1644-E07E34B8C3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0FDACE-95BC-442D-9FD1-930E537756EC}" type="slidenum">
              <a:rPr lang="en-US" altLang="hu-HU" sz="1200"/>
              <a:pPr eaLnBrk="1" hangingPunct="1"/>
              <a:t>2</a:t>
            </a:fld>
            <a:endParaRPr lang="en-US" altLang="hu-H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9E05E325-6BA8-7E68-8584-23A1AE774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18D3EB23-BBDF-18F6-B24D-4AB9A1B45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3AD5606-D76D-52B1-6C1B-55CAD880D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9FD714D-5126-BED6-91A4-BB5CD31CD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49EE9D3-B976-C76F-4FE6-BA8A2FBB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6BF6FCD-719D-6B0C-7A6C-C1FF3DE9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3717DFD-2E19-83F3-8BB3-3C07912E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648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D2E0ABE-1228-677B-83D1-4A44CF65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567FA0B-1323-C597-520A-9C511AB35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E9C14C6-E745-34C1-DC12-0E32A0BC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DC909C0-D09F-CADE-32D0-87A6E348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60927A1-7156-55C7-165B-9497E1E0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5484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CB891495-E275-E264-2525-343CB4D12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EF2F0344-FECE-A8CC-397E-1BB21931A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CB85520-3AE7-0B88-F7B7-04125E96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BD27AA9-B942-DA84-AD4E-F472687E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98EF79D-37D7-6F71-4734-9CFC2DC0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1326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705820D-4572-F4CC-EB98-B865417A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CEBEE02-B035-812D-F082-1199430D8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F6F76A8-00CD-A4EB-DA09-4E16E070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B325427-61B9-0D48-46F7-ACFF818A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97EB176-FB23-0DA6-FBE2-0AAC4F2A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711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A21642C-8C10-AE52-FD2F-EF84883C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BF50AB4-2658-94D2-1E8F-3458A2439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8EFF4CD-C0D7-C20A-8A76-9FA9352F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3A0B4EB-EA26-C71F-516B-5DE08A6B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B2A0791-56EB-543A-DB80-C83F9E99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97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6570B09-225A-4949-50EE-7025838B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F00F862-587B-1634-0216-3B0364508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0422050-1441-2D60-A66A-F45D8C38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5F3F2A5-777F-FAC5-EB26-4233D71B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72CC8FC-A312-D692-52FD-4BA7BC03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345D2CE-8F8A-F56A-116C-44769520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154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19321BB-7282-60D5-61A8-0CF04653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A3E986D9-B5EB-D759-B093-3FCD004AD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DC6C21D-447E-8A25-515B-9EC218AB6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962E83D1-68D3-1B07-1FB3-C9494EC50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2FFEC048-F010-9F6B-6D7E-C5D1B01A8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178298F0-4E17-E797-68B2-11935497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C4DA1B6D-F660-F68B-A2E1-A82B6A7E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4D02CF88-50E7-38F0-3731-136888BA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2358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0420D64-F5C3-B883-FF87-A587E460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6F719925-D673-9CC7-C0A1-409D28F3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A595CAAF-6861-2866-855F-712615A8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0EEF58FE-EF53-02DE-9962-65FB4B6C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2434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4C76132E-C8FE-1258-E6CA-83C539D5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8E77797B-65BF-6BEF-7D4F-4370AE84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506590A3-A148-49D1-A41C-A274B585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3787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3AE8C0-53AF-5F7D-165A-45D3E02C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E1E96B5-FF12-5E08-E829-E72C1BC0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4A5B261-2D7C-B87E-ECA4-A3BE51187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68D6C95-8B13-EC32-2C18-54A728EC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FB24103-7F37-7AC5-B7D5-11525C27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B36E7293-43B9-0767-CDAF-2FF17E29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161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0841FAD-67E1-3E32-257F-74185504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9029CC59-E108-9DA0-BA0E-4D84D68B4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5EAA214-3F63-EB76-C15B-37423E2BB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BDC08F83-B5A8-110C-4AE5-3EE91E11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63EDDF6-8849-9095-1B75-52A788A7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BC4AA9BB-F1C3-8AE4-16C6-AFDD88DF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760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8EA3283-24A5-0ABC-EB1C-EEF62C16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2F8A3330-5CB8-018A-FA17-B3F86DC3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A9F823B-BBFC-E1F0-B571-DCAA2E518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4B9EB-5F79-4D37-BB33-04E30501679A}" type="datetimeFigureOut">
              <a:rPr lang="hu-HU" smtClean="0"/>
              <a:pPr/>
              <a:t>2025.12.09.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7D6B229-C969-0529-DC6F-F10D31A1C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36D7FD0-8C15-C8BC-D087-E71BE370F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00F198-A439-4AFE-8DC1-B302857C85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8882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TbGIGGBO7Eg&amp;t=352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A3E5B04-43E6-EABE-5892-C39262C3C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4. Sejtbiológia konzultáció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1D9E46C-1342-BBA6-81FA-C577AAA52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2025.12.08.</a:t>
            </a:r>
          </a:p>
        </p:txBody>
      </p:sp>
    </p:spTree>
    <p:extLst>
      <p:ext uri="{BB962C8B-B14F-4D97-AF65-F5344CB8AC3E}">
        <p14:creationId xmlns:p14="http://schemas.microsoft.com/office/powerpoint/2010/main" xmlns="" val="8751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C58D4D5-02B5-F2CB-FF22-5807459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10515600" cy="1325563"/>
          </a:xfrm>
        </p:spPr>
        <p:txBody>
          <a:bodyPr/>
          <a:lstStyle/>
          <a:p>
            <a:r>
              <a:rPr lang="hu-HU"/>
              <a:t>Sejtváz és szállítás</a:t>
            </a: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xmlns="" id="{6D0323AD-E645-A09B-CB6E-63FEC665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963050"/>
              </p:ext>
            </p:extLst>
          </p:nvPr>
        </p:nvGraphicFramePr>
        <p:xfrm>
          <a:off x="2159000" y="3848100"/>
          <a:ext cx="7747000" cy="1828800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xmlns="" val="711707544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xmlns="" val="161920611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135523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2400" b="1"/>
                        <a:t>Filamentum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/>
                        <a:t>Polaritás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/>
                        <a:t>Szállítás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9003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2400"/>
                        <a:t>Mikrotubulus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aseline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aseline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2579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2400"/>
                        <a:t>Aktin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aseline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aseline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2564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2400"/>
                        <a:t>Intermedier filamentum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/>
                        <a:t>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/>
                        <a:t>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1569230"/>
                  </a:ext>
                </a:extLst>
              </a:tr>
            </a:tbl>
          </a:graphicData>
        </a:graphic>
      </p:graphicFrame>
      <p:sp>
        <p:nvSpPr>
          <p:cNvPr id="9" name="Tartalom helye 2">
            <a:extLst>
              <a:ext uri="{FF2B5EF4-FFF2-40B4-BE49-F238E27FC236}">
                <a16:creationId xmlns:a16="http://schemas.microsoft.com/office/drawing/2014/main" xmlns="" id="{3A4B1747-2FA8-09D0-0AB7-28DCA42C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24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hu-HU" dirty="0"/>
              <a:t>A </a:t>
            </a:r>
            <a:r>
              <a:rPr lang="hu-HU" b="1" dirty="0"/>
              <a:t>nem-polarizált</a:t>
            </a:r>
            <a:r>
              <a:rPr lang="hu-HU" dirty="0"/>
              <a:t> sejtváz-fonalakon </a:t>
            </a:r>
            <a:r>
              <a:rPr lang="hu-HU" b="1" dirty="0"/>
              <a:t>nincs irányított szállítás</a:t>
            </a:r>
            <a:r>
              <a:rPr lang="hu-HU" dirty="0"/>
              <a:t>, mert a motorfehérjék </a:t>
            </a:r>
            <a:r>
              <a:rPr lang="hu-HU" b="1" dirty="0"/>
              <a:t>irányfüggő lépése</a:t>
            </a:r>
            <a:r>
              <a:rPr lang="hu-HU" dirty="0"/>
              <a:t> csak polaritással rendelkező filamentumokon működik.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34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3931CE6-813B-F6F5-8066-A1D64AF87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7311"/>
            <a:ext cx="10515600" cy="1009651"/>
          </a:xfrm>
        </p:spPr>
        <p:txBody>
          <a:bodyPr/>
          <a:lstStyle/>
          <a:p>
            <a:r>
              <a:rPr lang="hu-HU" dirty="0">
                <a:hlinkClick r:id="rId2"/>
              </a:rPr>
              <a:t>https://www.youtube.com/watch?v=TbGIGGBO7Eg&amp;t=352s</a:t>
            </a:r>
            <a:endParaRPr lang="hu-HU" dirty="0"/>
          </a:p>
          <a:p>
            <a:r>
              <a:rPr lang="hu-HU" dirty="0"/>
              <a:t>Nobel-díj 2013</a:t>
            </a:r>
          </a:p>
        </p:txBody>
      </p:sp>
      <p:pic>
        <p:nvPicPr>
          <p:cNvPr id="4" name="Picture 2" descr="figure_15_28">
            <a:extLst>
              <a:ext uri="{FF2B5EF4-FFF2-40B4-BE49-F238E27FC236}">
                <a16:creationId xmlns:a16="http://schemas.microsoft.com/office/drawing/2014/main" xmlns="" id="{8D993E52-9BC3-E8D2-031F-B09B5016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0" y="1690688"/>
            <a:ext cx="10994906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56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7F3364F-099F-E3AD-D8DF-129CE19BD782}"/>
              </a:ext>
            </a:extLst>
          </p:cNvPr>
          <p:cNvSpPr txBox="1">
            <a:spLocks/>
          </p:cNvSpPr>
          <p:nvPr/>
        </p:nvSpPr>
        <p:spPr>
          <a:xfrm>
            <a:off x="197002" y="911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Ran mediált kapu transzport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027281D-EEEE-C23B-9260-757E50B8B6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xmlns="" id="{75FBA071-D917-C1C6-FFAC-07F3E0D2630E}"/>
              </a:ext>
            </a:extLst>
          </p:cNvPr>
          <p:cNvSpPr txBox="1">
            <a:spLocks/>
          </p:cNvSpPr>
          <p:nvPr/>
        </p:nvSpPr>
        <p:spPr>
          <a:xfrm>
            <a:off x="263590" y="1355888"/>
            <a:ext cx="6670610" cy="5184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Ran-GDP szabad diffúzióval jut a sejtmagba</a:t>
            </a:r>
          </a:p>
          <a:p>
            <a:r>
              <a:rPr lang="hu-HU" sz="2400" dirty="0"/>
              <a:t>Exportin és importin kapu transzporttal</a:t>
            </a:r>
          </a:p>
          <a:p>
            <a:r>
              <a:rPr lang="hu-HU" sz="2400" dirty="0"/>
              <a:t>Segédfehérjével komplexben nukleotidcsere: </a:t>
            </a:r>
            <a:br>
              <a:rPr lang="hu-HU" sz="2400" dirty="0"/>
            </a:br>
            <a:r>
              <a:rPr lang="hu-HU" sz="2400" dirty="0"/>
              <a:t>Ran-GDP + GTP </a:t>
            </a:r>
            <a:r>
              <a:rPr lang="hu-HU" sz="2400" dirty="0">
                <a:sym typeface="Symbol" panose="05050102010706020507" pitchFamily="18" charset="2"/>
              </a:rPr>
              <a:t> </a:t>
            </a:r>
            <a:r>
              <a:rPr lang="hu-HU" sz="2400" dirty="0"/>
              <a:t>Ran-GTP + GDP</a:t>
            </a:r>
            <a:br>
              <a:rPr lang="hu-HU" sz="2400" dirty="0"/>
            </a:br>
            <a:r>
              <a:rPr lang="hu-HU" sz="2400" dirty="0"/>
              <a:t>(GTP szabad diffúzióval jut be)</a:t>
            </a:r>
          </a:p>
          <a:p>
            <a:r>
              <a:rPr lang="hu-HU" sz="2400" dirty="0"/>
              <a:t>Komplex-képzés</a:t>
            </a:r>
          </a:p>
          <a:p>
            <a:pPr lvl="1"/>
            <a:r>
              <a:rPr lang="hu-HU" sz="2000" dirty="0"/>
              <a:t>Ran-GTP-üres-importin (cargo disszociál) </a:t>
            </a:r>
          </a:p>
          <a:p>
            <a:pPr lvl="1"/>
            <a:r>
              <a:rPr lang="hu-HU" sz="2000" dirty="0"/>
              <a:t>Ran-GTP-exportin-cargo</a:t>
            </a:r>
            <a:endParaRPr lang="hu-HU" sz="2400" dirty="0"/>
          </a:p>
          <a:p>
            <a:r>
              <a:rPr lang="hu-HU" sz="2400" dirty="0"/>
              <a:t>Ran-GTP kötött komplexek exportja</a:t>
            </a:r>
          </a:p>
          <a:p>
            <a:r>
              <a:rPr lang="hu-HU" sz="2400" dirty="0"/>
              <a:t>Citoszolban segédfehérjével </a:t>
            </a:r>
            <a:br>
              <a:rPr lang="hu-HU" sz="2400" dirty="0"/>
            </a:br>
            <a:r>
              <a:rPr lang="hu-HU" sz="2400" dirty="0"/>
              <a:t>nukleotidhidrolízis Ran-GDP képződik és disszociál az exportinról ill. importinról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E0697ED9-989D-F410-5A37-E7703E780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8833" y="577850"/>
            <a:ext cx="5396165" cy="304751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C36EB795-8EAE-40D5-D86A-8F35AD5F1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4" r="-525" b="2813"/>
          <a:stretch>
            <a:fillRect/>
          </a:stretch>
        </p:blipFill>
        <p:spPr>
          <a:xfrm>
            <a:off x="6598833" y="3655213"/>
            <a:ext cx="5396165" cy="311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435079B-938A-043D-FE5D-0D2177E9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Miért nem a citoszolban szintetizálódnak az ER fehérjék?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3F554C4-2AC9-1267-6B64-BA328343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ER-be irányított fehérjék az ER felszínéhez ideiglenesen kötődő riboszómákon szintetizálódnak</a:t>
            </a:r>
          </a:p>
          <a:p>
            <a:r>
              <a:rPr lang="hu-HU" dirty="0"/>
              <a:t>Membrán fehérjék: azonnali membránba ágyazódás lehetősége</a:t>
            </a:r>
          </a:p>
          <a:p>
            <a:r>
              <a:rPr lang="hu-HU" dirty="0"/>
              <a:t>Diszulfid-hidak kialakulása az oxidatív környezetben való szintézis közben, megfelelő feltekeredés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489E2C96-6633-166C-5417-19BE07A94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6" t="7767" b="3145"/>
          <a:stretch>
            <a:fillRect/>
          </a:stretch>
        </p:blipFill>
        <p:spPr>
          <a:xfrm>
            <a:off x="4560847" y="4267297"/>
            <a:ext cx="6088567" cy="23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5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E9E95C2-8F73-FFF4-E5D9-8BD30609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Lehet-e az ER szignál a C-terminálison?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6BB5871-D372-4557-9EFA-4BF12C31C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</a:t>
            </a:r>
          </a:p>
          <a:p>
            <a:r>
              <a:rPr lang="hu-HU" dirty="0"/>
              <a:t>Az ER transzport ko-transzlációs, így a transzláció „elején” már az ER-hez kell lokalizálni a fehérjét. Ko-transzlációs transzport szignálja csak az N-terminálison (vagy ahhoz közel) lehet</a:t>
            </a:r>
          </a:p>
          <a:p>
            <a:r>
              <a:rPr lang="hu-HU" dirty="0"/>
              <a:t>Poszt transzlációs transzport esetén viszont lehet a </a:t>
            </a:r>
            <a:br>
              <a:rPr lang="hu-HU" dirty="0"/>
            </a:br>
            <a:r>
              <a:rPr lang="hu-HU" dirty="0"/>
              <a:t>C-terminálison a szignál, pl.: peroxiszóma</a:t>
            </a:r>
          </a:p>
          <a:p>
            <a:r>
              <a:rPr lang="hu-HU" dirty="0"/>
              <a:t>ER retenciós szignál szintén a C-terminálison van</a:t>
            </a:r>
          </a:p>
        </p:txBody>
      </p:sp>
    </p:spTree>
    <p:extLst>
      <p:ext uri="{BB962C8B-B14F-4D97-AF65-F5344CB8AC3E}">
        <p14:creationId xmlns:p14="http://schemas.microsoft.com/office/powerpoint/2010/main" xmlns="" val="11983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E7D77BF-6DEB-62EB-46E3-22C49286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/>
              <a:t>Multihélix transzmembrán fehérjék szintézise</a:t>
            </a:r>
            <a:br>
              <a:rPr lang="hu-HU"/>
            </a:b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AA27630-A27B-FBE9-D8FD-E4610FB71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https://www.youtube.com/watch?v=HUY3dSSthfE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49A4D5D-23B0-DE81-F5E1-9F2F9E96E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2430" y="3065266"/>
            <a:ext cx="1179170" cy="223551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AD51632A-F0AC-6993-0BF6-F3A5B5B1A7EC}"/>
              </a:ext>
            </a:extLst>
          </p:cNvPr>
          <p:cNvSpPr txBox="1"/>
          <p:nvPr/>
        </p:nvSpPr>
        <p:spPr>
          <a:xfrm>
            <a:off x="1219199" y="2248198"/>
            <a:ext cx="6482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START transzfer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FFC000"/>
                </a:solidFill>
              </a:rPr>
              <a:t>STOP transzfer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C9929CAD-6C9C-B621-3AE8-0FE5C0094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75026" y="2971313"/>
            <a:ext cx="1384300" cy="234088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91160C87-DA65-2856-A9F5-1C3902AA1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02570" y="2971313"/>
            <a:ext cx="1228728" cy="2329463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957DCCBA-C783-806D-6BB9-114FF9CC7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61809" y="2953296"/>
            <a:ext cx="1228728" cy="2329463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FBD020E1-38D7-6DDD-E54D-D93E874CA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18016" y="2845470"/>
            <a:ext cx="1539516" cy="2466725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F28D69CD-45A7-61AE-DA5C-BF58DC5F09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32327" y="3021764"/>
            <a:ext cx="1661989" cy="2322513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1DB26C2E-EFD6-39F4-D2A0-BF7C63EBAC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007489" y="2798793"/>
            <a:ext cx="1930622" cy="26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7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4B1A9B8-8C09-BEB7-01AF-875569D8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Szignálpeptidáz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4B46DF3-761D-311A-9868-21D9CF9F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Lehasítja a lokalizációs szignált, de miért?</a:t>
            </a:r>
          </a:p>
          <a:p>
            <a:r>
              <a:rPr lang="hu-HU" dirty="0"/>
              <a:t>Azért, hogy a fehérje nehogy visszajusson oda, ahonnan jött?</a:t>
            </a:r>
          </a:p>
          <a:p>
            <a:r>
              <a:rPr lang="hu-HU" dirty="0"/>
              <a:t>NEM</a:t>
            </a:r>
          </a:p>
          <a:p>
            <a:r>
              <a:rPr lang="hu-HU" dirty="0"/>
              <a:t>A szignálpeptidek gyakran (legalábbis részben) hidrofób, nem jól feltekeredő szegmensek, akadályozzák a korrekt fehérje feltekeredést, aggregálódást okozhatnak</a:t>
            </a:r>
          </a:p>
          <a:p>
            <a:r>
              <a:rPr lang="hu-HU" dirty="0"/>
              <a:t>Eltávolításukkal a fehérje jól feltekeredik, új szignálszekvenciák vagy glikozilációs helyek válhatnak elérhetővé </a:t>
            </a:r>
          </a:p>
        </p:txBody>
      </p:sp>
    </p:spTree>
    <p:extLst>
      <p:ext uri="{BB962C8B-B14F-4D97-AF65-F5344CB8AC3E}">
        <p14:creationId xmlns:p14="http://schemas.microsoft.com/office/powerpoint/2010/main" xmlns="" val="3779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E9A8BBE-478B-7EB8-7B42-25387981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Szignálpeptidáz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38B5C2F-E999-B408-439E-BFADDCAB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Hasítja</a:t>
            </a:r>
          </a:p>
          <a:p>
            <a:pPr lvl="1"/>
            <a:r>
              <a:rPr lang="hu-HU" dirty="0"/>
              <a:t>ER szignál peptid</a:t>
            </a:r>
          </a:p>
          <a:p>
            <a:pPr lvl="1"/>
            <a:r>
              <a:rPr lang="hu-HU" dirty="0"/>
              <a:t>Mitokondriumba irányító peptid</a:t>
            </a:r>
          </a:p>
          <a:p>
            <a:pPr lvl="1"/>
            <a:r>
              <a:rPr lang="hu-HU" dirty="0"/>
              <a:t>Kloroplasztiszba irányító peptid</a:t>
            </a:r>
          </a:p>
          <a:p>
            <a:pPr lvl="1"/>
            <a:endParaRPr lang="hu-HU" dirty="0"/>
          </a:p>
          <a:p>
            <a:r>
              <a:rPr lang="hu-HU" dirty="0"/>
              <a:t>NEM hasítja</a:t>
            </a:r>
          </a:p>
          <a:p>
            <a:pPr lvl="1"/>
            <a:r>
              <a:rPr lang="hu-HU" dirty="0"/>
              <a:t>NLS</a:t>
            </a:r>
          </a:p>
          <a:p>
            <a:pPr lvl="1"/>
            <a:r>
              <a:rPr lang="hu-HU" dirty="0"/>
              <a:t>NES </a:t>
            </a:r>
          </a:p>
          <a:p>
            <a:pPr lvl="1"/>
            <a:r>
              <a:rPr lang="hu-HU" dirty="0"/>
              <a:t>ER retenciós szignál</a:t>
            </a:r>
          </a:p>
          <a:p>
            <a:pPr lvl="1"/>
            <a:r>
              <a:rPr lang="hu-HU" dirty="0"/>
              <a:t>Peroxiszómába irányító szignál</a:t>
            </a:r>
          </a:p>
        </p:txBody>
      </p:sp>
    </p:spTree>
    <p:extLst>
      <p:ext uri="{BB962C8B-B14F-4D97-AF65-F5344CB8AC3E}">
        <p14:creationId xmlns:p14="http://schemas.microsoft.com/office/powerpoint/2010/main" xmlns="" val="4761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080964B-AD07-4C97-0AE8-D756D8AC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vezikuláris transzport 3 alaplépése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xmlns="" id="{905AC3D7-5E71-BBC4-6CAC-C3A11809F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5305816"/>
              </p:ext>
            </p:extLst>
          </p:nvPr>
        </p:nvGraphicFramePr>
        <p:xfrm>
          <a:off x="838199" y="1690688"/>
          <a:ext cx="10897924" cy="4206240"/>
        </p:xfrm>
        <a:graphic>
          <a:graphicData uri="http://schemas.openxmlformats.org/drawingml/2006/table">
            <a:tbl>
              <a:tblPr/>
              <a:tblGrid>
                <a:gridCol w="2724481">
                  <a:extLst>
                    <a:ext uri="{9D8B030D-6E8A-4147-A177-3AD203B41FA5}">
                      <a16:colId xmlns:a16="http://schemas.microsoft.com/office/drawing/2014/main" xmlns="" val="1510351467"/>
                    </a:ext>
                  </a:extLst>
                </a:gridCol>
                <a:gridCol w="2724481">
                  <a:extLst>
                    <a:ext uri="{9D8B030D-6E8A-4147-A177-3AD203B41FA5}">
                      <a16:colId xmlns:a16="http://schemas.microsoft.com/office/drawing/2014/main" xmlns="" val="3247073"/>
                    </a:ext>
                  </a:extLst>
                </a:gridCol>
                <a:gridCol w="2724481">
                  <a:extLst>
                    <a:ext uri="{9D8B030D-6E8A-4147-A177-3AD203B41FA5}">
                      <a16:colId xmlns:a16="http://schemas.microsoft.com/office/drawing/2014/main" xmlns="" val="1484674944"/>
                    </a:ext>
                  </a:extLst>
                </a:gridCol>
                <a:gridCol w="2724481">
                  <a:extLst>
                    <a:ext uri="{9D8B030D-6E8A-4147-A177-3AD203B41FA5}">
                      <a16:colId xmlns:a16="http://schemas.microsoft.com/office/drawing/2014/main" xmlns="" val="2446876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dirty="0"/>
                        <a:t>Lépés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/>
                        <a:t>Mit kell megoldani?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/>
                        <a:t>Fő fehérjecsoportok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dirty="0"/>
                        <a:t>Mit csinálnak valójában?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9388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b="1" dirty="0"/>
                        <a:t>1. Vezikulum képződés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dirty="0"/>
                        <a:t>Hogyan jön létre a vezikulum, és hogyan válogatja ki a megfelelő cargo-t?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/>
                        <a:t>Klatrin, adaptin, COP-fehérjék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dirty="0"/>
                        <a:t>Meghajlítják a membránt, összegyűjtik a cargo receptorokat, leválasztják </a:t>
                      </a:r>
                      <a:r>
                        <a:rPr lang="hu-HU"/>
                        <a:t>a vezikulumot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4565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b="1"/>
                        <a:t>2. Célba juttatás</a:t>
                      </a:r>
                      <a:endParaRPr lang="hu-H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dirty="0"/>
                        <a:t>Hogyan találja meg a vezikulum a megfelelő célmembránt?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dirty="0"/>
                        <a:t>Rab GTPázok, (foszfoinozitid lipid kód), horgonyzó (tether) komplexek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/>
                        <a:t>„Címkét” adnak a vezikulumnak, és a célmembránhoz irányítják és rögzítik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257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b="1"/>
                        <a:t>3. Fúzió</a:t>
                      </a:r>
                      <a:endParaRPr lang="hu-H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/>
                        <a:t>Hogyan olvad össze két membrán?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dirty="0"/>
                        <a:t>v-SNARE, t-SNARE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dirty="0"/>
                        <a:t>Összehúzzák a membránokat, „becipzározzák”, és létrejön az összeolvadás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8833152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8D5BD3D9-BEFA-1802-5FE2-0D4E8342AF1E}"/>
              </a:ext>
            </a:extLst>
          </p:cNvPr>
          <p:cNvSpPr txBox="1"/>
          <p:nvPr/>
        </p:nvSpPr>
        <p:spPr>
          <a:xfrm>
            <a:off x="838199" y="5740400"/>
            <a:ext cx="957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Botulotoxin a SNARE fehérjéket hasítja, </a:t>
            </a:r>
          </a:p>
          <a:p>
            <a:r>
              <a:rPr lang="hu-HU"/>
              <a:t>így gátolja az acetilkolin neurotranszmittert tartalmazó vezikulák exocitózisát ezáltal a jelátvitelt</a:t>
            </a:r>
          </a:p>
          <a:p>
            <a:r>
              <a:rPr lang="hu-HU"/>
              <a:t>https://www.youtube.com/watch?v=R-A8YI7Ik4g</a:t>
            </a:r>
          </a:p>
        </p:txBody>
      </p:sp>
    </p:spTree>
    <p:extLst>
      <p:ext uri="{BB962C8B-B14F-4D97-AF65-F5344CB8AC3E}">
        <p14:creationId xmlns:p14="http://schemas.microsoft.com/office/powerpoint/2010/main" xmlns="" val="32390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414A21A-1EE9-5069-1AEE-BC5589CC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Lebontás vs. integritás megőrzése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A15A6BA-008B-FEFC-87AF-B45859E0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2141537"/>
            <a:ext cx="7251700" cy="4351338"/>
          </a:xfrm>
        </p:spPr>
        <p:txBody>
          <a:bodyPr>
            <a:normAutofit/>
          </a:bodyPr>
          <a:lstStyle/>
          <a:p>
            <a:r>
              <a:rPr lang="hu-HU" dirty="0"/>
              <a:t>Lizoszóma</a:t>
            </a:r>
          </a:p>
          <a:p>
            <a:pPr lvl="1"/>
            <a:r>
              <a:rPr lang="hu-HU" sz="2800" dirty="0"/>
              <a:t>Hidrolitikus enzimek teljes életciklusuk során elkülönítve</a:t>
            </a:r>
          </a:p>
          <a:p>
            <a:pPr lvl="2"/>
            <a:r>
              <a:rPr lang="hu-HU" sz="2800" dirty="0"/>
              <a:t>ER-ben szintetizálódnak</a:t>
            </a:r>
          </a:p>
          <a:p>
            <a:pPr lvl="2"/>
            <a:r>
              <a:rPr lang="hu-HU" sz="2800" dirty="0"/>
              <a:t>Vezikuláris transzporttal citoszoltól elkülönítve mozognak</a:t>
            </a:r>
          </a:p>
          <a:p>
            <a:pPr lvl="1"/>
            <a:r>
              <a:rPr lang="hu-HU" sz="2800" dirty="0"/>
              <a:t>Csak alacsony pH-n igazán aktívak</a:t>
            </a:r>
          </a:p>
          <a:p>
            <a:pPr lvl="1"/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81FF96F-461E-47EB-06A2-03F7FBEAB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0" y="1690688"/>
            <a:ext cx="3632200" cy="47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1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396</Words>
  <Application>Microsoft Office PowerPoint</Application>
  <PresentationFormat>Custom</PresentationFormat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Office-téma</vt:lpstr>
      <vt:lpstr>4. Sejtbiológia konzultáció </vt:lpstr>
      <vt:lpstr>Slide 2</vt:lpstr>
      <vt:lpstr>Miért nem a citoszolban szintetizálódnak az ER fehérjék?</vt:lpstr>
      <vt:lpstr>Lehet-e az ER szignál a C-terminálison?</vt:lpstr>
      <vt:lpstr>Multihélix transzmembrán fehérjék szintézise </vt:lpstr>
      <vt:lpstr>Szignálpeptidáz</vt:lpstr>
      <vt:lpstr>Szignálpeptidáz</vt:lpstr>
      <vt:lpstr>A vezikuláris transzport 3 alaplépése</vt:lpstr>
      <vt:lpstr>Lebontás vs. integritás megőrzése</vt:lpstr>
      <vt:lpstr>Sejtváz és szállítás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Sejtbiológia konzultáció </dc:title>
  <dc:creator>Dr. Nyiri Kinga</dc:creator>
  <cp:lastModifiedBy>Akos</cp:lastModifiedBy>
  <cp:revision>30</cp:revision>
  <dcterms:created xsi:type="dcterms:W3CDTF">2025-12-07T14:01:37Z</dcterms:created>
  <dcterms:modified xsi:type="dcterms:W3CDTF">2025-12-09T19:21:10Z</dcterms:modified>
</cp:coreProperties>
</file>