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1" r:id="rId4"/>
    <p:sldId id="260" r:id="rId5"/>
    <p:sldId id="267" r:id="rId6"/>
    <p:sldId id="262" r:id="rId7"/>
    <p:sldId id="258" r:id="rId8"/>
    <p:sldId id="266" r:id="rId9"/>
    <p:sldId id="265" r:id="rId10"/>
    <p:sldId id="268" r:id="rId11"/>
    <p:sldId id="25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2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F61F3-261F-4A3D-9AC6-AF896931735F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AFC42-7CDF-4205-A204-4D25049815C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934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AFC42-7CDF-4205-A204-4D25049815C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9614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87CFE26-80E4-C108-9DAC-FC73B60F2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6C27E927-1E01-6C7B-87AE-2E9936498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1AC1DC5-6FEB-78F0-7116-7047A7C6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4C2526A-293B-0D1D-0305-A3263236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A18677ED-CB7C-9BCA-A32F-E73DA9CA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6745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90C6462-1EFA-3761-4C8C-147ED969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9284EE96-C16D-46E5-1E0E-0759E9702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60824E0-CB1B-8542-F3B0-C5CCA020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69403CC0-7041-10F1-6B38-45A5C9C5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045A090-4DC2-6627-7BBB-0A2A0357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03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DE1667ED-75E8-CAF5-803D-56CB30C2A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A25F79C1-021A-589A-AAC6-B0FD8926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D519095E-A319-9C31-868B-3A3629BD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AEECF4F4-6B14-7553-36BB-E9FA8DF99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D13E25C-69C8-3AEA-9B85-708710A2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3167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108C639-A7AC-F28D-71D2-AFDB3F37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E6D7569-7BF5-4FF7-077F-375E57802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E6D88CD3-C2F6-6B0F-E0E5-45172734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48F8988-C570-43FC-8E3F-403F30E0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829CCEE2-C143-35A2-C196-5E823A71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2039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FF27494-B57C-E30E-618D-DF636F1A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47085209-EB49-AECD-A8C9-682AC1D99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7CDD24AD-D518-9314-7BF8-1890A098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A41D4BC0-ECD3-6FB6-E5A5-FBE3629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FAD1692E-21B8-4DF2-B538-4174459F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629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CF769A9-DE01-93EB-BF0D-CB3E45CF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26F8401-BC90-BA43-E9C3-2C70C2D01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577B4674-80EA-5E22-B0D1-C8B450050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C13F9066-202B-EB2A-7B26-2F160B49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09887650-0CEE-580B-A7E1-CDCB13D5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31604DEC-F338-9105-516C-1777809F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1346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C1CB433-3FF7-46DA-6BED-F2A1BB74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038B2ECF-0BA2-EAD0-14B1-C008001C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F0C00DEA-A3F1-A2D5-0BE8-901C7884C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7D87C298-013F-D22F-8E6A-9BADD160C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32293976-99B1-ACC2-624B-A6D7BBC86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7AA53922-F90B-6D61-00AB-83166A73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77C8AC97-2FD8-500D-D40D-A3A4BF14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9B6B7967-1533-71D0-3ED6-C17066C7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9484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5FF5BF0-5D42-88ED-F99A-A7D9FAF9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0D54EA97-19ED-1FD9-782D-6A69F606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FB785471-6C35-927C-9091-F4A6DC3C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E450C8D2-6230-01F4-5F12-08F1E7AB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9336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5081ADA9-45D9-6511-CCA3-50BD50DF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76E5108C-F2A8-931D-FC4B-AF0D9B07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6AB41636-1194-9FAD-73CA-E8345079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6572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3CB856A-9F41-EB44-71B5-491C19CB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B8F2155-6B38-8309-1413-195BC737C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31C5172F-439E-06D5-A5F4-E1445512F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CAB9CA3B-C8AA-9337-C3B9-9D04470F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8A479C9-56AD-CD2E-CAB2-D62033FC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A5ED37DD-8C5E-0A02-74C8-CE91FCFE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171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93605E2-6FEA-6713-2D33-8436E2D68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3CC5EC7F-C219-E636-53A0-6135735A3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7A1250C0-6586-311B-4268-4CDCA4278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A2B73C70-1CDE-073E-5270-6F573F20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6EB073D-6A40-BADC-2EC3-2D17F123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F606FABB-61CF-1F99-8EF4-9E6D5660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5488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A8C34352-77BB-2A61-188B-A175201F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8DC55910-FEEB-7D04-371E-B471F1711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64508CC0-395D-EAC1-445A-ED69442F3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AE7BB3-1D4D-46F8-BF71-61B4E9623678}" type="datetimeFigureOut">
              <a:rPr lang="hu-HU" smtClean="0"/>
              <a:pPr/>
              <a:t>2025.11.17.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584AD296-EE88-841F-35C5-F6B84814E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78F2821-55BC-47F6-CAAF-2BC2E5CBF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B91412-B380-4C64-AA4A-A4B5C96B7A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272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E8544CF-7BD7-0F24-FF63-66C2A5B98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3. Sejtbiológia konzultáció 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D794B013-BA53-4704-0CB1-26F1335BF0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2025.11.17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87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DB5F0D2C-F436-4B32-656C-EDF4D91E5255}"/>
              </a:ext>
            </a:extLst>
          </p:cNvPr>
          <p:cNvSpPr/>
          <p:nvPr/>
        </p:nvSpPr>
        <p:spPr>
          <a:xfrm>
            <a:off x="3559476" y="1806499"/>
            <a:ext cx="889861" cy="39921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0795BC20-C3AE-7D92-0276-D09FB4CF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224"/>
            <a:ext cx="10515600" cy="1325563"/>
          </a:xfrm>
        </p:spPr>
        <p:txBody>
          <a:bodyPr/>
          <a:lstStyle/>
          <a:p>
            <a:r>
              <a:rPr lang="hu-HU" dirty="0"/>
              <a:t>Mit is takar a </a:t>
            </a:r>
            <a:r>
              <a:rPr lang="hu-HU" dirty="0" smtClean="0"/>
              <a:t>P</a:t>
            </a:r>
            <a:r>
              <a:rPr lang="en-US" baseline="-25000" dirty="0" err="1" smtClean="0"/>
              <a:t>i</a:t>
            </a:r>
            <a:r>
              <a:rPr lang="hu-HU" dirty="0" smtClean="0"/>
              <a:t> </a:t>
            </a:r>
            <a:r>
              <a:rPr lang="hu-HU" dirty="0"/>
              <a:t>(inorganikus foszfát jelölés)?</a:t>
            </a:r>
          </a:p>
        </p:txBody>
      </p:sp>
      <p:pic>
        <p:nvPicPr>
          <p:cNvPr id="5" name="Kép 4" descr="A képen szöveg, Diagram, sor, diagram látható&#10;&#10;Előfordulhat, hogy az AI által létrehozott tartalom helytelen.">
            <a:extLst>
              <a:ext uri="{FF2B5EF4-FFF2-40B4-BE49-F238E27FC236}">
                <a16:creationId xmlns="" xmlns:a16="http://schemas.microsoft.com/office/drawing/2014/main" id="{7371A3E5-1D2C-281E-5F83-F00882FD1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9" y="1601480"/>
            <a:ext cx="6485534" cy="518842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1B69CCF8-B481-D8E8-741A-D59BD936E43F}"/>
              </a:ext>
            </a:extLst>
          </p:cNvPr>
          <p:cNvSpPr txBox="1"/>
          <p:nvPr/>
        </p:nvSpPr>
        <p:spPr>
          <a:xfrm>
            <a:off x="7105661" y="2196790"/>
            <a:ext cx="4787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 foszfát </a:t>
            </a:r>
          </a:p>
          <a:p>
            <a:r>
              <a:rPr lang="en-US" sz="3200" b="1" dirty="0"/>
              <a:t>H₂PO₄⁻ </a:t>
            </a:r>
            <a:r>
              <a:rPr lang="hu-HU" sz="3200" b="1" dirty="0"/>
              <a:t>és</a:t>
            </a:r>
            <a:r>
              <a:rPr lang="en-US" sz="3200" b="1" dirty="0"/>
              <a:t> HPO₄²⁻</a:t>
            </a:r>
            <a:r>
              <a:rPr lang="en-US" sz="3200" dirty="0"/>
              <a:t>, </a:t>
            </a:r>
            <a:r>
              <a:rPr lang="hu-HU" sz="3200" dirty="0"/>
              <a:t>formában fordul elő fiziológiás körülmények </a:t>
            </a:r>
            <a:r>
              <a:rPr lang="hu-HU" sz="3200" dirty="0" smtClean="0"/>
              <a:t>között, </a:t>
            </a:r>
            <a:r>
              <a:rPr lang="hu-HU" sz="3200" dirty="0"/>
              <a:t>ezeket együttesen </a:t>
            </a:r>
            <a:r>
              <a:rPr lang="en-US" sz="3200" b="1" dirty="0"/>
              <a:t>P</a:t>
            </a:r>
            <a:r>
              <a:rPr lang="en-US" sz="3200" b="1" baseline="-25000" dirty="0"/>
              <a:t>i</a:t>
            </a:r>
            <a:r>
              <a:rPr lang="hu-HU" sz="3200" b="1" dirty="0"/>
              <a:t>- ként jelöljük</a:t>
            </a:r>
            <a:r>
              <a:rPr lang="en-US" sz="3200" dirty="0"/>
              <a:t>.</a:t>
            </a:r>
            <a:endParaRPr lang="hu-HU" sz="3200" baseline="30000" dirty="0"/>
          </a:p>
        </p:txBody>
      </p:sp>
    </p:spTree>
    <p:extLst>
      <p:ext uri="{BB962C8B-B14F-4D97-AF65-F5344CB8AC3E}">
        <p14:creationId xmlns="" xmlns:p14="http://schemas.microsoft.com/office/powerpoint/2010/main" val="26947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>
            <a:extLst>
              <a:ext uri="{FF2B5EF4-FFF2-40B4-BE49-F238E27FC236}">
                <a16:creationId xmlns="" xmlns:a16="http://schemas.microsoft.com/office/drawing/2014/main" id="{77A26D28-D9A1-0B90-0474-CBFF4950C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4849597"/>
              </p:ext>
            </p:extLst>
          </p:nvPr>
        </p:nvGraphicFramePr>
        <p:xfrm>
          <a:off x="109033" y="76200"/>
          <a:ext cx="11967737" cy="6687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623">
                  <a:extLst>
                    <a:ext uri="{9D8B030D-6E8A-4147-A177-3AD203B41FA5}">
                      <a16:colId xmlns="" xmlns:a16="http://schemas.microsoft.com/office/drawing/2014/main" val="268218260"/>
                    </a:ext>
                  </a:extLst>
                </a:gridCol>
                <a:gridCol w="4806609">
                  <a:extLst>
                    <a:ext uri="{9D8B030D-6E8A-4147-A177-3AD203B41FA5}">
                      <a16:colId xmlns="" xmlns:a16="http://schemas.microsoft.com/office/drawing/2014/main" val="1132401355"/>
                    </a:ext>
                  </a:extLst>
                </a:gridCol>
                <a:gridCol w="5552505">
                  <a:extLst>
                    <a:ext uri="{9D8B030D-6E8A-4147-A177-3AD203B41FA5}">
                      <a16:colId xmlns="" xmlns:a16="http://schemas.microsoft.com/office/drawing/2014/main" val="1012418780"/>
                    </a:ext>
                  </a:extLst>
                </a:gridCol>
              </a:tblGrid>
              <a:tr h="446049">
                <a:tc>
                  <a:txBody>
                    <a:bodyPr/>
                    <a:lstStyle/>
                    <a:p>
                      <a:pPr algn="ctr"/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Mitokondrium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Kloroplasztisz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9881623"/>
                  </a:ext>
                </a:extLst>
              </a:tr>
              <a:tr h="835316">
                <a:tc>
                  <a:txBody>
                    <a:bodyPr/>
                    <a:lstStyle/>
                    <a:p>
                      <a:r>
                        <a:rPr lang="hu-H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Fő működés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Tápanyagban tárolt kémiai energia </a:t>
                      </a:r>
                    </a:p>
                    <a:p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ATP-ben tárolt kémiai energiává alakítása O</a:t>
                      </a:r>
                      <a:r>
                        <a:rPr lang="hu-HU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felhasználásával</a:t>
                      </a:r>
                    </a:p>
                    <a:p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Tápanyag 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hu-H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citrát ciklus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redukált koenzim </a:t>
                      </a: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Fényenergia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átalakítása tápanyagokká 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hu-HU" sz="16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-ból</a:t>
                      </a:r>
                      <a:endParaRPr lang="hu-H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hu-H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Fény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redukált koenzim és ATP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hu-H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Calvin ciklus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 tápanyag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5781535"/>
                  </a:ext>
                </a:extLst>
              </a:tr>
              <a:tr h="835316">
                <a:tc>
                  <a:txBody>
                    <a:bodyPr/>
                    <a:lstStyle/>
                    <a:p>
                      <a:r>
                        <a:rPr lang="hu-H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Folyamatok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Citrát ciklus redukált koenzimeket 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termel,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ezek nagy energiájú elektronokat tárolnak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Redukált koenzimekben tárolt energia az 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elektrontranszport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láncon keresztül proton gradienst generál, miközben O</a:t>
                      </a:r>
                      <a:r>
                        <a:rPr lang="hu-HU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redukálódik és víz képződik.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Proton gradiens ATP szintázt meghajtja (kemiozmózisos kapcsolás)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ATP a mátrixban keletkezik (ATP kijuttatása másodlagos aktív 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transzport (ADP-ATP antiporter),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amit a membránpotenciál hajt)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Fény hatására víz bontás történik, és nagy energiájú elektron képződik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elektrontranszort láncon keresztül proton gradiens generálódik (ATP szintézist hajtja) (ATP a sztrómában keletkezik proton gradienst 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kihasználva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További fényenergia átalakításával redukált koenzimek keletkeznek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sötét szakaszban, a Calvin ciklusban a fény szakaszban keletkezett ATP és redukált 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koenzimek CO</a:t>
                      </a:r>
                      <a:r>
                        <a:rPr lang="hu-HU" sz="1600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-ból glicerinaldehid-3-foszfát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előállítására fordítódnak (széndioxid 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fixáció, karbon fixáció)</a:t>
                      </a:r>
                      <a:endParaRPr lang="hu-H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4469097"/>
                  </a:ext>
                </a:extLst>
              </a:tr>
              <a:tr h="835316">
                <a:tc>
                  <a:txBody>
                    <a:bodyPr/>
                    <a:lstStyle/>
                    <a:p>
                      <a:r>
                        <a:rPr lang="hu-H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Elektron-transzportlánc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NADH </a:t>
                      </a: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NADH dehidrogenáz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(H</a:t>
                      </a:r>
                      <a:r>
                        <a:rPr lang="hu-HU" sz="1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+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pumpa)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ubikinon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citokróm c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reduktáz (H</a:t>
                      </a:r>
                      <a:r>
                        <a:rPr lang="hu-HU" sz="1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+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pumpa)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citokróm 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(Fe kofaktor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citokróm 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c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oxidáz (H</a:t>
                      </a:r>
                      <a:r>
                        <a:rPr lang="hu-HU" sz="1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+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pumpa, Cu kofaktor)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O</a:t>
                      </a:r>
                      <a:r>
                        <a:rPr lang="hu-HU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+ 2 H</a:t>
                      </a:r>
                      <a:r>
                        <a:rPr lang="hu-HU" sz="1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+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= H</a:t>
                      </a:r>
                      <a:r>
                        <a:rPr lang="hu-HU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O</a:t>
                      </a:r>
                    </a:p>
                    <a:p>
                      <a:r>
                        <a:rPr lang="hu-H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Protonok az intermembrán tér felé pumpálódnak</a:t>
                      </a:r>
                      <a:endParaRPr lang="hu-HU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PS2 (vízbontó enzim, Mn kofaktor, 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klorofill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kofaktor)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plasztokinon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citokróm b</a:t>
                      </a:r>
                      <a:r>
                        <a:rPr lang="hu-HU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6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-f komplex (H</a:t>
                      </a:r>
                      <a:r>
                        <a:rPr lang="hu-HU" sz="1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+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pumpa, Fe kofaktor)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 plasztocianin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PS1 (</a:t>
                      </a:r>
                      <a:r>
                        <a:rPr lang="hu-H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klorofill 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kofaktor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ferredoxin (Fe kofaktor)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FNR (Ferredoxin-NADP</a:t>
                      </a:r>
                      <a:r>
                        <a:rPr lang="hu-HU" sz="1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+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reduktáz) </a:t>
                      </a:r>
                      <a:r>
                        <a:rPr lang="el-GR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 NADPH, </a:t>
                      </a:r>
                      <a:r>
                        <a:rPr lang="hu-H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protonok a tilakoid tér felé pumpálódnak, ATP sztrómában szintetizálódk</a:t>
                      </a:r>
                      <a:endParaRPr lang="hu-HU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9451199"/>
                  </a:ext>
                </a:extLst>
              </a:tr>
              <a:tr h="835316">
                <a:tc>
                  <a:txBody>
                    <a:bodyPr/>
                    <a:lstStyle/>
                    <a:p>
                      <a:r>
                        <a:rPr lang="hu-HU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Membránterek és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Intermembrán tér pH 7,2 ~ 7</a:t>
                      </a:r>
                    </a:p>
                    <a:p>
                      <a:r>
                        <a:rPr lang="hu-HU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Mitokondriális mátrix pH 7,9 ~ 8 (ATP szintézis)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Intermembrán tér pH ~ 7</a:t>
                      </a:r>
                    </a:p>
                    <a:p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Sztróma ~ 8 (ATP szintézis)</a:t>
                      </a:r>
                    </a:p>
                    <a:p>
                      <a:r>
                        <a:rPr lang="hu-HU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Tilakoid tér ~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227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34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246317E-6A6F-1A67-D8FF-74E849F1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Felvehet-e tápanyagot </a:t>
            </a:r>
            <a:r>
              <a:rPr lang="hu-HU" dirty="0" smtClean="0"/>
              <a:t>protongradienssel </a:t>
            </a:r>
            <a:r>
              <a:rPr lang="hu-HU" dirty="0"/>
              <a:t>egy pH=10-es közegben élő </a:t>
            </a:r>
            <a:r>
              <a:rPr lang="hu-HU" dirty="0" smtClean="0"/>
              <a:t>alkalofil </a:t>
            </a:r>
            <a:r>
              <a:rPr lang="hu-HU" dirty="0"/>
              <a:t>baktérium?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02AF5112-951F-5569-0317-3F27DD5BE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3976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/>
              <a:t>Proton gradienssel való táplálkozás feltétele:</a:t>
            </a:r>
          </a:p>
          <a:p>
            <a:pPr marL="0" indent="0">
              <a:buNone/>
            </a:pPr>
            <a:r>
              <a:rPr lang="hu-HU" dirty="0"/>
              <a:t>Belső térben </a:t>
            </a:r>
            <a:r>
              <a:rPr lang="hu-HU" dirty="0" smtClean="0"/>
              <a:t>kisebb protonkoncentráció, </a:t>
            </a:r>
            <a:r>
              <a:rPr lang="hu-HU" dirty="0"/>
              <a:t>mint a külső térben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i="1" dirty="0"/>
              <a:t>Igaz ez a mitokondrium mátrixába történő 	tápanyagfelvételére is </a:t>
            </a:r>
            <a:r>
              <a:rPr lang="hu-HU" dirty="0"/>
              <a:t>(</a:t>
            </a:r>
            <a:r>
              <a:rPr lang="hu-HU" dirty="0" smtClean="0"/>
              <a:t>piruvát-H</a:t>
            </a:r>
            <a:r>
              <a:rPr lang="hu-HU" baseline="30000" dirty="0" smtClean="0"/>
              <a:t>+</a:t>
            </a:r>
            <a:r>
              <a:rPr lang="hu-HU" dirty="0" smtClean="0"/>
              <a:t>, </a:t>
            </a:r>
            <a:r>
              <a:rPr lang="hu-HU" dirty="0"/>
              <a:t>P</a:t>
            </a:r>
            <a:r>
              <a:rPr lang="hu-HU" baseline="-25000" dirty="0"/>
              <a:t>i</a:t>
            </a:r>
            <a:r>
              <a:rPr lang="hu-HU" dirty="0"/>
              <a:t>-H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szimporterek)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Belső </a:t>
            </a:r>
            <a:r>
              <a:rPr lang="hu-HU" dirty="0"/>
              <a:t>tér </a:t>
            </a:r>
            <a:r>
              <a:rPr lang="hu-HU" dirty="0" smtClean="0"/>
              <a:t>pH &gt; 10 </a:t>
            </a:r>
            <a:r>
              <a:rPr lang="hu-HU" dirty="0"/>
              <a:t>adna lehetőséget ilyen táplálkozásra, de ez más </a:t>
            </a:r>
            <a:r>
              <a:rPr lang="hu-HU" dirty="0" smtClean="0"/>
              <a:t>fiziológiás </a:t>
            </a:r>
            <a:r>
              <a:rPr lang="hu-HU" dirty="0"/>
              <a:t>folyamatokat ellehetetlenít</a:t>
            </a:r>
          </a:p>
          <a:p>
            <a:r>
              <a:rPr lang="hu-HU" dirty="0"/>
              <a:t>Így a baktériumnak a tápanyagfelvételét máshogy kell </a:t>
            </a:r>
            <a:r>
              <a:rPr lang="hu-HU" dirty="0" smtClean="0"/>
              <a:t>megoldania, leginkább </a:t>
            </a:r>
            <a:r>
              <a:rPr lang="hu-HU" dirty="0"/>
              <a:t>Na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gradienssel (Na</a:t>
            </a:r>
            <a:r>
              <a:rPr lang="hu-HU" baseline="30000" dirty="0" smtClean="0"/>
              <a:t>+</a:t>
            </a:r>
            <a:r>
              <a:rPr lang="hu-HU" dirty="0" smtClean="0"/>
              <a:t>-H</a:t>
            </a:r>
            <a:r>
              <a:rPr lang="hu-HU" baseline="30000" dirty="0" smtClean="0"/>
              <a:t>+</a:t>
            </a:r>
            <a:r>
              <a:rPr lang="hu-HU" dirty="0" smtClean="0"/>
              <a:t> antiporter szerepe)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9918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3F47A57-3130-FDE0-913D-1602D354B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A736089-768A-6DE8-B790-D7621C55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68"/>
            <a:ext cx="10515600" cy="1325563"/>
          </a:xfrm>
        </p:spPr>
        <p:txBody>
          <a:bodyPr/>
          <a:lstStyle/>
          <a:p>
            <a:r>
              <a:rPr lang="hu-HU"/>
              <a:t>Fény és protongradiens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C1F3D7A-443F-4943-2881-7B2CB18F3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79" y="1190004"/>
            <a:ext cx="10515600" cy="5768357"/>
          </a:xfrm>
        </p:spPr>
        <p:txBody>
          <a:bodyPr>
            <a:normAutofit lnSpcReduction="10000"/>
          </a:bodyPr>
          <a:lstStyle/>
          <a:p>
            <a:r>
              <a:rPr lang="hu-HU" dirty="0"/>
              <a:t>Halobaktériumok 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Bakteriorodopszin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Fény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protongradiens 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Protongradiens hasznosulása általában bármely baktériumban 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1) segíti a tápanyagfelvételt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2) ATP termelés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3) Na</a:t>
            </a:r>
            <a:r>
              <a:rPr lang="hu-HU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+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</a:t>
            </a:r>
            <a:r>
              <a:rPr lang="hu-HU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+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antiporter működése</a:t>
            </a:r>
          </a:p>
          <a:p>
            <a:pPr lvl="2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4) bakteriális ostor meghajtása</a:t>
            </a:r>
          </a:p>
          <a:p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Eukarióta kloroplasztisz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(növényi)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Fény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vízbontás,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elektrontranszport lánc  protongradiens</a:t>
            </a:r>
          </a:p>
          <a:p>
            <a:pPr lvl="1"/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Miért </a:t>
            </a: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nem </a:t>
            </a:r>
            <a:r>
              <a:rPr lang="hu-H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működhet bakteriorodopszinnal a </a:t>
            </a: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kloroplasztisz?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2 kapcsolt fotorendszer szükséges, hogy a fény energiát vízbontáson keresztül </a:t>
            </a:r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</a:rPr>
              <a:t>redukált koenzimben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tárolt energiává alakítsák, bakteriorodopszin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erre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nem képes</a:t>
            </a:r>
          </a:p>
          <a:p>
            <a:pPr lvl="1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Bakteriorodopszint tartalmazó </a:t>
            </a:r>
            <a:r>
              <a:rPr lang="hu-H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Halobacterium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részben fototróf, de heterotróf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mert a redukált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koenzimet a táplálékból állítja elő</a:t>
            </a:r>
            <a:endParaRPr lang="hu-HU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9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1E89429-7549-CC46-23B9-4FA6F9EF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Energiaátalakulás általános </a:t>
            </a:r>
            <a:r>
              <a:rPr lang="hu-HU" dirty="0" smtClean="0"/>
              <a:t>elemei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8EBB5A7E-90C7-48E8-30B8-7D82035BA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68" y="1688155"/>
            <a:ext cx="11476464" cy="5210795"/>
          </a:xfrm>
        </p:spPr>
        <p:txBody>
          <a:bodyPr>
            <a:normAutofit/>
          </a:bodyPr>
          <a:lstStyle/>
          <a:p>
            <a:r>
              <a:rPr lang="hu-HU" dirty="0"/>
              <a:t>Energia (</a:t>
            </a:r>
            <a:r>
              <a:rPr lang="hu-HU" dirty="0" smtClean="0"/>
              <a:t>fény: PS1+PS2 </a:t>
            </a:r>
            <a:r>
              <a:rPr lang="hu-HU" u="sng" dirty="0" smtClean="0"/>
              <a:t>vagy</a:t>
            </a:r>
            <a:r>
              <a:rPr lang="hu-HU" dirty="0" smtClean="0"/>
              <a:t> kémiai: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citrát ciklus</a:t>
            </a:r>
            <a:r>
              <a:rPr lang="hu-HU" dirty="0"/>
              <a:t>)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redukált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koenzimek képződnek</a:t>
            </a:r>
            <a:endParaRPr lang="hu-HU" dirty="0"/>
          </a:p>
          <a:p>
            <a:r>
              <a:rPr lang="hu-HU" dirty="0"/>
              <a:t>Energia (</a:t>
            </a:r>
            <a:r>
              <a:rPr lang="hu-HU" dirty="0" smtClean="0"/>
              <a:t>fény: PS2 </a:t>
            </a:r>
            <a:r>
              <a:rPr lang="hu-HU" u="sng" dirty="0" smtClean="0"/>
              <a:t>vagy</a:t>
            </a:r>
            <a:r>
              <a:rPr lang="hu-HU" dirty="0" smtClean="0"/>
              <a:t> kémiai: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redukált koenzim</a:t>
            </a:r>
            <a:r>
              <a:rPr lang="hu-HU" dirty="0" smtClean="0"/>
              <a:t>)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 	elektrontranszportlánc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protongradiens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ATP szintézis </a:t>
            </a:r>
          </a:p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Redukált koenzimek </a:t>
            </a:r>
          </a:p>
          <a:p>
            <a:pPr lvl="1"/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Mitokondriumban: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citrát ciklusban felszabaduló </a:t>
            </a:r>
            <a:r>
              <a:rPr lang="hu-HU" u="sng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energiát a redukált koenzimek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hu-HU" u="sng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tárolják, </a:t>
            </a:r>
            <a:r>
              <a:rPr lang="hu-HU" u="sng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és átadják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az elektrontranszport láncnak, amely protongradienst 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generál,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és az meghajtja az oxidatív foszforilációt (ATP keletkezik)</a:t>
            </a:r>
          </a:p>
          <a:p>
            <a:pPr lvl="1"/>
            <a:r>
              <a:rPr lang="hu-HU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Kloroplasztiszban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 fotoredukció során a fényenergia az eletrontranszport láncon keresztül </a:t>
            </a:r>
            <a:r>
              <a:rPr lang="hu-HU" u="sng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redukált koenzimben tárolt kémiai energiává alakul (EN felvétel</a:t>
            </a:r>
            <a:r>
              <a:rPr lang="hu-HU" u="sng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</a:t>
            </a: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és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ez a széndioxid fixáció (Calvin ciklus) során a sötét szakaszban tápanyagban tárolt energiává alakul</a:t>
            </a:r>
          </a:p>
          <a:p>
            <a:pPr lvl="1"/>
            <a:endParaRPr lang="hu-HU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0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5E05D80-6D42-7F18-CE97-5900439E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4941219-7CED-9A4B-A847-02DF00FAC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69" y="4765674"/>
            <a:ext cx="11853746" cy="22038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dirty="0"/>
              <a:t>Miért nem áll meg a folyamat a fény szakaszban keletkezett </a:t>
            </a:r>
            <a:r>
              <a:rPr lang="hu-HU" dirty="0" smtClean="0"/>
              <a:t>ATP-nél? 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Miért kell ATP </a:t>
            </a:r>
            <a:r>
              <a:rPr lang="hu-HU" dirty="0">
                <a:sym typeface="Symbol" panose="05050102010706020507" pitchFamily="18" charset="2"/>
              </a:rPr>
              <a:t> cukor  ATP </a:t>
            </a:r>
            <a:r>
              <a:rPr lang="hu-HU" dirty="0" smtClean="0">
                <a:sym typeface="Symbol" panose="05050102010706020507" pitchFamily="18" charset="2"/>
              </a:rPr>
              <a:t>átalakítás ?</a:t>
            </a:r>
            <a:endParaRPr lang="hu-HU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dirty="0">
                <a:sym typeface="Symbol" panose="05050102010706020507" pitchFamily="18" charset="2"/>
              </a:rPr>
              <a:t>ATP tranziens energiatároló (cukrokhoz képest nem stabil)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dirty="0">
                <a:sym typeface="Symbol" panose="05050102010706020507" pitchFamily="18" charset="2"/>
              </a:rPr>
              <a:t>Tárolásra szükség </a:t>
            </a:r>
            <a:r>
              <a:rPr lang="hu-HU" dirty="0" smtClean="0">
                <a:sym typeface="Symbol" panose="05050102010706020507" pitchFamily="18" charset="2"/>
              </a:rPr>
              <a:t>van, </a:t>
            </a:r>
            <a:r>
              <a:rPr lang="hu-HU" dirty="0">
                <a:sym typeface="Symbol" panose="05050102010706020507" pitchFamily="18" charset="2"/>
              </a:rPr>
              <a:t>hiszen nincs mindig </a:t>
            </a:r>
            <a:r>
              <a:rPr lang="hu-HU" dirty="0" smtClean="0">
                <a:sym typeface="Symbol" panose="05050102010706020507" pitchFamily="18" charset="2"/>
              </a:rPr>
              <a:t>fény (+ autotróf élőlény!)</a:t>
            </a:r>
            <a:endParaRPr lang="hu-HU" dirty="0"/>
          </a:p>
        </p:txBody>
      </p:sp>
      <p:pic>
        <p:nvPicPr>
          <p:cNvPr id="4" name="Picture 2" descr="figure_14_42">
            <a:extLst>
              <a:ext uri="{FF2B5EF4-FFF2-40B4-BE49-F238E27FC236}">
                <a16:creationId xmlns="" xmlns:a16="http://schemas.microsoft.com/office/drawing/2014/main" id="{0035BE9B-F0AC-5620-9746-D3AA1715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66"/>
            <a:ext cx="85312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374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E673C46-B10F-FE05-7B92-54E73B84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Az elektrontranszportlánc és az ATP szintézis kemiozmotikus kapcsolásának feltételei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D4526B8-E828-1218-CA96-4FE24108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82711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/>
              <a:t>Elektrontranszportláncban aktív proton pumpa, ami a létrehozza a proton gradienst</a:t>
            </a:r>
          </a:p>
          <a:p>
            <a:pPr>
              <a:lnSpc>
                <a:spcPct val="120000"/>
              </a:lnSpc>
            </a:pPr>
            <a:r>
              <a:rPr lang="hu-HU" dirty="0"/>
              <a:t>Protonok, hidroxid ionok számára átjárhatatlan (impermeábilis) membrán</a:t>
            </a:r>
          </a:p>
          <a:p>
            <a:pPr>
              <a:lnSpc>
                <a:spcPct val="120000"/>
              </a:lnSpc>
            </a:pPr>
            <a:r>
              <a:rPr lang="hu-HU" dirty="0"/>
              <a:t>Passzívan működő protontranszporter, ami képes hasznosítani a protogradiens kisüléséből származó energiát </a:t>
            </a:r>
            <a:br>
              <a:rPr lang="hu-HU" dirty="0"/>
            </a:br>
            <a:r>
              <a:rPr lang="hu-HU" dirty="0"/>
              <a:t>(ATP szintáz)</a:t>
            </a:r>
          </a:p>
          <a:p>
            <a:pPr>
              <a:lnSpc>
                <a:spcPct val="120000"/>
              </a:lnSpc>
            </a:pPr>
            <a:r>
              <a:rPr lang="hu-HU" dirty="0"/>
              <a:t>Membránban egyéb transzporterek, amik </a:t>
            </a:r>
            <a:r>
              <a:rPr lang="hu-HU" dirty="0" smtClean="0"/>
              <a:t>a szükséges termékeket </a:t>
            </a:r>
            <a:r>
              <a:rPr lang="hu-HU" dirty="0"/>
              <a:t>és szubsztrátokat szállítják</a:t>
            </a:r>
          </a:p>
        </p:txBody>
      </p:sp>
      <p:pic>
        <p:nvPicPr>
          <p:cNvPr id="4" name="Picture 2" descr="figure_14_02">
            <a:extLst>
              <a:ext uri="{FF2B5EF4-FFF2-40B4-BE49-F238E27FC236}">
                <a16:creationId xmlns="" xmlns:a16="http://schemas.microsoft.com/office/drawing/2014/main" id="{FF9D7D92-A09E-EBA9-92FD-BD798700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41" y="1690688"/>
            <a:ext cx="5527249" cy="49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6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D27C5C6-E4BF-419F-520F-C758A77B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Redukció, oxidáció, elektrontranszportlánc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3CF91C5-CE26-7FDF-913C-63CF51FE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98" y="1825625"/>
            <a:ext cx="6785034" cy="46672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hu-HU" dirty="0"/>
              <a:t>Redukció: elektron felvétel </a:t>
            </a:r>
          </a:p>
          <a:p>
            <a:pPr>
              <a:lnSpc>
                <a:spcPct val="110000"/>
              </a:lnSpc>
            </a:pPr>
            <a:r>
              <a:rPr lang="hu-HU" dirty="0"/>
              <a:t>Oxidáció: elektron leadás </a:t>
            </a:r>
            <a:br>
              <a:rPr lang="hu-HU" dirty="0"/>
            </a:br>
            <a:r>
              <a:rPr lang="hu-HU" dirty="0"/>
              <a:t>(pl.: vas </a:t>
            </a:r>
            <a:r>
              <a:rPr lang="hu-HU" dirty="0" smtClean="0"/>
              <a:t>rozsdásodik, Fe-ból </a:t>
            </a:r>
            <a:r>
              <a:rPr lang="hu-HU" dirty="0"/>
              <a:t>Fe</a:t>
            </a:r>
            <a:r>
              <a:rPr lang="hu-HU" baseline="30000" dirty="0"/>
              <a:t>3+</a:t>
            </a:r>
            <a:r>
              <a:rPr lang="hu-HU" dirty="0"/>
              <a:t> keletkezik)</a:t>
            </a:r>
          </a:p>
          <a:p>
            <a:pPr>
              <a:lnSpc>
                <a:spcPct val="110000"/>
              </a:lnSpc>
            </a:pPr>
            <a:r>
              <a:rPr lang="hu-HU" dirty="0"/>
              <a:t>Redox potenciál negatív -&gt; az adott anyag oxidált formája preferált (elektront leadni szeretné, kicsi az elektronaffinitása)</a:t>
            </a:r>
          </a:p>
          <a:p>
            <a:pPr>
              <a:lnSpc>
                <a:spcPct val="110000"/>
              </a:lnSpc>
            </a:pPr>
            <a:r>
              <a:rPr lang="hu-HU" dirty="0"/>
              <a:t>Redox potenciál pozitív -&gt; az adott anyag redukált formája preferált (elektront felvenni szeretné, nagy az elektronaffinitása)</a:t>
            </a:r>
          </a:p>
          <a:p>
            <a:pPr>
              <a:lnSpc>
                <a:spcPct val="110000"/>
              </a:lnSpc>
            </a:pPr>
            <a:r>
              <a:rPr lang="hu-HU" dirty="0" smtClean="0"/>
              <a:t>Elektrontranszport </a:t>
            </a:r>
            <a:r>
              <a:rPr lang="hu-HU" dirty="0"/>
              <a:t>láncban a redox potenciál nő, elektron affinitás nő, spontán átveszik egymástól az elektront, </a:t>
            </a:r>
            <a:r>
              <a:rPr lang="hu-HU" dirty="0" smtClean="0"/>
              <a:t>felszabaduló </a:t>
            </a:r>
            <a:r>
              <a:rPr lang="hu-HU" dirty="0"/>
              <a:t>energia protongradiens előállítására fordítódik</a:t>
            </a:r>
          </a:p>
        </p:txBody>
      </p:sp>
      <p:pic>
        <p:nvPicPr>
          <p:cNvPr id="4" name="Picture 2" descr="figure_14_24">
            <a:extLst>
              <a:ext uri="{FF2B5EF4-FFF2-40B4-BE49-F238E27FC236}">
                <a16:creationId xmlns="" xmlns:a16="http://schemas.microsoft.com/office/drawing/2014/main" id="{ACAE06D7-35FA-381B-1FAB-CF6D7ED9D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32" y="1583472"/>
            <a:ext cx="4808570" cy="50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4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E677C44-2BAC-D3A4-E483-E305FF6C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2" y="1580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/>
              <a:t>Miért van szükség </a:t>
            </a:r>
            <a:r>
              <a:rPr lang="hu-HU" dirty="0" smtClean="0"/>
              <a:t>ciklikus </a:t>
            </a:r>
            <a:r>
              <a:rPr lang="hu-HU" dirty="0"/>
              <a:t>fotofoszforilációra a </a:t>
            </a:r>
            <a:r>
              <a:rPr lang="hu-HU" dirty="0" smtClean="0"/>
              <a:t>nem-ciklikus </a:t>
            </a:r>
            <a:r>
              <a:rPr lang="hu-HU" dirty="0"/>
              <a:t>fotoredukció mellett?</a:t>
            </a:r>
          </a:p>
        </p:txBody>
      </p:sp>
      <p:pic>
        <p:nvPicPr>
          <p:cNvPr id="4" name="Picture 2" descr="figure_14_38">
            <a:extLst>
              <a:ext uri="{FF2B5EF4-FFF2-40B4-BE49-F238E27FC236}">
                <a16:creationId xmlns="" xmlns:a16="http://schemas.microsoft.com/office/drawing/2014/main" id="{91B846AE-F05A-D4C9-09C6-3AC31B726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14"/>
          <a:stretch>
            <a:fillRect/>
          </a:stretch>
        </p:blipFill>
        <p:spPr bwMode="auto">
          <a:xfrm>
            <a:off x="5890382" y="1483632"/>
            <a:ext cx="5082418" cy="46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="" xmlns:a16="http://schemas.microsoft.com/office/drawing/2014/main" id="{5D071AD1-067A-2424-FA74-A78CC6564C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4326" y="1483632"/>
            <a:ext cx="5179099" cy="432004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3F8DD4EB-E3A5-D6A1-587A-CE978B27DF9F}"/>
              </a:ext>
            </a:extLst>
          </p:cNvPr>
          <p:cNvSpPr txBox="1"/>
          <p:nvPr/>
        </p:nvSpPr>
        <p:spPr>
          <a:xfrm>
            <a:off x="479503" y="6027003"/>
            <a:ext cx="10746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Downstream a </a:t>
            </a:r>
            <a:r>
              <a:rPr lang="hu-HU" sz="2400" b="1" dirty="0" smtClean="0"/>
              <a:t>Calvin-ciklusban relatíve több </a:t>
            </a:r>
            <a:r>
              <a:rPr lang="hu-HU" sz="2400" b="1" dirty="0"/>
              <a:t>ATP használódik, </a:t>
            </a:r>
            <a:r>
              <a:rPr lang="hu-HU" sz="2400" b="1" dirty="0" smtClean="0"/>
              <a:t>mint </a:t>
            </a:r>
            <a:r>
              <a:rPr lang="hu-HU" sz="2400" b="1" dirty="0"/>
              <a:t>NADPH, </a:t>
            </a:r>
            <a:r>
              <a:rPr lang="hu-HU" sz="2400" b="1" dirty="0" smtClean="0"/>
              <a:t>már csak ezért is szükséges </a:t>
            </a:r>
            <a:r>
              <a:rPr lang="hu-HU" sz="2400" b="1" dirty="0"/>
              <a:t>egy plusz ATP termelő kör</a:t>
            </a:r>
          </a:p>
        </p:txBody>
      </p:sp>
    </p:spTree>
    <p:extLst>
      <p:ext uri="{BB962C8B-B14F-4D97-AF65-F5344CB8AC3E}">
        <p14:creationId xmlns="" xmlns:p14="http://schemas.microsoft.com/office/powerpoint/2010/main" val="33629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B2EDC0C-F72C-808E-B019-BFAAD125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29" y="145527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ADP </a:t>
            </a:r>
            <a:r>
              <a:rPr lang="hu-HU" sz="4000" dirty="0"/>
              <a:t>forrása ATP szintézishez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B651C96-13BB-44EC-F53B-01177C980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88" y="1399575"/>
            <a:ext cx="5919439" cy="4351338"/>
          </a:xfrm>
        </p:spPr>
        <p:txBody>
          <a:bodyPr>
            <a:normAutofit/>
          </a:bodyPr>
          <a:lstStyle/>
          <a:p>
            <a:r>
              <a:rPr lang="hu-HU" b="1" dirty="0"/>
              <a:t>Mitokondriumban</a:t>
            </a:r>
            <a:r>
              <a:rPr lang="hu-HU" dirty="0"/>
              <a:t> –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ADP-ATP antiporter, amit a membránpotenciál hajt, ATP az intermembrán térbe jut, ADP a mátrixba, ahol az ATP szintáz szubsztrátjaként ATP-vé alakul</a:t>
            </a:r>
          </a:p>
        </p:txBody>
      </p:sp>
      <p:pic>
        <p:nvPicPr>
          <p:cNvPr id="1026" name="Picture 2" descr="Simson Klub Magyarország">
            <a:extLst>
              <a:ext uri="{FF2B5EF4-FFF2-40B4-BE49-F238E27FC236}">
                <a16:creationId xmlns="" xmlns:a16="http://schemas.microsoft.com/office/drawing/2014/main" id="{9727010D-3847-4D7B-5C26-57D581B0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9" y="4005117"/>
            <a:ext cx="2615447" cy="19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gure_14_18">
            <a:extLst>
              <a:ext uri="{FF2B5EF4-FFF2-40B4-BE49-F238E27FC236}">
                <a16:creationId xmlns="" xmlns:a16="http://schemas.microsoft.com/office/drawing/2014/main" id="{B39623D9-0809-165C-ACC6-0AA5FA37C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18"/>
          <a:stretch>
            <a:fillRect/>
          </a:stretch>
        </p:blipFill>
        <p:spPr bwMode="auto">
          <a:xfrm>
            <a:off x="7068883" y="329057"/>
            <a:ext cx="4980718" cy="371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BC3B3BAD-A3D1-D6B0-6699-F05520A74A7D}"/>
              </a:ext>
            </a:extLst>
          </p:cNvPr>
          <p:cNvSpPr txBox="1"/>
          <p:nvPr/>
        </p:nvSpPr>
        <p:spPr>
          <a:xfrm>
            <a:off x="3048929" y="3573870"/>
            <a:ext cx="7912719" cy="317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b="1" dirty="0"/>
              <a:t>Kloroplasztiszban: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2400" dirty="0"/>
              <a:t>ATP a sztrómában keletkezik és szükséges ahhoz, hogy a sztrómában a karbonfixáció </a:t>
            </a:r>
            <a:r>
              <a:rPr lang="hu-HU" sz="2400" dirty="0" smtClean="0"/>
              <a:t>lejátszódjon, </a:t>
            </a:r>
            <a:r>
              <a:rPr lang="hu-HU" sz="2400" dirty="0"/>
              <a:t>tehát nem lehet kipumpálni az intermembrán térbe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 Akkor honnan is lesz </a:t>
            </a:r>
            <a:r>
              <a:rPr lang="hu-HU" sz="2400" dirty="0" smtClean="0"/>
              <a:t>ADP, </a:t>
            </a:r>
            <a:r>
              <a:rPr lang="hu-HU" sz="2400" dirty="0"/>
              <a:t>ha ATP/ADP csere nem lehetséges?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A karbonfixáció során ATP bontásból keletkezik</a:t>
            </a: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1395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676</Words>
  <Application>Microsoft Office PowerPoint</Application>
  <PresentationFormat>Custom</PresentationFormat>
  <Paragraphs>82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Office-téma</vt:lpstr>
      <vt:lpstr>3. Sejtbiológia konzultáció </vt:lpstr>
      <vt:lpstr>Felvehet-e tápanyagot protongradienssel egy pH=10-es közegben élő alkalofil baktérium?</vt:lpstr>
      <vt:lpstr>Fény és protongradiens</vt:lpstr>
      <vt:lpstr>Energiaátalakulás általános elemei</vt:lpstr>
      <vt:lpstr>Slide 5</vt:lpstr>
      <vt:lpstr>Az elektrontranszportlánc és az ATP szintézis kemiozmotikus kapcsolásának feltételei</vt:lpstr>
      <vt:lpstr>Redukció, oxidáció, elektrontranszportlánc</vt:lpstr>
      <vt:lpstr>Miért van szükség ciklikus fotofoszforilációra a nem-ciklikus fotoredukció mellett?</vt:lpstr>
      <vt:lpstr>ADP forrása ATP szintézishez</vt:lpstr>
      <vt:lpstr>Mit is takar a Pi (inorganikus foszfát jelölés)?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Sejtbiológia konzultáció </dc:title>
  <dc:creator>Dr. Nyiri Kinga</dc:creator>
  <cp:lastModifiedBy>Akos</cp:lastModifiedBy>
  <cp:revision>51</cp:revision>
  <dcterms:created xsi:type="dcterms:W3CDTF">2025-11-13T08:27:44Z</dcterms:created>
  <dcterms:modified xsi:type="dcterms:W3CDTF">2025-11-17T18:34:08Z</dcterms:modified>
</cp:coreProperties>
</file>