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2" r:id="rId3"/>
    <p:sldId id="259" r:id="rId4"/>
    <p:sldId id="257" r:id="rId5"/>
    <p:sldId id="260" r:id="rId6"/>
    <p:sldId id="261" r:id="rId7"/>
    <p:sldId id="264" r:id="rId8"/>
    <p:sldId id="258" r:id="rId9"/>
    <p:sldId id="265" r:id="rId10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Közepesen sötét stílus 2 – 4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éma alapján készült stílus 2 – 1. jelölőszín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-624" y="-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FFB531-E4DD-4572-A679-42FCF3671732}" type="datetimeFigureOut">
              <a:rPr lang="hu-HU" smtClean="0"/>
              <a:pPr/>
              <a:t>2025.11.03.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54690D-0100-43C5-898F-F609603EA5D7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192563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u-HU"/>
              <a:t>Genetikai nem, citológiai nem fogalmának bemutatása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54690D-0100-43C5-898F-F609603EA5D7}" type="slidenum">
              <a:rPr lang="hu-HU" smtClean="0"/>
              <a:pPr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719639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89A2C3A0-E339-527B-EDD4-03DA13B28F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xmlns="" id="{10CD9211-EF62-8F38-647C-3801EB0997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5A2CABB0-2B05-4CBC-4137-C8E3B69D5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12F45-45F7-43FE-A25D-1D242F6AE514}" type="datetimeFigureOut">
              <a:rPr lang="hu-HU" smtClean="0"/>
              <a:pPr/>
              <a:t>2025.11.03.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1F3412AA-8B0C-C305-68BD-0ACA710E9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1782F01B-9429-D2F8-8645-CB7C873B7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698E-FF7F-4EBD-84F2-C9D9110A6CF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118424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BAF90317-3030-8743-16B2-AF96D3880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xmlns="" id="{EDAF2D6E-5113-9470-FFC1-6833B90C2D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CC802635-A079-B216-AC8C-CDB59CC990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12F45-45F7-43FE-A25D-1D242F6AE514}" type="datetimeFigureOut">
              <a:rPr lang="hu-HU" smtClean="0"/>
              <a:pPr/>
              <a:t>2025.11.03.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7D41B0BC-6842-61DD-1526-46A074CC4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8CCD2A48-1B68-4B3E-11CA-44465F941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698E-FF7F-4EBD-84F2-C9D9110A6CF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858973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xmlns="" id="{36E66B31-1798-6B81-289E-6FAA245F7B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xmlns="" id="{A527B188-F398-59CC-7C7F-E3A2D3F6FE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D31F7916-F543-F182-3975-5176F1A65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12F45-45F7-43FE-A25D-1D242F6AE514}" type="datetimeFigureOut">
              <a:rPr lang="hu-HU" smtClean="0"/>
              <a:pPr/>
              <a:t>2025.11.03.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C03D7E65-BA81-C7AD-6CD0-9AD37DD90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696BEAA6-D94B-85F5-8977-5D961221B6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698E-FF7F-4EBD-84F2-C9D9110A6CF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823654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3E0CC9E8-603A-2124-1CCF-995E9C387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12D49AFC-343F-1FF8-FB27-5D98367A8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578DE7D1-7D6B-A5E1-342E-424169DC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12F45-45F7-43FE-A25D-1D242F6AE514}" type="datetimeFigureOut">
              <a:rPr lang="hu-HU" smtClean="0"/>
              <a:pPr/>
              <a:t>2025.11.03.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0AECAECA-1847-6030-AEA1-9F3F6E79A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BFA51412-C7DA-83A5-0695-3DECAB960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698E-FF7F-4EBD-84F2-C9D9110A6CF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4110795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1CF3E031-DE37-BDC1-D280-C63296D46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xmlns="" id="{FBCB736F-BF78-50B6-DDAB-16371BA6B5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5164453C-8BF1-8CD4-9A4C-E8DE20C66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12F45-45F7-43FE-A25D-1D242F6AE514}" type="datetimeFigureOut">
              <a:rPr lang="hu-HU" smtClean="0"/>
              <a:pPr/>
              <a:t>2025.11.03.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0A0CFD8B-6BE8-300D-8D38-9FDC8DCDF1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F916032D-F771-463E-AFBB-B69AE73CB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698E-FF7F-4EBD-84F2-C9D9110A6CF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7248818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8A3B2498-DF93-9EBB-724F-AEEE713D4D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FBFEF26F-6F65-BEEA-D97B-AE2A40EF00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xmlns="" id="{3EF8CCEA-0CC7-3342-952E-634841C301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xmlns="" id="{397F39BB-0D19-1963-CA8B-2DA055D12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12F45-45F7-43FE-A25D-1D242F6AE514}" type="datetimeFigureOut">
              <a:rPr lang="hu-HU" smtClean="0"/>
              <a:pPr/>
              <a:t>2025.11.03.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xmlns="" id="{09183C8F-9774-C770-FFC0-F71082510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xmlns="" id="{52E1F279-14DE-B06D-143D-8E0855553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698E-FF7F-4EBD-84F2-C9D9110A6CF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3072325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11F0CD67-C479-EEE7-2603-1388B491B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xmlns="" id="{5A1DA23B-8D00-3F46-926E-839EDDE9B8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xmlns="" id="{A335CAB9-EF71-48E8-9042-5DA314E3D6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xmlns="" id="{6D478557-5098-8196-3664-FBCEA3CCB9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xmlns="" id="{0D21F9C0-27CF-AE4E-A90E-A5F3309E90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xmlns="" id="{B7D22838-20BD-A0B5-04E1-B4954738D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12F45-45F7-43FE-A25D-1D242F6AE514}" type="datetimeFigureOut">
              <a:rPr lang="hu-HU" smtClean="0"/>
              <a:pPr/>
              <a:t>2025.11.03.</a:t>
            </a:fld>
            <a:endParaRPr lang="hu-HU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xmlns="" id="{F2B0FC40-F9ED-28DA-B1AE-A385D8D98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xmlns="" id="{B39E5C3B-6FFF-C3B5-CB7A-453199C4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698E-FF7F-4EBD-84F2-C9D9110A6CF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487240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F562C210-FB49-722C-2CC1-3A76ACF2C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xmlns="" id="{714C0AD6-1367-738B-4BB5-8F1F27C5B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12F45-45F7-43FE-A25D-1D242F6AE514}" type="datetimeFigureOut">
              <a:rPr lang="hu-HU" smtClean="0"/>
              <a:pPr/>
              <a:t>2025.11.03.</a:t>
            </a:fld>
            <a:endParaRPr lang="hu-HU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xmlns="" id="{56FD6D0B-816F-A4CC-2D8C-84FD7F883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xmlns="" id="{3F3EB5DB-657D-BE32-3701-AEDECBC07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698E-FF7F-4EBD-84F2-C9D9110A6CF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87092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xmlns="" id="{04C2690C-1BBF-F328-863F-67B17674E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12F45-45F7-43FE-A25D-1D242F6AE514}" type="datetimeFigureOut">
              <a:rPr lang="hu-HU" smtClean="0"/>
              <a:pPr/>
              <a:t>2025.11.03.</a:t>
            </a:fld>
            <a:endParaRPr lang="hu-HU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xmlns="" id="{408CBE93-0958-EE01-6561-432F6DD1E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xmlns="" id="{2B21E6CF-3A2A-923C-0CCC-452EC38F2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698E-FF7F-4EBD-84F2-C9D9110A6CF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758730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F4131E85-C861-283E-3195-A2E92EDD4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451118BC-3A6D-C6E3-1F3E-D7A56F6A4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xmlns="" id="{6223D7F2-10AD-6D40-28B3-403C2FB7A5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xmlns="" id="{70517ADD-A6DC-0DCE-570D-8CB3E42AC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12F45-45F7-43FE-A25D-1D242F6AE514}" type="datetimeFigureOut">
              <a:rPr lang="hu-HU" smtClean="0"/>
              <a:pPr/>
              <a:t>2025.11.03.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xmlns="" id="{73EF5858-6FD1-804C-67B2-9F8ADEEFA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xmlns="" id="{794C8C3D-23EE-280E-12FA-FDFAE8D99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698E-FF7F-4EBD-84F2-C9D9110A6CF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89302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BA7DE038-BBB7-AD57-E429-48071D660C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xmlns="" id="{1B2A0976-23E4-B977-6C6C-2F12B343B7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xmlns="" id="{FDDE86D1-2266-5CBF-0C98-F1B54DED6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xmlns="" id="{6B45BA96-FF69-5923-E486-01EA986AB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12F45-45F7-43FE-A25D-1D242F6AE514}" type="datetimeFigureOut">
              <a:rPr lang="hu-HU" smtClean="0"/>
              <a:pPr/>
              <a:t>2025.11.03.</a:t>
            </a:fld>
            <a:endParaRPr lang="hu-HU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xmlns="" id="{C296893D-987B-A709-256A-F0071216C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xmlns="" id="{2791B8E6-A1C5-0481-7327-0022264B9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698E-FF7F-4EBD-84F2-C9D9110A6CF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2815396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xmlns="" id="{3EA49C42-4EB7-8779-FAA1-36D6AFD82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xmlns="" id="{2C0B1DB7-60DF-D1C7-AA90-654DC452C2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xmlns="" id="{60661671-BFB6-D12E-8443-40181EBEE9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B12F45-45F7-43FE-A25D-1D242F6AE514}" type="datetimeFigureOut">
              <a:rPr lang="hu-HU" smtClean="0"/>
              <a:pPr/>
              <a:t>2025.11.03.</a:t>
            </a:fld>
            <a:endParaRPr lang="hu-HU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xmlns="" id="{0CCE5688-78C9-6E4C-2972-F5D17F688D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xmlns="" id="{BB4CC6DD-3011-BC39-2E83-02CAFF50D1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0C698E-FF7F-4EBD-84F2-C9D9110A6CFC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xmlns="" val="187996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E8D09129-C550-E314-27DA-6FAFE28667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2. Sejtbiológia konzultáció</a:t>
            </a:r>
            <a:endParaRPr lang="hu-HU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xmlns="" id="{29A2FBB9-1360-1955-79E6-EE53378770C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/>
              <a:t>2025.11.03.</a:t>
            </a:r>
          </a:p>
        </p:txBody>
      </p:sp>
    </p:spTree>
    <p:extLst>
      <p:ext uri="{BB962C8B-B14F-4D97-AF65-F5344CB8AC3E}">
        <p14:creationId xmlns:p14="http://schemas.microsoft.com/office/powerpoint/2010/main" xmlns="" val="186404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C80FE92D-6343-E775-6407-6EEE03586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Ping-pong mechanizmus</a:t>
            </a:r>
          </a:p>
        </p:txBody>
      </p:sp>
      <p:sp>
        <p:nvSpPr>
          <p:cNvPr id="9" name="Szövegdoboz 8">
            <a:extLst>
              <a:ext uri="{FF2B5EF4-FFF2-40B4-BE49-F238E27FC236}">
                <a16:creationId xmlns:a16="http://schemas.microsoft.com/office/drawing/2014/main" xmlns="" id="{7334E120-E492-6F2E-4DFD-B2705B760FEB}"/>
              </a:ext>
            </a:extLst>
          </p:cNvPr>
          <p:cNvSpPr txBox="1"/>
          <p:nvPr/>
        </p:nvSpPr>
        <p:spPr>
          <a:xfrm>
            <a:off x="4720972" y="1847445"/>
            <a:ext cx="6789038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A passzív transzporter, egyszer a citoszol, </a:t>
            </a:r>
          </a:p>
          <a:p>
            <a:r>
              <a:rPr lang="hu-HU" dirty="0"/>
              <a:t>egyszer az extracelluláris tér felé nyitott  </a:t>
            </a:r>
          </a:p>
          <a:p>
            <a:r>
              <a:rPr lang="hu-HU" dirty="0"/>
              <a:t>így felvehet szubsztrátot mindkét </a:t>
            </a:r>
            <a:r>
              <a:rPr lang="hu-HU" dirty="0" smtClean="0"/>
              <a:t>oldalon.</a:t>
            </a:r>
            <a:endParaRPr lang="hu-HU" dirty="0"/>
          </a:p>
          <a:p>
            <a:r>
              <a:rPr lang="hu-HU" dirty="0"/>
              <a:t>Az áramlás bruttó iránya a koncentrációgradiens (pl.: glükóz</a:t>
            </a:r>
            <a:r>
              <a:rPr lang="hu-HU" dirty="0" smtClean="0"/>
              <a:t>) </a:t>
            </a:r>
          </a:p>
          <a:p>
            <a:r>
              <a:rPr lang="hu-HU" dirty="0" smtClean="0"/>
              <a:t>v</a:t>
            </a:r>
            <a:r>
              <a:rPr lang="hu-HU" dirty="0" smtClean="0"/>
              <a:t>agy</a:t>
            </a:r>
            <a:r>
              <a:rPr lang="hu-HU" dirty="0" smtClean="0"/>
              <a:t> </a:t>
            </a:r>
            <a:r>
              <a:rPr lang="hu-HU" dirty="0" smtClean="0"/>
              <a:t>elektrokémiai </a:t>
            </a:r>
            <a:r>
              <a:rPr lang="hu-HU" dirty="0"/>
              <a:t>gradiens (pl.: </a:t>
            </a:r>
            <a:r>
              <a:rPr lang="hu-HU" dirty="0" smtClean="0"/>
              <a:t>Cl</a:t>
            </a:r>
            <a:r>
              <a:rPr lang="hu-HU" baseline="30000" dirty="0" smtClean="0"/>
              <a:t>-</a:t>
            </a:r>
            <a:r>
              <a:rPr lang="hu-HU" dirty="0" smtClean="0"/>
              <a:t> </a:t>
            </a:r>
            <a:r>
              <a:rPr lang="hu-HU" dirty="0"/>
              <a:t>és </a:t>
            </a:r>
            <a:r>
              <a:rPr lang="hu-HU" dirty="0" smtClean="0"/>
              <a:t>K</a:t>
            </a:r>
            <a:r>
              <a:rPr lang="hu-HU" baseline="30000" dirty="0" smtClean="0"/>
              <a:t>+</a:t>
            </a:r>
            <a:r>
              <a:rPr lang="hu-HU" dirty="0" smtClean="0"/>
              <a:t> </a:t>
            </a:r>
            <a:r>
              <a:rPr lang="hu-HU" dirty="0"/>
              <a:t>ion szállítás</a:t>
            </a:r>
            <a:r>
              <a:rPr lang="hu-HU" dirty="0" smtClean="0"/>
              <a:t>) </a:t>
            </a:r>
          </a:p>
          <a:p>
            <a:r>
              <a:rPr lang="hu-HU" dirty="0" smtClean="0"/>
              <a:t>csökkenése mentén történik, azonban </a:t>
            </a:r>
            <a:r>
              <a:rPr lang="hu-HU" dirty="0"/>
              <a:t>statisztikusan ellenáramú </a:t>
            </a:r>
            <a:endParaRPr lang="hu-HU" dirty="0" smtClean="0"/>
          </a:p>
          <a:p>
            <a:r>
              <a:rPr lang="hu-HU" dirty="0" smtClean="0"/>
              <a:t>transzport </a:t>
            </a:r>
            <a:r>
              <a:rPr lang="hu-HU" dirty="0"/>
              <a:t>is lehetséges.</a:t>
            </a:r>
          </a:p>
        </p:txBody>
      </p:sp>
      <p:grpSp>
        <p:nvGrpSpPr>
          <p:cNvPr id="13" name="Csoportba foglalás 12">
            <a:extLst>
              <a:ext uri="{FF2B5EF4-FFF2-40B4-BE49-F238E27FC236}">
                <a16:creationId xmlns:a16="http://schemas.microsoft.com/office/drawing/2014/main" xmlns="" id="{A7376680-E548-FD45-50FB-6433BED5C504}"/>
              </a:ext>
            </a:extLst>
          </p:cNvPr>
          <p:cNvGrpSpPr/>
          <p:nvPr/>
        </p:nvGrpSpPr>
        <p:grpSpPr>
          <a:xfrm>
            <a:off x="78060" y="1512285"/>
            <a:ext cx="4472433" cy="2469803"/>
            <a:chOff x="947854" y="1512285"/>
            <a:chExt cx="4472433" cy="2469803"/>
          </a:xfrm>
        </p:grpSpPr>
        <p:sp>
          <p:nvSpPr>
            <p:cNvPr id="12" name="Téglalap: lekerekített 11">
              <a:extLst>
                <a:ext uri="{FF2B5EF4-FFF2-40B4-BE49-F238E27FC236}">
                  <a16:creationId xmlns:a16="http://schemas.microsoft.com/office/drawing/2014/main" xmlns="" id="{CA9E9681-33AA-3F59-9499-D97CB7BFECEF}"/>
                </a:ext>
              </a:extLst>
            </p:cNvPr>
            <p:cNvSpPr/>
            <p:nvPr/>
          </p:nvSpPr>
          <p:spPr>
            <a:xfrm>
              <a:off x="2060611" y="1512285"/>
              <a:ext cx="3359675" cy="91440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pic>
          <p:nvPicPr>
            <p:cNvPr id="4" name="Picture 2" descr="figure_12_09">
              <a:extLst>
                <a:ext uri="{FF2B5EF4-FFF2-40B4-BE49-F238E27FC236}">
                  <a16:creationId xmlns:a16="http://schemas.microsoft.com/office/drawing/2014/main" xmlns="" id="{1A7F0718-81F3-FE1C-A7F3-E49A2D5308C6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ackgroundRemoval t="26144" b="82571" l="3929" r="53429">
                          <a14:foregroundMark x1="3929" y1="27669" x2="53429" y2="77342"/>
                          <a14:backgroundMark x1="23786" y1="24401" x2="24857" y2="42266"/>
                          <a14:backgroundMark x1="24857" y1="42266" x2="25071" y2="39869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-411" t="19105" r="67200" b="11415"/>
            <a:stretch>
              <a:fillRect/>
            </a:stretch>
          </p:blipFill>
          <p:spPr bwMode="auto">
            <a:xfrm>
              <a:off x="947854" y="2004043"/>
              <a:ext cx="2833203" cy="19434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2" descr="figure_12_09">
              <a:extLst>
                <a:ext uri="{FF2B5EF4-FFF2-40B4-BE49-F238E27FC236}">
                  <a16:creationId xmlns:a16="http://schemas.microsoft.com/office/drawing/2014/main" xmlns="" id="{ECCBD822-38A5-3768-7282-C87D4440F2E0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ackgroundRemoval t="28758" b="74074" l="53571" r="68929">
                          <a14:foregroundMark x1="66143" y1="30501" x2="68214" y2="62092"/>
                          <a14:foregroundMark x1="68214" y1="62092" x2="62786" y2="28758"/>
                          <a14:foregroundMark x1="62786" y1="28758" x2="67143" y2="47277"/>
                          <a14:foregroundMark x1="67143" y1="47277" x2="66929" y2="64270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51655" t="24316" r="29130" b="20270"/>
            <a:stretch>
              <a:fillRect/>
            </a:stretch>
          </p:blipFill>
          <p:spPr bwMode="auto">
            <a:xfrm>
              <a:off x="3781057" y="2149010"/>
              <a:ext cx="1639230" cy="15500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2" descr="figure_12_09">
              <a:extLst>
                <a:ext uri="{FF2B5EF4-FFF2-40B4-BE49-F238E27FC236}">
                  <a16:creationId xmlns:a16="http://schemas.microsoft.com/office/drawing/2014/main" xmlns="" id="{68C4BC77-4357-00CB-D1D5-1CDE6E8C849D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BEBA8EAE-BF5A-486C-A8C5-ECC9F3942E4B}">
                  <a14:imgProps xmlns:a14="http://schemas.microsoft.com/office/drawing/2010/main" xmlns="">
                    <a14:imgLayer r:embed="rId3">
                      <a14:imgEffect>
                        <a14:backgroundRemoval t="26144" b="82571" l="3929" r="53429">
                          <a14:foregroundMark x1="3929" y1="27669" x2="53429" y2="77342"/>
                          <a14:backgroundMark x1="23786" y1="24401" x2="24857" y2="42266"/>
                          <a14:backgroundMark x1="24857" y1="42266" x2="25071" y2="39869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 l="26016" t="57756" r="72351" b="28602"/>
            <a:stretch>
              <a:fillRect/>
            </a:stretch>
          </p:blipFill>
          <p:spPr bwMode="auto">
            <a:xfrm rot="19929414">
              <a:off x="3269516" y="2981994"/>
              <a:ext cx="237009" cy="5043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Szövegdoboz 9">
              <a:extLst>
                <a:ext uri="{FF2B5EF4-FFF2-40B4-BE49-F238E27FC236}">
                  <a16:creationId xmlns:a16="http://schemas.microsoft.com/office/drawing/2014/main" xmlns="" id="{BF0FA2CE-A72F-24FC-9741-D4E5DAFD81D7}"/>
                </a:ext>
              </a:extLst>
            </p:cNvPr>
            <p:cNvSpPr txBox="1"/>
            <p:nvPr/>
          </p:nvSpPr>
          <p:spPr>
            <a:xfrm>
              <a:off x="1965893" y="3612756"/>
              <a:ext cx="95494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/>
                <a:t>citoszol</a:t>
              </a:r>
            </a:p>
          </p:txBody>
        </p:sp>
        <p:sp>
          <p:nvSpPr>
            <p:cNvPr id="11" name="Szövegdoboz 10">
              <a:extLst>
                <a:ext uri="{FF2B5EF4-FFF2-40B4-BE49-F238E27FC236}">
                  <a16:creationId xmlns:a16="http://schemas.microsoft.com/office/drawing/2014/main" xmlns="" id="{55BC7187-6B90-4B40-C545-D55FFE686886}"/>
                </a:ext>
              </a:extLst>
            </p:cNvPr>
            <p:cNvSpPr txBox="1"/>
            <p:nvPr/>
          </p:nvSpPr>
          <p:spPr>
            <a:xfrm>
              <a:off x="2014653" y="1600153"/>
              <a:ext cx="19207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u-HU"/>
                <a:t>Extracelluláris tér</a:t>
              </a:r>
            </a:p>
          </p:txBody>
        </p:sp>
      </p:grpSp>
      <p:pic>
        <p:nvPicPr>
          <p:cNvPr id="14" name="Picture 2" descr="figure_12_09">
            <a:extLst>
              <a:ext uri="{FF2B5EF4-FFF2-40B4-BE49-F238E27FC236}">
                <a16:creationId xmlns:a16="http://schemas.microsoft.com/office/drawing/2014/main" xmlns="" id="{1A7F0718-81F3-FE1C-A7F3-E49A2D5308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65893" y="4228183"/>
            <a:ext cx="7737359" cy="2536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4890456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701580F2-65EA-E5E3-D450-17723B8C81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Aktív </a:t>
            </a:r>
            <a:r>
              <a:rPr lang="hu-HU" dirty="0" smtClean="0"/>
              <a:t>vs. </a:t>
            </a:r>
            <a:r>
              <a:rPr lang="hu-HU" dirty="0"/>
              <a:t>passzív transzport</a:t>
            </a:r>
          </a:p>
        </p:txBody>
      </p:sp>
      <p:graphicFrame>
        <p:nvGraphicFramePr>
          <p:cNvPr id="13" name="Táblázat 12">
            <a:extLst>
              <a:ext uri="{FF2B5EF4-FFF2-40B4-BE49-F238E27FC236}">
                <a16:creationId xmlns:a16="http://schemas.microsoft.com/office/drawing/2014/main" xmlns="" id="{67B4B6A1-D878-EFE4-AC0E-334CF93808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9835167"/>
              </p:ext>
            </p:extLst>
          </p:nvPr>
        </p:nvGraphicFramePr>
        <p:xfrm>
          <a:off x="345689" y="1690688"/>
          <a:ext cx="11008110" cy="3852777"/>
        </p:xfrm>
        <a:graphic>
          <a:graphicData uri="http://schemas.openxmlformats.org/drawingml/2006/table">
            <a:tbl>
              <a:tblPr firstCol="1" bandCol="1">
                <a:tableStyleId>{5C22544A-7EE6-4342-B048-85BDC9FD1C3A}</a:tableStyleId>
              </a:tblPr>
              <a:tblGrid>
                <a:gridCol w="3669370">
                  <a:extLst>
                    <a:ext uri="{9D8B030D-6E8A-4147-A177-3AD203B41FA5}">
                      <a16:colId xmlns:a16="http://schemas.microsoft.com/office/drawing/2014/main" xmlns="" val="2429648727"/>
                    </a:ext>
                  </a:extLst>
                </a:gridCol>
                <a:gridCol w="3669370">
                  <a:extLst>
                    <a:ext uri="{9D8B030D-6E8A-4147-A177-3AD203B41FA5}">
                      <a16:colId xmlns:a16="http://schemas.microsoft.com/office/drawing/2014/main" xmlns="" val="4110470495"/>
                    </a:ext>
                  </a:extLst>
                </a:gridCol>
                <a:gridCol w="3669370">
                  <a:extLst>
                    <a:ext uri="{9D8B030D-6E8A-4147-A177-3AD203B41FA5}">
                      <a16:colId xmlns:a16="http://schemas.microsoft.com/office/drawing/2014/main" xmlns="" val="1686699571"/>
                    </a:ext>
                  </a:extLst>
                </a:gridCol>
              </a:tblGrid>
              <a:tr h="835257">
                <a:tc>
                  <a:txBody>
                    <a:bodyPr/>
                    <a:lstStyle/>
                    <a:p>
                      <a:pPr marL="72000" algn="l" fontAlgn="ctr">
                        <a:buNone/>
                      </a:pPr>
                      <a:r>
                        <a:rPr lang="hu-HU" sz="2000" u="none" strike="noStrike" dirty="0">
                          <a:effectLst/>
                        </a:rPr>
                        <a:t>Tulajdonság</a:t>
                      </a:r>
                      <a:endParaRPr lang="hu-HU" sz="2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2000" algn="ctr" fontAlgn="ctr">
                        <a:buNone/>
                      </a:pPr>
                      <a:r>
                        <a:rPr lang="hu-HU" sz="2000" u="none" strike="noStrike">
                          <a:effectLst/>
                        </a:rPr>
                        <a:t>Passzív transzport</a:t>
                      </a:r>
                      <a:endParaRPr lang="hu-HU" sz="2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2000" algn="ctr" fontAlgn="ctr">
                        <a:buNone/>
                      </a:pPr>
                      <a:r>
                        <a:rPr lang="hu-HU" sz="2000" u="none" strike="noStrike">
                          <a:effectLst/>
                        </a:rPr>
                        <a:t>Aktív transzport</a:t>
                      </a:r>
                      <a:endParaRPr lang="hu-HU" sz="2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458084868"/>
                  </a:ext>
                </a:extLst>
              </a:tr>
              <a:tr h="750231">
                <a:tc>
                  <a:txBody>
                    <a:bodyPr/>
                    <a:lstStyle/>
                    <a:p>
                      <a:pPr marL="72000" algn="l" fontAlgn="ctr">
                        <a:buNone/>
                      </a:pPr>
                      <a:r>
                        <a:rPr lang="hu-HU" sz="2000" u="none" strike="noStrike">
                          <a:effectLst/>
                        </a:rPr>
                        <a:t>Energiaigény</a:t>
                      </a:r>
                      <a:endParaRPr lang="hu-HU" sz="2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2000" algn="l" fontAlgn="ctr">
                        <a:buNone/>
                      </a:pPr>
                      <a:r>
                        <a:rPr lang="hu-HU" sz="2000" u="none" strike="noStrike" dirty="0">
                          <a:effectLst/>
                        </a:rPr>
                        <a:t>Nem igényel ATP-t </a:t>
                      </a:r>
                    </a:p>
                    <a:p>
                      <a:pPr marL="72000" algn="l" fontAlgn="ctr">
                        <a:buNone/>
                      </a:pPr>
                      <a:r>
                        <a:rPr lang="hu-HU" sz="2000" u="none" strike="noStrike" dirty="0">
                          <a:effectLst/>
                        </a:rPr>
                        <a:t>(a koncentráció- </a:t>
                      </a:r>
                      <a:r>
                        <a:rPr lang="hu-HU" sz="2000" u="none" strike="noStrike" dirty="0" smtClean="0">
                          <a:effectLst/>
                        </a:rPr>
                        <a:t>vagy elektrokémiai </a:t>
                      </a:r>
                      <a:r>
                        <a:rPr lang="hu-HU" sz="2000" u="none" strike="noStrike" dirty="0">
                          <a:effectLst/>
                        </a:rPr>
                        <a:t>gradiens hajtja)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2000" algn="l" fontAlgn="ctr">
                        <a:buNone/>
                      </a:pPr>
                      <a:r>
                        <a:rPr lang="hu-HU" sz="2000" u="none" strike="noStrike">
                          <a:effectLst/>
                        </a:rPr>
                        <a:t>ATP-t vagy más energiaforrást igényel 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95507102"/>
                  </a:ext>
                </a:extLst>
              </a:tr>
              <a:tr h="750231">
                <a:tc>
                  <a:txBody>
                    <a:bodyPr/>
                    <a:lstStyle/>
                    <a:p>
                      <a:pPr marL="72000" algn="l" fontAlgn="ctr">
                        <a:buNone/>
                      </a:pPr>
                      <a:r>
                        <a:rPr lang="hu-HU" sz="2000" u="none" strike="noStrike">
                          <a:effectLst/>
                        </a:rPr>
                        <a:t>Anyagmozgás iránya</a:t>
                      </a:r>
                      <a:endParaRPr lang="hu-HU" sz="2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2000" algn="l" fontAlgn="ctr">
                        <a:buNone/>
                      </a:pPr>
                      <a:r>
                        <a:rPr lang="hu-HU" sz="2000" u="none" strike="noStrike">
                          <a:effectLst/>
                        </a:rPr>
                        <a:t>A koncentráció- vagy elektrokémiai gradiens mentén (magas → alacsony)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2000" algn="l" fontAlgn="ctr">
                        <a:buNone/>
                      </a:pPr>
                      <a:r>
                        <a:rPr lang="hu-HU" sz="2000" u="none" strike="noStrike">
                          <a:effectLst/>
                        </a:rPr>
                        <a:t>A koncentráció- vagy elektrokémiai gradiens ellenében (alacsony → magas)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158923701"/>
                  </a:ext>
                </a:extLst>
              </a:tr>
              <a:tr h="600185">
                <a:tc>
                  <a:txBody>
                    <a:bodyPr/>
                    <a:lstStyle/>
                    <a:p>
                      <a:pPr marL="72000" algn="l" fontAlgn="ctr">
                        <a:buNone/>
                      </a:pPr>
                      <a:r>
                        <a:rPr lang="hu-HU" sz="2000" u="none" strike="noStrike">
                          <a:effectLst/>
                        </a:rPr>
                        <a:t>Fehérjetípus</a:t>
                      </a:r>
                      <a:endParaRPr lang="hu-HU" sz="2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2000" algn="l" fontAlgn="ctr">
                        <a:buNone/>
                      </a:pPr>
                      <a:r>
                        <a:rPr lang="hu-HU" sz="2000" u="none" strike="noStrike">
                          <a:effectLst/>
                        </a:rPr>
                        <a:t>Csatorna vagy transzporter </a:t>
                      </a:r>
                      <a:endParaRPr lang="hu-HU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72000" algn="l" fontAlgn="ctr">
                        <a:buNone/>
                      </a:pPr>
                      <a:r>
                        <a:rPr lang="hu-HU" sz="2000" u="none" strike="noStrike" dirty="0">
                          <a:effectLst/>
                        </a:rPr>
                        <a:t>Csak transzporter </a:t>
                      </a:r>
                    </a:p>
                    <a:p>
                      <a:pPr marL="72000" algn="l" fontAlgn="ctr">
                        <a:buNone/>
                      </a:pPr>
                      <a:r>
                        <a:rPr lang="hu-HU" sz="2000" u="none" strike="noStrike" dirty="0">
                          <a:effectLst/>
                        </a:rPr>
                        <a:t>(pl. pumpa, kotranszporter)</a:t>
                      </a:r>
                      <a:endParaRPr lang="hu-HU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4930028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966671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1118001C-8BF7-84AD-16C5-C7B392125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327" y="-90530"/>
            <a:ext cx="10515600" cy="1325563"/>
          </a:xfrm>
        </p:spPr>
        <p:txBody>
          <a:bodyPr/>
          <a:lstStyle/>
          <a:p>
            <a:r>
              <a:rPr lang="hu-HU" dirty="0" smtClean="0"/>
              <a:t>Értelmezzük </a:t>
            </a:r>
            <a:r>
              <a:rPr lang="hu-HU" dirty="0"/>
              <a:t>a következő mondatot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55B745BB-CE06-1AF5-5084-07BEB8ADA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6688" y="973490"/>
            <a:ext cx="10515600" cy="917575"/>
          </a:xfrm>
        </p:spPr>
        <p:txBody>
          <a:bodyPr>
            <a:normAutofit fontScale="92500"/>
          </a:bodyPr>
          <a:lstStyle/>
          <a:p>
            <a:r>
              <a:rPr lang="hu-HU" dirty="0"/>
              <a:t>Amíg a csatornák a folyón átívelő kapuzott hídra emlékeztetnek, addig </a:t>
            </a:r>
            <a:r>
              <a:rPr lang="hu-HU" dirty="0" smtClean="0"/>
              <a:t>a </a:t>
            </a:r>
            <a:r>
              <a:rPr lang="hu-HU" dirty="0"/>
              <a:t>transzporterek a folyón átkelő kompokhoz hasonlók.</a:t>
            </a:r>
          </a:p>
          <a:p>
            <a:endParaRPr lang="hu-HU" dirty="0"/>
          </a:p>
          <a:p>
            <a:endParaRPr lang="hu-HU" dirty="0"/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xmlns="" id="{0042D472-014E-6EBB-EF80-70A1F0B082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92070217"/>
              </p:ext>
            </p:extLst>
          </p:nvPr>
        </p:nvGraphicFramePr>
        <p:xfrm>
          <a:off x="250213" y="1914564"/>
          <a:ext cx="11691573" cy="4676704"/>
        </p:xfrm>
        <a:graphic>
          <a:graphicData uri="http://schemas.openxmlformats.org/drawingml/2006/table">
            <a:tbl>
              <a:tblPr firstCol="1" bandCol="1">
                <a:tableStyleId>{5C22544A-7EE6-4342-B048-85BDC9FD1C3A}</a:tableStyleId>
              </a:tblPr>
              <a:tblGrid>
                <a:gridCol w="2269987">
                  <a:extLst>
                    <a:ext uri="{9D8B030D-6E8A-4147-A177-3AD203B41FA5}">
                      <a16:colId xmlns:a16="http://schemas.microsoft.com/office/drawing/2014/main" xmlns="" val="2107900287"/>
                    </a:ext>
                  </a:extLst>
                </a:gridCol>
                <a:gridCol w="4001365">
                  <a:extLst>
                    <a:ext uri="{9D8B030D-6E8A-4147-A177-3AD203B41FA5}">
                      <a16:colId xmlns:a16="http://schemas.microsoft.com/office/drawing/2014/main" xmlns="" val="1092972664"/>
                    </a:ext>
                  </a:extLst>
                </a:gridCol>
                <a:gridCol w="5420221">
                  <a:extLst>
                    <a:ext uri="{9D8B030D-6E8A-4147-A177-3AD203B41FA5}">
                      <a16:colId xmlns:a16="http://schemas.microsoft.com/office/drawing/2014/main" xmlns="" val="142969394"/>
                    </a:ext>
                  </a:extLst>
                </a:gridCol>
              </a:tblGrid>
              <a:tr h="32384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u-HU" sz="1800" b="1" u="none" strike="noStrike" dirty="0" smtClean="0">
                          <a:effectLst/>
                        </a:rPr>
                        <a:t>Tulajdonság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1800" b="1" u="none" strike="noStrike" dirty="0">
                          <a:effectLst/>
                        </a:rPr>
                        <a:t>Csatornák (ioncsatornák)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hu-HU" sz="1800" b="1" u="none" strike="noStrike" dirty="0">
                          <a:effectLst/>
                        </a:rPr>
                        <a:t>Transzporterek (hordozófehérjék)</a:t>
                      </a:r>
                      <a:endParaRPr lang="hu-HU" sz="18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688340521"/>
                  </a:ext>
                </a:extLst>
              </a:tr>
              <a:tr h="86821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u-HU" sz="1800" u="none" strike="noStrike">
                          <a:effectLst/>
                        </a:rPr>
                        <a:t>Működési elv</a:t>
                      </a:r>
                      <a:endParaRPr lang="hu-HU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u-HU" sz="1800" u="none" strike="noStrike" dirty="0">
                          <a:effectLst/>
                        </a:rPr>
                        <a:t>Pórust (csatornát) képeznek a membránban, amin az ionok szabadon áthaladnak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u-HU" sz="1800" u="none" strike="noStrike">
                          <a:effectLst/>
                        </a:rPr>
                        <a:t>A szállított anyag megkötődik → a fehérje konformációt vált → az anyag a másik oldalra jut</a:t>
                      </a: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270246304"/>
                  </a:ext>
                </a:extLst>
              </a:tr>
              <a:tr h="86821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u-HU" sz="1800" b="1" i="0" u="none" strike="noStrike">
                          <a:solidFill>
                            <a:schemeClr val="bg1"/>
                          </a:solidFill>
                          <a:effectLst/>
                          <a:latin typeface="Aptos Narrow" panose="020B0004020202020204" pitchFamily="34" charset="0"/>
                        </a:rPr>
                        <a:t>Folyamat iránya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Mindkét irányba nyitott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u-HU" sz="1800" b="0" i="0" u="none" strike="noStrike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Egyszerre csak egy irányba történhet szállítás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480378643"/>
                  </a:ext>
                </a:extLst>
              </a:tr>
              <a:tr h="57881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u-HU" sz="1800" u="none" strike="noStrike">
                          <a:effectLst/>
                        </a:rPr>
                        <a:t>Energiaigény</a:t>
                      </a:r>
                      <a:endParaRPr lang="hu-HU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u-HU" sz="1800" u="none" strike="noStrike">
                          <a:effectLst/>
                        </a:rPr>
                        <a:t>Nincs – mindig passzív transzport</a:t>
                      </a: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u-HU" sz="1800" u="none" strike="noStrike" dirty="0">
                          <a:effectLst/>
                        </a:rPr>
                        <a:t>Lehet passzív (facilitált diffúzió) vagy aktív (</a:t>
                      </a:r>
                      <a:r>
                        <a:rPr lang="hu-HU" sz="1800" u="none" strike="noStrike" dirty="0" smtClean="0">
                          <a:effectLst/>
                        </a:rPr>
                        <a:t>ATP-t</a:t>
                      </a:r>
                      <a:r>
                        <a:rPr lang="hu-HU" sz="1800" u="none" strike="noStrike" baseline="0" dirty="0" smtClean="0">
                          <a:effectLst/>
                        </a:rPr>
                        <a:t> vagy</a:t>
                      </a:r>
                      <a:r>
                        <a:rPr lang="hu-HU" sz="1800" u="none" strike="noStrike" dirty="0" smtClean="0">
                          <a:effectLst/>
                        </a:rPr>
                        <a:t> </a:t>
                      </a:r>
                      <a:r>
                        <a:rPr lang="hu-HU" sz="1800" u="none" strike="noStrike" dirty="0">
                          <a:effectLst/>
                        </a:rPr>
                        <a:t>más energiát igényel)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37015288"/>
                  </a:ext>
                </a:extLst>
              </a:tr>
              <a:tr h="75564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u-HU" sz="1800" u="none" strike="noStrike">
                          <a:effectLst/>
                        </a:rPr>
                        <a:t>Transzport iránya</a:t>
                      </a:r>
                      <a:endParaRPr lang="hu-HU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u-HU" sz="1800" u="none" strike="noStrike" dirty="0">
                          <a:effectLst/>
                        </a:rPr>
                        <a:t>Mindig a koncentráció- vagy elektrokémiai gradiens </a:t>
                      </a:r>
                      <a:r>
                        <a:rPr lang="hu-HU" sz="1800" u="none" strike="noStrike" dirty="0" smtClean="0">
                          <a:effectLst/>
                        </a:rPr>
                        <a:t>csökkenése mentén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u-HU" sz="1800" u="none" strike="noStrike" dirty="0">
                          <a:effectLst/>
                        </a:rPr>
                        <a:t>Lehet a koncentráció- vagy elektrokémiai </a:t>
                      </a:r>
                      <a:r>
                        <a:rPr lang="hu-HU" sz="1800" u="none" strike="noStrike" dirty="0" smtClean="0">
                          <a:effectLst/>
                        </a:rPr>
                        <a:t>gradiens csökkenése mentén </a:t>
                      </a:r>
                      <a:r>
                        <a:rPr lang="hu-HU" sz="1800" u="none" strike="noStrike" dirty="0">
                          <a:effectLst/>
                        </a:rPr>
                        <a:t>(passzív) vagy ellenében (aktív)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650210882"/>
                  </a:ext>
                </a:extLst>
              </a:tr>
              <a:tr h="434107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u-HU" sz="1800" u="none" strike="noStrike">
                          <a:effectLst/>
                        </a:rPr>
                        <a:t>Sebesség</a:t>
                      </a:r>
                      <a:endParaRPr lang="hu-HU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u-HU" sz="1800" u="none" strike="noStrike">
                          <a:effectLst/>
                        </a:rPr>
                        <a:t>Nagyon gyors (akár 10⁷–10⁸ ion/s)</a:t>
                      </a: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u-HU" sz="1800" u="none" strike="noStrike">
                          <a:effectLst/>
                        </a:rPr>
                        <a:t>Lassabb (10²–10⁴ molekula/s)</a:t>
                      </a: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514150729"/>
                  </a:ext>
                </a:extLst>
              </a:tr>
              <a:tr h="53974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u-HU" sz="1800" u="none" strike="noStrike">
                          <a:effectLst/>
                        </a:rPr>
                        <a:t>Specifitás</a:t>
                      </a:r>
                      <a:endParaRPr lang="hu-HU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u-HU" sz="1800" u="none" strike="noStrike">
                          <a:effectLst/>
                        </a:rPr>
                        <a:t>szelektív</a:t>
                      </a:r>
                      <a:endParaRPr lang="hu-HU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hu-HU" sz="1800" u="none" strike="noStrike" dirty="0">
                          <a:effectLst/>
                        </a:rPr>
                        <a:t>Nagyon specifikus az adott molekulára vagy ionra</a:t>
                      </a:r>
                      <a:endParaRPr lang="hu-HU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2111319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85642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12243849-6E53-5D0D-17FE-5D709CE9E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Milyen fontos szerepe van az epitéliális sejtek </a:t>
            </a:r>
            <a:r>
              <a:rPr lang="hu-HU" dirty="0" smtClean="0"/>
              <a:t>okkludin </a:t>
            </a:r>
            <a:r>
              <a:rPr lang="hu-HU" dirty="0"/>
              <a:t>övének? Miért van erre szükség?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4B740EF0-3D34-4CA2-1D49-C3773B5291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4015" y="2141536"/>
            <a:ext cx="5789341" cy="4351338"/>
          </a:xfrm>
        </p:spPr>
        <p:txBody>
          <a:bodyPr>
            <a:normAutofit lnSpcReduction="10000"/>
          </a:bodyPr>
          <a:lstStyle/>
          <a:p>
            <a:r>
              <a:rPr lang="hu-HU" dirty="0"/>
              <a:t>Az okkludin öv biztosítja, hogy a glükóz felvétele és leadása a bélhámsejt meghatározott oldalán történjen a transzcelluláris transzport során.</a:t>
            </a:r>
          </a:p>
          <a:p>
            <a:r>
              <a:rPr lang="hu-HU" dirty="0"/>
              <a:t>Adott transzportereket a megfelő oldalon tartja</a:t>
            </a:r>
          </a:p>
          <a:p>
            <a:r>
              <a:rPr lang="hu-HU" dirty="0"/>
              <a:t>Felvétel apikális felszínen </a:t>
            </a:r>
            <a:r>
              <a:rPr lang="hu-HU" dirty="0" smtClean="0"/>
              <a:t>(másodlagos aktív </a:t>
            </a:r>
            <a:r>
              <a:rPr lang="hu-HU" dirty="0"/>
              <a:t>transzport)</a:t>
            </a:r>
          </a:p>
          <a:p>
            <a:r>
              <a:rPr lang="hu-HU" dirty="0"/>
              <a:t>Leadás a bazolateriális felszínen (passzív transzport)</a:t>
            </a:r>
          </a:p>
        </p:txBody>
      </p:sp>
      <p:pic>
        <p:nvPicPr>
          <p:cNvPr id="4" name="Picture 2" descr="figure_12_16">
            <a:extLst>
              <a:ext uri="{FF2B5EF4-FFF2-40B4-BE49-F238E27FC236}">
                <a16:creationId xmlns:a16="http://schemas.microsoft.com/office/drawing/2014/main" xmlns="" id="{AF4973F1-F63A-0D49-4327-1420998C33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7449" y="2141536"/>
            <a:ext cx="4737565" cy="4351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396491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23724518-A169-B624-A167-0BDFBD684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292" y="209098"/>
            <a:ext cx="10515600" cy="1325563"/>
          </a:xfrm>
        </p:spPr>
        <p:txBody>
          <a:bodyPr/>
          <a:lstStyle/>
          <a:p>
            <a:r>
              <a:rPr lang="hu-HU"/>
              <a:t>Miért csak a nőstény macskák lehetnek teknőctarkák?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A640DB92-5E8C-2280-D68A-412C500CF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674" y="1643126"/>
            <a:ext cx="7231616" cy="5088132"/>
          </a:xfrm>
        </p:spPr>
        <p:txBody>
          <a:bodyPr>
            <a:noAutofit/>
          </a:bodyPr>
          <a:lstStyle/>
          <a:p>
            <a:r>
              <a:rPr lang="hu-HU" sz="2200" dirty="0"/>
              <a:t>A </a:t>
            </a:r>
            <a:r>
              <a:rPr lang="hu-HU" sz="2200" b="1" dirty="0"/>
              <a:t>narancssárga (</a:t>
            </a:r>
            <a:r>
              <a:rPr lang="hu-HU" sz="2200" b="1" dirty="0" smtClean="0"/>
              <a:t>O)</a:t>
            </a:r>
            <a:r>
              <a:rPr lang="hu-HU" sz="2200" dirty="0" smtClean="0"/>
              <a:t> </a:t>
            </a:r>
            <a:r>
              <a:rPr lang="hu-HU" sz="2200" dirty="0"/>
              <a:t>és </a:t>
            </a:r>
            <a:r>
              <a:rPr lang="hu-HU" sz="2200" b="1" dirty="0"/>
              <a:t>fekete (o)</a:t>
            </a:r>
            <a:r>
              <a:rPr lang="hu-HU" sz="2200" dirty="0"/>
              <a:t> színt meghatározó gén az </a:t>
            </a:r>
            <a:r>
              <a:rPr lang="hu-HU" sz="2200" b="1" dirty="0"/>
              <a:t>X-kromoszómán</a:t>
            </a:r>
            <a:r>
              <a:rPr lang="hu-HU" sz="2200" dirty="0"/>
              <a:t> található.</a:t>
            </a:r>
          </a:p>
          <a:p>
            <a:pPr lvl="1"/>
            <a:r>
              <a:rPr lang="hu-HU" sz="1800" dirty="0"/>
              <a:t> </a:t>
            </a:r>
            <a:r>
              <a:rPr lang="hu-HU" sz="1800" b="1" dirty="0"/>
              <a:t>XᴼXᴼ</a:t>
            </a:r>
            <a:r>
              <a:rPr lang="hu-HU" sz="1800" dirty="0"/>
              <a:t> → teljesen narancssárga</a:t>
            </a:r>
          </a:p>
          <a:p>
            <a:pPr lvl="1"/>
            <a:r>
              <a:rPr lang="hu-HU" sz="1800" dirty="0"/>
              <a:t> </a:t>
            </a:r>
            <a:r>
              <a:rPr lang="hu-HU" sz="1800" b="1" dirty="0" smtClean="0"/>
              <a:t>XᵒXᵒ</a:t>
            </a:r>
            <a:r>
              <a:rPr lang="hu-HU" sz="1800" dirty="0" smtClean="0"/>
              <a:t> </a:t>
            </a:r>
            <a:r>
              <a:rPr lang="hu-HU" sz="1800" dirty="0"/>
              <a:t>→ teljesen fekete</a:t>
            </a:r>
          </a:p>
          <a:p>
            <a:pPr lvl="1"/>
            <a:r>
              <a:rPr lang="hu-HU" sz="1800" dirty="0"/>
              <a:t> </a:t>
            </a:r>
            <a:r>
              <a:rPr lang="hu-HU" sz="1800" b="1" dirty="0"/>
              <a:t>XᴼXᵒ</a:t>
            </a:r>
            <a:r>
              <a:rPr lang="hu-HU" sz="1800" dirty="0"/>
              <a:t> → </a:t>
            </a:r>
            <a:r>
              <a:rPr lang="hu-HU" sz="1800" b="1" dirty="0"/>
              <a:t>teknőctarka</a:t>
            </a:r>
            <a:r>
              <a:rPr lang="hu-HU" sz="1800" dirty="0"/>
              <a:t> (fekete + narancssárga foltok)</a:t>
            </a:r>
          </a:p>
          <a:p>
            <a:r>
              <a:rPr lang="hu-HU" sz="2200" dirty="0"/>
              <a:t>Minden nőstény macska sejtjében az egyik X-kromoszóma </a:t>
            </a:r>
            <a:r>
              <a:rPr lang="hu-HU" sz="2200" b="1" dirty="0"/>
              <a:t>véletlenszerűen inaktiválódik</a:t>
            </a:r>
            <a:r>
              <a:rPr lang="hu-HU" sz="2200" dirty="0"/>
              <a:t> az embrió </a:t>
            </a:r>
            <a:r>
              <a:rPr lang="hu-HU" sz="2200" dirty="0" smtClean="0"/>
              <a:t>korai fejlődése </a:t>
            </a:r>
            <a:r>
              <a:rPr lang="hu-HU" sz="2200" dirty="0"/>
              <a:t>során.</a:t>
            </a:r>
          </a:p>
          <a:p>
            <a:r>
              <a:rPr lang="hu-HU" sz="2200" dirty="0"/>
              <a:t>Azokban a sejtekben, ahol az </a:t>
            </a:r>
            <a:r>
              <a:rPr lang="hu-HU" sz="2200" b="1" dirty="0"/>
              <a:t>Xᴼ</a:t>
            </a:r>
            <a:r>
              <a:rPr lang="hu-HU" sz="2200" dirty="0"/>
              <a:t> aktív → </a:t>
            </a:r>
            <a:r>
              <a:rPr lang="hu-HU" sz="2200" b="1" dirty="0"/>
              <a:t>narancssárga</a:t>
            </a:r>
            <a:r>
              <a:rPr lang="hu-HU" sz="2200" dirty="0"/>
              <a:t> szőr nő.</a:t>
            </a:r>
          </a:p>
          <a:p>
            <a:r>
              <a:rPr lang="hu-HU" sz="2200" dirty="0"/>
              <a:t>Ahol az </a:t>
            </a:r>
            <a:r>
              <a:rPr lang="hu-HU" sz="2200" b="1" dirty="0"/>
              <a:t>Xᵒ</a:t>
            </a:r>
            <a:r>
              <a:rPr lang="hu-HU" sz="2200" dirty="0"/>
              <a:t> aktív → </a:t>
            </a:r>
            <a:r>
              <a:rPr lang="hu-HU" sz="2200" b="1" dirty="0"/>
              <a:t>fekete</a:t>
            </a:r>
            <a:r>
              <a:rPr lang="hu-HU" sz="2200" dirty="0"/>
              <a:t> szőr nő.</a:t>
            </a:r>
          </a:p>
          <a:p>
            <a:r>
              <a:rPr lang="hu-HU" sz="2200" dirty="0"/>
              <a:t>Ez a sejtszintű mozaikosság hozza létre a </a:t>
            </a:r>
            <a:r>
              <a:rPr lang="hu-HU" sz="2200" b="1" dirty="0"/>
              <a:t>foltos mintázatot</a:t>
            </a:r>
            <a:r>
              <a:rPr lang="hu-HU" sz="2200" dirty="0"/>
              <a:t>.</a:t>
            </a:r>
          </a:p>
          <a:p>
            <a:r>
              <a:rPr lang="hu-HU" sz="2200" dirty="0" smtClean="0"/>
              <a:t>G</a:t>
            </a:r>
            <a:r>
              <a:rPr lang="hu-HU" sz="2200" dirty="0" smtClean="0"/>
              <a:t>enetikai </a:t>
            </a:r>
            <a:r>
              <a:rPr lang="hu-HU" sz="2200" dirty="0"/>
              <a:t>hiba (XXY</a:t>
            </a:r>
            <a:r>
              <a:rPr lang="hu-HU" sz="2200" dirty="0" smtClean="0"/>
              <a:t>, </a:t>
            </a:r>
            <a:r>
              <a:rPr lang="hu-HU" sz="2200" dirty="0"/>
              <a:t>Klinefelter-szindróma</a:t>
            </a:r>
            <a:r>
              <a:rPr lang="hu-HU" sz="2200" dirty="0" smtClean="0"/>
              <a:t>) → kivétel</a:t>
            </a:r>
            <a:r>
              <a:rPr lang="hu-HU" sz="2200" dirty="0" smtClean="0"/>
              <a:t>!!!</a:t>
            </a:r>
            <a:endParaRPr lang="hu-HU" sz="2200" dirty="0"/>
          </a:p>
          <a:p>
            <a:pPr marL="0" indent="0">
              <a:buNone/>
            </a:pPr>
            <a:endParaRPr lang="hu-HU" sz="2200" dirty="0"/>
          </a:p>
          <a:p>
            <a:endParaRPr lang="hu-HU" sz="2200" dirty="0"/>
          </a:p>
          <a:p>
            <a:endParaRPr lang="hu-HU" sz="2200" dirty="0"/>
          </a:p>
          <a:p>
            <a:endParaRPr lang="hu-HU" sz="2200" dirty="0"/>
          </a:p>
        </p:txBody>
      </p:sp>
      <p:pic>
        <p:nvPicPr>
          <p:cNvPr id="3076" name="Picture 4" descr="A legjobb 40 000+ Teknőctarka Macska témájú fotó · 100%-osan ingyenes  letöltés · Pexels-stockfotók">
            <a:extLst>
              <a:ext uri="{FF2B5EF4-FFF2-40B4-BE49-F238E27FC236}">
                <a16:creationId xmlns:a16="http://schemas.microsoft.com/office/drawing/2014/main" xmlns="" id="{5C8B4F55-585E-9C0B-CD79-1752D95536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03875" y="1128269"/>
            <a:ext cx="2509334" cy="1671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igure_05_30">
            <a:extLst>
              <a:ext uri="{FF2B5EF4-FFF2-40B4-BE49-F238E27FC236}">
                <a16:creationId xmlns:a16="http://schemas.microsoft.com/office/drawing/2014/main" xmlns="" id="{1E6A688B-0FC9-0369-247B-F211C28FB6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74814" y="3178446"/>
            <a:ext cx="3276093" cy="3314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8989743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0D1E1386-AE67-86ED-EF10-635D12249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Említett aminosavak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B6DF3851-C4D8-C90B-12D4-9A646DE9C2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25625"/>
            <a:ext cx="6639962" cy="2300326"/>
          </a:xfrm>
        </p:spPr>
        <p:txBody>
          <a:bodyPr>
            <a:normAutofit fontScale="77500" lnSpcReduction="20000"/>
          </a:bodyPr>
          <a:lstStyle/>
          <a:p>
            <a:r>
              <a:rPr lang="hu-HU" dirty="0"/>
              <a:t>Lys (K), Arg (R) hisztonok</a:t>
            </a:r>
          </a:p>
          <a:p>
            <a:r>
              <a:rPr lang="hu-HU" dirty="0"/>
              <a:t>H3 hiszton 9. Lys metiláció (</a:t>
            </a:r>
            <a:r>
              <a:rPr lang="hu-HU" dirty="0" smtClean="0"/>
              <a:t>H3K9-Me) → gén csendesítés</a:t>
            </a:r>
            <a:endParaRPr lang="hu-HU" dirty="0"/>
          </a:p>
          <a:p>
            <a:r>
              <a:rPr lang="hu-HU" dirty="0"/>
              <a:t>Lys acetiláció </a:t>
            </a:r>
            <a:r>
              <a:rPr lang="hu-HU" dirty="0" smtClean="0"/>
              <a:t>ugyanabban a pozícióban </a:t>
            </a:r>
            <a:r>
              <a:rPr lang="hu-HU" dirty="0" smtClean="0"/>
              <a:t>→ génexpresszió </a:t>
            </a:r>
            <a:r>
              <a:rPr lang="hu-HU" dirty="0"/>
              <a:t>aktiválás</a:t>
            </a:r>
          </a:p>
          <a:p>
            <a:endParaRPr lang="hu-HU" dirty="0"/>
          </a:p>
          <a:p>
            <a:r>
              <a:rPr lang="hu-HU" dirty="0"/>
              <a:t>Asp (D) (bakteriorodopszin H+ transzfer)</a:t>
            </a:r>
          </a:p>
          <a:p>
            <a:endParaRPr lang="hu-HU" dirty="0"/>
          </a:p>
        </p:txBody>
      </p:sp>
      <p:pic>
        <p:nvPicPr>
          <p:cNvPr id="5124" name="Picture 4">
            <a:extLst>
              <a:ext uri="{FF2B5EF4-FFF2-40B4-BE49-F238E27FC236}">
                <a16:creationId xmlns:a16="http://schemas.microsoft.com/office/drawing/2014/main" xmlns="" id="{520D469D-8288-6A1E-5C6D-C848176E2BA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50000" r="-1235" b="31057"/>
          <a:stretch>
            <a:fillRect/>
          </a:stretch>
        </p:blipFill>
        <p:spPr bwMode="auto">
          <a:xfrm>
            <a:off x="7527780" y="818047"/>
            <a:ext cx="3795132" cy="47281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809997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ECEC9B58-1785-C4D1-9A78-5CF8609B4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000" dirty="0"/>
              <a:t>Replikációs buborék vs. </a:t>
            </a:r>
            <a:r>
              <a:rPr lang="hu-HU" sz="4000" dirty="0"/>
              <a:t>t</a:t>
            </a:r>
            <a:r>
              <a:rPr lang="hu-HU" sz="4000" dirty="0" smtClean="0"/>
              <a:t>ranszkripciós </a:t>
            </a:r>
            <a:r>
              <a:rPr lang="hu-HU" sz="4000" dirty="0"/>
              <a:t>buborék</a:t>
            </a:r>
          </a:p>
        </p:txBody>
      </p:sp>
      <p:graphicFrame>
        <p:nvGraphicFramePr>
          <p:cNvPr id="4" name="Táblázat 3">
            <a:extLst>
              <a:ext uri="{FF2B5EF4-FFF2-40B4-BE49-F238E27FC236}">
                <a16:creationId xmlns:a16="http://schemas.microsoft.com/office/drawing/2014/main" xmlns="" id="{67ECACEC-B8F1-F6F3-4440-D1FF61E3FB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88713600"/>
              </p:ext>
            </p:extLst>
          </p:nvPr>
        </p:nvGraphicFramePr>
        <p:xfrm>
          <a:off x="1092820" y="3087454"/>
          <a:ext cx="10404088" cy="285014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202044">
                  <a:extLst>
                    <a:ext uri="{9D8B030D-6E8A-4147-A177-3AD203B41FA5}">
                      <a16:colId xmlns:a16="http://schemas.microsoft.com/office/drawing/2014/main" xmlns="" val="839957175"/>
                    </a:ext>
                  </a:extLst>
                </a:gridCol>
                <a:gridCol w="5202044">
                  <a:extLst>
                    <a:ext uri="{9D8B030D-6E8A-4147-A177-3AD203B41FA5}">
                      <a16:colId xmlns:a16="http://schemas.microsoft.com/office/drawing/2014/main" xmlns="" val="532264448"/>
                    </a:ext>
                  </a:extLst>
                </a:gridCol>
              </a:tblGrid>
              <a:tr h="712536">
                <a:tc>
                  <a:txBody>
                    <a:bodyPr/>
                    <a:lstStyle/>
                    <a:p>
                      <a:pPr algn="ctr"/>
                      <a:r>
                        <a:rPr lang="hu-HU" dirty="0"/>
                        <a:t>Replikációs buborék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/>
                        <a:t>Transzkripciós buborék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76742248"/>
                  </a:ext>
                </a:extLst>
              </a:tr>
              <a:tr h="712536">
                <a:tc>
                  <a:txBody>
                    <a:bodyPr/>
                    <a:lstStyle/>
                    <a:p>
                      <a:r>
                        <a:rPr lang="hu-HU" sz="2400"/>
                        <a:t>Tágul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u-HU" sz="2400" dirty="0"/>
                        <a:t> </a:t>
                      </a:r>
                      <a:r>
                        <a:rPr lang="hu-HU" sz="2400" dirty="0" smtClean="0"/>
                        <a:t>Halad, de a </a:t>
                      </a:r>
                      <a:r>
                        <a:rPr lang="hu-HU" sz="2400" dirty="0"/>
                        <a:t>mérete nem növekszik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3143793468"/>
                  </a:ext>
                </a:extLst>
              </a:tr>
              <a:tr h="712536">
                <a:tc>
                  <a:txBody>
                    <a:bodyPr/>
                    <a:lstStyle/>
                    <a:p>
                      <a:r>
                        <a:rPr lang="hu-HU" sz="2400"/>
                        <a:t>DNS másolás során keletkezik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u-HU" sz="2400"/>
                        <a:t>DNS </a:t>
                      </a:r>
                      <a:r>
                        <a:rPr lang="hu-HU" sz="2400">
                          <a:sym typeface="Wingdings" panose="05000000000000000000" pitchFamily="2" charset="2"/>
                        </a:rPr>
                        <a:t> RNS átírás során keletkezik</a:t>
                      </a:r>
                      <a:endParaRPr lang="hu-HU" sz="240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933839114"/>
                  </a:ext>
                </a:extLst>
              </a:tr>
              <a:tr h="712536">
                <a:tc>
                  <a:txBody>
                    <a:bodyPr/>
                    <a:lstStyle/>
                    <a:p>
                      <a:r>
                        <a:rPr lang="hu-HU" sz="2400" dirty="0"/>
                        <a:t>DNS </a:t>
                      </a:r>
                      <a:r>
                        <a:rPr lang="hu-HU" sz="2400" dirty="0" smtClean="0"/>
                        <a:t>polimeráz</a:t>
                      </a:r>
                      <a:endParaRPr lang="hu-HU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u-HU" sz="2400"/>
                        <a:t>RNS polimeráz komplex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923995538"/>
                  </a:ext>
                </a:extLst>
              </a:tr>
            </a:tbl>
          </a:graphicData>
        </a:graphic>
      </p:graphicFrame>
      <p:sp>
        <p:nvSpPr>
          <p:cNvPr id="5" name="Tartalom helye 2">
            <a:extLst>
              <a:ext uri="{FF2B5EF4-FFF2-40B4-BE49-F238E27FC236}">
                <a16:creationId xmlns:a16="http://schemas.microsoft.com/office/drawing/2014/main" xmlns="" id="{695BCCB2-3A70-0994-6520-8687FE0EBF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8010"/>
            <a:ext cx="10515600" cy="1003610"/>
          </a:xfrm>
        </p:spPr>
        <p:txBody>
          <a:bodyPr>
            <a:normAutofit fontScale="92500"/>
          </a:bodyPr>
          <a:lstStyle/>
          <a:p>
            <a:r>
              <a:rPr lang="hu-HU"/>
              <a:t>Hasonlóság: a DNS kettős hélix széttekeredik (kromatin remodeling)</a:t>
            </a:r>
          </a:p>
          <a:p>
            <a:r>
              <a:rPr lang="hu-HU"/>
              <a:t>Különbségek</a:t>
            </a:r>
          </a:p>
        </p:txBody>
      </p:sp>
    </p:spTree>
    <p:extLst>
      <p:ext uri="{BB962C8B-B14F-4D97-AF65-F5344CB8AC3E}">
        <p14:creationId xmlns:p14="http://schemas.microsoft.com/office/powerpoint/2010/main" xmlns="" val="1166550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xmlns="" id="{EAFAC14C-BD36-57AF-6219-CD32C7D3C0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7245"/>
            <a:ext cx="10515600" cy="1325563"/>
          </a:xfrm>
        </p:spPr>
        <p:txBody>
          <a:bodyPr>
            <a:noAutofit/>
          </a:bodyPr>
          <a:lstStyle/>
          <a:p>
            <a:r>
              <a:rPr lang="hu-HU" sz="3600" dirty="0"/>
              <a:t>RNS polimeráz </a:t>
            </a:r>
            <a:r>
              <a:rPr lang="hu-HU" sz="3600" dirty="0" smtClean="0"/>
              <a:t>10</a:t>
            </a:r>
            <a:r>
              <a:rPr lang="hu-HU" sz="3600" baseline="30000" dirty="0" smtClean="0"/>
              <a:t>-4</a:t>
            </a:r>
            <a:r>
              <a:rPr lang="hu-HU" sz="3600" dirty="0" smtClean="0"/>
              <a:t>, míg </a:t>
            </a:r>
            <a:r>
              <a:rPr lang="hu-HU" sz="3600" dirty="0"/>
              <a:t>DNS polimeráz 10</a:t>
            </a:r>
            <a:r>
              <a:rPr lang="hu-HU" sz="3600" baseline="30000" dirty="0"/>
              <a:t>-7</a:t>
            </a:r>
            <a:r>
              <a:rPr lang="hu-HU" sz="3600" dirty="0"/>
              <a:t> valószínűséggel </a:t>
            </a:r>
            <a:r>
              <a:rPr lang="hu-HU" sz="3600" dirty="0" smtClean="0"/>
              <a:t>hibázik. Miért </a:t>
            </a:r>
            <a:r>
              <a:rPr lang="hu-HU" sz="3600" dirty="0"/>
              <a:t>hibázhat többet az RNS polimeráz?</a:t>
            </a:r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xmlns="" id="{F4A94C1A-DC88-2A13-C3A4-EF47269F1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68388"/>
            <a:ext cx="10515600" cy="3524973"/>
          </a:xfrm>
        </p:spPr>
        <p:txBody>
          <a:bodyPr/>
          <a:lstStyle/>
          <a:p>
            <a:r>
              <a:rPr lang="hu-HU" dirty="0"/>
              <a:t>Az RNS hossza kb. </a:t>
            </a:r>
            <a:r>
              <a:rPr lang="hu-HU" dirty="0" smtClean="0"/>
              <a:t>max. </a:t>
            </a:r>
            <a:r>
              <a:rPr lang="hu-HU" dirty="0"/>
              <a:t>10000 </a:t>
            </a:r>
            <a:r>
              <a:rPr lang="hu-HU" dirty="0" smtClean="0"/>
              <a:t>nukleotid, </a:t>
            </a:r>
            <a:r>
              <a:rPr lang="hu-HU" dirty="0"/>
              <a:t>míg a DNS hossza 3x10</a:t>
            </a:r>
            <a:r>
              <a:rPr lang="hu-HU" baseline="30000" dirty="0"/>
              <a:t>9</a:t>
            </a:r>
          </a:p>
          <a:p>
            <a:r>
              <a:rPr lang="hu-HU" dirty="0"/>
              <a:t>DNS állandó, RNS tranziens</a:t>
            </a:r>
          </a:p>
          <a:p>
            <a:r>
              <a:rPr lang="hu-HU" dirty="0"/>
              <a:t>mRNS </a:t>
            </a:r>
            <a:r>
              <a:rPr lang="hu-HU" dirty="0" smtClean="0"/>
              <a:t>(primer transzkriptum) esetében, </a:t>
            </a:r>
            <a:r>
              <a:rPr lang="hu-HU" dirty="0"/>
              <a:t>amennyiben a hiba intronba </a:t>
            </a:r>
            <a:r>
              <a:rPr lang="hu-HU" dirty="0" smtClean="0"/>
              <a:t>kerül, </a:t>
            </a:r>
            <a:r>
              <a:rPr lang="hu-HU" dirty="0"/>
              <a:t>az nem transzlálódik a fehérjékbe</a:t>
            </a:r>
          </a:p>
          <a:p>
            <a:r>
              <a:rPr lang="hu-HU" dirty="0"/>
              <a:t>Hibás RNS mellett sok hibátlan RNS is képződik</a:t>
            </a:r>
          </a:p>
        </p:txBody>
      </p:sp>
    </p:spTree>
    <p:extLst>
      <p:ext uri="{BB962C8B-B14F-4D97-AF65-F5344CB8AC3E}">
        <p14:creationId xmlns:p14="http://schemas.microsoft.com/office/powerpoint/2010/main" xmlns="" val="1575845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3047</TotalTime>
  <Words>597</Words>
  <Application>Microsoft Office PowerPoint</Application>
  <PresentationFormat>Custom</PresentationFormat>
  <Paragraphs>91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Office-téma</vt:lpstr>
      <vt:lpstr>2. Sejtbiológia konzultáció</vt:lpstr>
      <vt:lpstr>Ping-pong mechanizmus</vt:lpstr>
      <vt:lpstr>Aktív vs. passzív transzport</vt:lpstr>
      <vt:lpstr>Értelmezzük a következő mondatot</vt:lpstr>
      <vt:lpstr>Milyen fontos szerepe van az epitéliális sejtek okkludin övének? Miért van erre szükség?</vt:lpstr>
      <vt:lpstr>Miért csak a nőstény macskák lehetnek teknőctarkák?</vt:lpstr>
      <vt:lpstr>Említett aminosavak</vt:lpstr>
      <vt:lpstr>Replikációs buborék vs. transzkripciós buborék</vt:lpstr>
      <vt:lpstr>RNS polimeráz 10-4, míg DNS polimeráz 10-7 valószínűséggel hibázik. Miért hibázhat többet az RNS polimeráz?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Sejtbiológia konzultáció</dc:title>
  <dc:creator>Dr. Nyiri Kinga</dc:creator>
  <cp:lastModifiedBy>Akos</cp:lastModifiedBy>
  <cp:revision>25</cp:revision>
  <dcterms:created xsi:type="dcterms:W3CDTF">2025-10-29T13:54:10Z</dcterms:created>
  <dcterms:modified xsi:type="dcterms:W3CDTF">2025-11-03T15:59:27Z</dcterms:modified>
</cp:coreProperties>
</file>