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62" r:id="rId5"/>
    <p:sldId id="265" r:id="rId6"/>
    <p:sldId id="275" r:id="rId7"/>
    <p:sldId id="261" r:id="rId8"/>
    <p:sldId id="263" r:id="rId9"/>
    <p:sldId id="264" r:id="rId10"/>
    <p:sldId id="271" r:id="rId11"/>
    <p:sldId id="272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62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F889E-3C8D-4E05-9C77-D3941857A74D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13C31-56D8-40DA-B8CC-56D63D651D5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5941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E6FCBA4-40CA-1C55-18FA-A02AF2DFC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="" xmlns:a16="http://schemas.microsoft.com/office/drawing/2014/main" id="{89CBAF71-7485-C980-A28B-D36A6BAA65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="" xmlns:a16="http://schemas.microsoft.com/office/drawing/2014/main" id="{2479112E-3235-5A3C-952A-FF8F33524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37F07BB9-753D-6941-832E-E544B5DA3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13C31-56D8-40DA-B8CC-56D63D651D5E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8815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13C31-56D8-40DA-B8CC-56D63D651D5E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0050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13C31-56D8-40DA-B8CC-56D63D651D5E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68127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EC225287-99F0-C9AD-D6BB-13E3FE511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F29629AC-C4C5-BEB3-7846-F79E2283A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58090A26-89DB-1230-967F-F068D504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633EDC2D-5DE5-0027-0275-587C659F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CD901A5F-FBD0-5AA1-8014-784C812B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5822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6181DD1-3DC1-951B-4A0B-D6C7231F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33ACCD05-24C9-8D6D-5B35-682D4FBEC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1A42DBE4-1602-56E7-45F3-2F40228CF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5659D5FC-FC9F-1A67-92CA-299E5251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2A122CA-0596-40D2-1842-D1CB88F2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9866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="" xmlns:a16="http://schemas.microsoft.com/office/drawing/2014/main" id="{AFF9F9E8-6EB4-626F-0913-4C3241361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="" xmlns:a16="http://schemas.microsoft.com/office/drawing/2014/main" id="{5276E468-CBF2-711E-4C51-BB7ACF545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970496A3-9081-CCE4-4B82-833CAF964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7C5C8D29-16D5-03B5-EB11-2C7F12F9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ED9D87B7-91F4-3F42-7206-24D710381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85554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39EC7D0-6C54-DAF9-B003-E6F5E639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3461B23C-97B5-EE6B-6EFE-63E288BE9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BE5BC5E5-EC71-FFF8-CCB4-10AB642A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BF02155D-AD91-D2EE-5952-F4A9E469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A75E119C-2270-54E7-8378-958AD56A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0958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00A18D8-335B-3363-AD5A-112F9B365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85B544E-1DD5-AAEB-40DC-8C249255F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C9AE4D3C-4459-25A6-F158-446DD225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2920D781-9DF3-74EF-70C2-CD9BB365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8DF1FCD8-2B62-E74F-2235-FD60ABBA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14001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AE32E17-367E-CB03-2722-C4D3C53A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B5B0724F-31CA-162B-4F78-170C15C56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533E15C1-1842-BC10-A833-7EBD8E3B1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4D19933C-E818-3435-8F79-3275D0019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77D8F433-554E-0844-58F3-0C628E7A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D8E8C3DD-2249-54B0-7C1C-20782032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5843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5A4E30E-3E8B-DFC1-597B-E138C7A7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819AAA6D-DDF1-C059-2BAC-8F376904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="" xmlns:a16="http://schemas.microsoft.com/office/drawing/2014/main" id="{16094EEB-15E0-1FFF-6E00-FAE23AD19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="" xmlns:a16="http://schemas.microsoft.com/office/drawing/2014/main" id="{BB49C42C-05AD-8FF8-D886-636950FEB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="" xmlns:a16="http://schemas.microsoft.com/office/drawing/2014/main" id="{3E1904A5-20B9-F6C6-F456-65B95157D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="" xmlns:a16="http://schemas.microsoft.com/office/drawing/2014/main" id="{E7066F63-8DD3-F1DE-9AF7-7F1659C6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="" xmlns:a16="http://schemas.microsoft.com/office/drawing/2014/main" id="{F256E88F-96BC-2FF1-31C9-E69F5496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="" xmlns:a16="http://schemas.microsoft.com/office/drawing/2014/main" id="{A334596C-6957-BB24-5BAA-CC540B548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8677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1A209698-B1DE-FEA9-5319-5DB5BF2BE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="" xmlns:a16="http://schemas.microsoft.com/office/drawing/2014/main" id="{9B9B4404-9C3E-573B-D6B5-483BA66B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="" xmlns:a16="http://schemas.microsoft.com/office/drawing/2014/main" id="{3EC79C4C-EB57-0A4D-DEDE-883D2851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F20F84F0-4156-B885-86B4-D5ADF414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0948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="" xmlns:a16="http://schemas.microsoft.com/office/drawing/2014/main" id="{BA189DB8-4F11-27D7-3DC4-4E49C821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="" xmlns:a16="http://schemas.microsoft.com/office/drawing/2014/main" id="{BEE1CCE3-1696-8372-BBC4-F36F469EE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BE09AC84-C9D4-5692-D47C-4579BF8D9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39004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54E1B91F-5306-A9BF-6A23-E4C0FA25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ADC9E8C-3C28-10B6-12BF-4A40176B2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6959E71D-B046-CD35-FB2F-6D2F1F28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29F66F72-6628-2252-680D-50A406BD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2588B067-2CF9-8AB7-E06B-C9CB5C1D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EFEB492D-7808-E251-53F5-C4DD5E60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67298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9B73372E-88A7-DE71-ADA2-C1F2D1CC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="" xmlns:a16="http://schemas.microsoft.com/office/drawing/2014/main" id="{4CCD59D5-E8B9-A71F-FBD9-14C5520B3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="" xmlns:a16="http://schemas.microsoft.com/office/drawing/2014/main" id="{8F310A11-315E-3691-7401-DD21D2B40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="" xmlns:a16="http://schemas.microsoft.com/office/drawing/2014/main" id="{5455777F-F714-AA3E-D5B6-C67B2CAA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="" xmlns:a16="http://schemas.microsoft.com/office/drawing/2014/main" id="{C92BA77B-09EF-A357-2CF2-1AA0FDE2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="" xmlns:a16="http://schemas.microsoft.com/office/drawing/2014/main" id="{766F7D3D-44A8-0D51-80A2-38550862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31583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="" xmlns:a16="http://schemas.microsoft.com/office/drawing/2014/main" id="{3927FC49-78F4-A479-A207-08E02580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="" xmlns:a16="http://schemas.microsoft.com/office/drawing/2014/main" id="{6922AC26-DDF9-7EB4-EDC9-154CB2DBB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="" xmlns:a16="http://schemas.microsoft.com/office/drawing/2014/main" id="{E5258DDE-3ED4-A425-0510-CA4D666B68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C4073A-04B2-43E6-AC8D-14514A7C2798}" type="datetimeFigureOut">
              <a:rPr lang="hu-HU" smtClean="0"/>
              <a:pPr/>
              <a:t>2025.10.13.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="" xmlns:a16="http://schemas.microsoft.com/office/drawing/2014/main" id="{9031FC3E-CFB2-A21F-3101-B6B75C923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="" xmlns:a16="http://schemas.microsoft.com/office/drawing/2014/main" id="{A8BE71AE-426F-6844-482F-C016F210A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23FA02-E204-41D2-91EE-C38F4875463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9376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D9F95CD9-9510-1C2C-E4AB-5C3C3EC6B2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1. Sejtbiológia konzultáció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="" xmlns:a16="http://schemas.microsoft.com/office/drawing/2014/main" id="{6CDB52D7-7F3D-8B6D-58F7-AB84C1DB81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2025.10.13.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9906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E4CC93D-D32C-7242-2302-97D187677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Passzív membrántranszport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6AB7295F-CD6D-5F36-6C24-6876CB6F2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/>
              <a:t>Semleges töltésű anyagok esetén</a:t>
            </a:r>
          </a:p>
          <a:p>
            <a:pPr marL="0" indent="0">
              <a:buNone/>
            </a:pPr>
            <a:r>
              <a:rPr lang="hu-HU" dirty="0"/>
              <a:t>a kémiai hajtóerő (koncentrációkülönbség, </a:t>
            </a:r>
            <a:r>
              <a:rPr lang="hu-HU" b="1" dirty="0" smtClean="0"/>
              <a:t>koncentrációgradiens</a:t>
            </a:r>
            <a:r>
              <a:rPr lang="hu-HU" dirty="0"/>
              <a:t>) szabja meg az anyagmozgás (diffúzió) irányát és intenzitását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Töltéssel rendelkező anyagok esetén</a:t>
            </a:r>
          </a:p>
          <a:p>
            <a:r>
              <a:rPr lang="hu-HU" dirty="0"/>
              <a:t>Kémiai hajtóerő (koncentrációkülönbség)</a:t>
            </a:r>
          </a:p>
          <a:p>
            <a:r>
              <a:rPr lang="hu-HU" dirty="0"/>
              <a:t>Elektrosztatikai hajtóerő (</a:t>
            </a:r>
            <a:r>
              <a:rPr lang="hu-HU" dirty="0" smtClean="0"/>
              <a:t>töltéskülönbség, elektromos potenciál) 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A fenti kettő eredője, </a:t>
            </a:r>
            <a:r>
              <a:rPr lang="hu-HU" b="1" dirty="0"/>
              <a:t>az elektrokémiai gradiens </a:t>
            </a:r>
            <a:r>
              <a:rPr lang="hu-HU" dirty="0"/>
              <a:t>szabja meg az anyagmozgás irányát és </a:t>
            </a:r>
            <a:r>
              <a:rPr lang="hu-HU" dirty="0" smtClean="0"/>
              <a:t>intenzitását 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65358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0418D01C-9A6D-394E-807F-251FEDF5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membránfehérjék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5820522C-CB5B-8C1A-0AA0-10EE80546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0782" cy="4351338"/>
          </a:xfrm>
        </p:spPr>
        <p:txBody>
          <a:bodyPr/>
          <a:lstStyle/>
          <a:p>
            <a:r>
              <a:rPr lang="hu-HU" dirty="0" smtClean="0"/>
              <a:t>Hogyan </a:t>
            </a:r>
            <a:r>
              <a:rPr lang="hu-HU" dirty="0"/>
              <a:t>kerül a Golgiban elkészült </a:t>
            </a:r>
            <a:r>
              <a:rPr lang="hu-HU" dirty="0" smtClean="0"/>
              <a:t>membránfehérje lumen felőli része a </a:t>
            </a:r>
            <a:r>
              <a:rPr lang="hu-HU" dirty="0"/>
              <a:t>sejtmembrán külső (E) oldalára?</a:t>
            </a:r>
          </a:p>
        </p:txBody>
      </p:sp>
      <p:pic>
        <p:nvPicPr>
          <p:cNvPr id="4" name="Picture 2" descr="figure_11_17">
            <a:extLst>
              <a:ext uri="{FF2B5EF4-FFF2-40B4-BE49-F238E27FC236}">
                <a16:creationId xmlns="" xmlns:a16="http://schemas.microsoft.com/office/drawing/2014/main" id="{12C887A0-85DA-0EF4-D218-E45E14574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982" y="293929"/>
            <a:ext cx="3187548" cy="633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889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FA9BA35-1B2B-1E6A-CCB4-AAED6986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Evolúció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AC7097D9-DF1C-3A09-4098-2B948BAB6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68" y="1825625"/>
            <a:ext cx="5143718" cy="4351338"/>
          </a:xfrm>
        </p:spPr>
        <p:txBody>
          <a:bodyPr/>
          <a:lstStyle/>
          <a:p>
            <a:r>
              <a:rPr lang="hu-HU" dirty="0"/>
              <a:t>RNS</a:t>
            </a:r>
          </a:p>
          <a:p>
            <a:pPr lvl="1"/>
            <a:r>
              <a:rPr lang="hu-HU" dirty="0"/>
              <a:t>Templátként tud szolgálni</a:t>
            </a:r>
          </a:p>
          <a:p>
            <a:pPr lvl="1"/>
            <a:r>
              <a:rPr lang="hu-HU" dirty="0"/>
              <a:t>Katalitikus aktivitás, önreprodukcióra képes lehet</a:t>
            </a:r>
          </a:p>
          <a:p>
            <a:pPr lvl="1"/>
            <a:endParaRPr lang="hu-HU" dirty="0"/>
          </a:p>
          <a:p>
            <a:pPr marL="457200" lvl="1" indent="0">
              <a:buNone/>
            </a:pPr>
            <a:r>
              <a:rPr lang="hu-HU" dirty="0" smtClean="0"/>
              <a:t>Később:</a:t>
            </a:r>
            <a:endParaRPr lang="hu-HU" dirty="0"/>
          </a:p>
          <a:p>
            <a:pPr marL="457200" lvl="1" indent="0">
              <a:buNone/>
            </a:pPr>
            <a:r>
              <a:rPr lang="hu-HU" dirty="0"/>
              <a:t>Templát: DNS</a:t>
            </a:r>
          </a:p>
          <a:p>
            <a:pPr marL="457200" lvl="1" indent="0">
              <a:buNone/>
            </a:pPr>
            <a:r>
              <a:rPr lang="hu-HU" dirty="0"/>
              <a:t>Katalízis: fehérjék</a:t>
            </a:r>
          </a:p>
          <a:p>
            <a:pPr marL="457200" lvl="1" indent="0">
              <a:buNone/>
            </a:pPr>
            <a:endParaRPr lang="hu-HU" dirty="0"/>
          </a:p>
        </p:txBody>
      </p:sp>
      <p:pic>
        <p:nvPicPr>
          <p:cNvPr id="4" name="Picture 2" descr="0108">
            <a:extLst>
              <a:ext uri="{FF2B5EF4-FFF2-40B4-BE49-F238E27FC236}">
                <a16:creationId xmlns="" xmlns:a16="http://schemas.microsoft.com/office/drawing/2014/main" id="{E5120F04-F7D2-EB4D-5A4B-66DA1F38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958" y="1422661"/>
            <a:ext cx="6662974" cy="453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6226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44219F7-EFC5-2FD4-9568-7A1715338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1CEA668-487C-7751-483D-13A387D57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503" y="-80882"/>
            <a:ext cx="5021766" cy="1325563"/>
          </a:xfrm>
        </p:spPr>
        <p:txBody>
          <a:bodyPr/>
          <a:lstStyle/>
          <a:p>
            <a:r>
              <a:rPr lang="hu-HU"/>
              <a:t>Kapcsolt reakciók</a:t>
            </a:r>
          </a:p>
        </p:txBody>
      </p:sp>
      <p:pic>
        <p:nvPicPr>
          <p:cNvPr id="9" name="Kép 3">
            <a:extLst>
              <a:ext uri="{FF2B5EF4-FFF2-40B4-BE49-F238E27FC236}">
                <a16:creationId xmlns="" xmlns:a16="http://schemas.microsoft.com/office/drawing/2014/main" id="{DF0B0E2D-33C3-C80C-A16B-71805379BA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3" t="18306" b="59920"/>
          <a:stretch>
            <a:fillRect/>
          </a:stretch>
        </p:blipFill>
        <p:spPr bwMode="auto">
          <a:xfrm>
            <a:off x="6921049" y="1874370"/>
            <a:ext cx="4876270" cy="8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>
            <a:extLst>
              <a:ext uri="{FF2B5EF4-FFF2-40B4-BE49-F238E27FC236}">
                <a16:creationId xmlns="" xmlns:a16="http://schemas.microsoft.com/office/drawing/2014/main" id="{D8DBB94B-A22E-3785-1B3E-8EA63FE251D4}"/>
              </a:ext>
            </a:extLst>
          </p:cNvPr>
          <p:cNvSpPr txBox="1"/>
          <p:nvPr/>
        </p:nvSpPr>
        <p:spPr>
          <a:xfrm>
            <a:off x="401444" y="981818"/>
            <a:ext cx="651960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3000" b="1"/>
              <a:t>Elméleti folyamategyenletek</a:t>
            </a:r>
          </a:p>
          <a:p>
            <a:pPr>
              <a:spcBef>
                <a:spcPts val="1200"/>
              </a:spcBef>
            </a:pPr>
            <a:r>
              <a:rPr lang="hu-HU" sz="3000"/>
              <a:t>NH</a:t>
            </a:r>
            <a:r>
              <a:rPr lang="hu-HU" sz="3000" baseline="30000"/>
              <a:t>4+</a:t>
            </a:r>
            <a:r>
              <a:rPr lang="hu-HU" sz="3000"/>
              <a:t> + glutaminsav </a:t>
            </a:r>
            <a:r>
              <a:rPr lang="hu-HU" sz="3000">
                <a:sym typeface="Symbol" panose="05050102010706020507" pitchFamily="18" charset="2"/>
              </a:rPr>
              <a:t> glutamin + H</a:t>
            </a:r>
            <a:r>
              <a:rPr lang="hu-HU" sz="3000" baseline="-25000">
                <a:sym typeface="Symbol" panose="05050102010706020507" pitchFamily="18" charset="2"/>
              </a:rPr>
              <a:t>2</a:t>
            </a:r>
            <a:r>
              <a:rPr lang="hu-HU" sz="3000">
                <a:sym typeface="Symbol" panose="05050102010706020507" pitchFamily="18" charset="2"/>
              </a:rPr>
              <a:t>O </a:t>
            </a:r>
          </a:p>
          <a:p>
            <a:pPr>
              <a:spcBef>
                <a:spcPts val="1200"/>
              </a:spcBef>
            </a:pPr>
            <a:r>
              <a:rPr lang="hu-HU" sz="3000">
                <a:sym typeface="Symbol" panose="05050102010706020507" pitchFamily="18" charset="2"/>
              </a:rPr>
              <a:t>ATP + H</a:t>
            </a:r>
            <a:r>
              <a:rPr lang="hu-HU" sz="3000" baseline="-25000">
                <a:sym typeface="Symbol" panose="05050102010706020507" pitchFamily="18" charset="2"/>
              </a:rPr>
              <a:t>2</a:t>
            </a:r>
            <a:r>
              <a:rPr lang="hu-HU" sz="3000">
                <a:sym typeface="Symbol" panose="05050102010706020507" pitchFamily="18" charset="2"/>
              </a:rPr>
              <a:t>O  ADP + P</a:t>
            </a:r>
            <a:r>
              <a:rPr lang="hu-HU" sz="3000" baseline="-25000">
                <a:sym typeface="Symbol" panose="05050102010706020507" pitchFamily="18" charset="2"/>
              </a:rPr>
              <a:t>i</a:t>
            </a:r>
            <a:endParaRPr lang="hu-HU" sz="3000" baseline="-25000"/>
          </a:p>
        </p:txBody>
      </p:sp>
      <p:sp>
        <p:nvSpPr>
          <p:cNvPr id="3" name="Szövegdoboz 2">
            <a:extLst>
              <a:ext uri="{FF2B5EF4-FFF2-40B4-BE49-F238E27FC236}">
                <a16:creationId xmlns="" xmlns:a16="http://schemas.microsoft.com/office/drawing/2014/main" id="{DF0D1858-B9E9-9BD4-926D-2D741DEF76A5}"/>
              </a:ext>
            </a:extLst>
          </p:cNvPr>
          <p:cNvSpPr txBox="1"/>
          <p:nvPr/>
        </p:nvSpPr>
        <p:spPr>
          <a:xfrm>
            <a:off x="6626431" y="2934946"/>
            <a:ext cx="5616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Eredő kedvező, de a reakciók így nem kapcsoltak.</a:t>
            </a:r>
          </a:p>
          <a:p>
            <a:r>
              <a:rPr lang="hu-HU" sz="2400" dirty="0"/>
              <a:t>Az energetikailag kedvező reakció során felszabaduló energia, </a:t>
            </a:r>
          </a:p>
          <a:p>
            <a:r>
              <a:rPr lang="hu-HU" sz="2400" dirty="0"/>
              <a:t>így nem tudja biztosítani az energetikailag kedvezőtlen reakció végbemenetelét.</a:t>
            </a:r>
          </a:p>
        </p:txBody>
      </p:sp>
    </p:spTree>
    <p:extLst>
      <p:ext uri="{BB962C8B-B14F-4D97-AF65-F5344CB8AC3E}">
        <p14:creationId xmlns="" xmlns:p14="http://schemas.microsoft.com/office/powerpoint/2010/main" val="17087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_03_33a">
            <a:extLst>
              <a:ext uri="{FF2B5EF4-FFF2-40B4-BE49-F238E27FC236}">
                <a16:creationId xmlns="" xmlns:a16="http://schemas.microsoft.com/office/drawing/2014/main" id="{84D16DC4-F9C2-EA7D-7EC3-2CC082E9C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71" y="1414662"/>
            <a:ext cx="4931255" cy="402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Kép 23">
            <a:extLst>
              <a:ext uri="{FF2B5EF4-FFF2-40B4-BE49-F238E27FC236}">
                <a16:creationId xmlns="" xmlns:a16="http://schemas.microsoft.com/office/drawing/2014/main" id="{DCF02201-6DB8-FA53-CA29-99B49DC17CA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51224" r="-1368" b="967"/>
          <a:stretch>
            <a:fillRect/>
          </a:stretch>
        </p:blipFill>
        <p:spPr>
          <a:xfrm>
            <a:off x="579056" y="5197990"/>
            <a:ext cx="6608815" cy="119856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="" xmlns:a16="http://schemas.microsoft.com/office/drawing/2014/main" id="{F307C603-8CF8-DE28-B97F-025D92AA2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503" y="-80882"/>
            <a:ext cx="5021766" cy="1325563"/>
          </a:xfrm>
        </p:spPr>
        <p:txBody>
          <a:bodyPr/>
          <a:lstStyle/>
          <a:p>
            <a:r>
              <a:rPr lang="hu-HU"/>
              <a:t>Kapcsolt reakciók</a:t>
            </a:r>
          </a:p>
        </p:txBody>
      </p:sp>
      <p:pic>
        <p:nvPicPr>
          <p:cNvPr id="8" name="Kép 3">
            <a:extLst>
              <a:ext uri="{FF2B5EF4-FFF2-40B4-BE49-F238E27FC236}">
                <a16:creationId xmlns="" xmlns:a16="http://schemas.microsoft.com/office/drawing/2014/main" id="{A5F7008F-FE75-F7F3-7E5E-FCFD0D0696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3" t="55941" b="22285"/>
          <a:stretch>
            <a:fillRect/>
          </a:stretch>
        </p:blipFill>
        <p:spPr bwMode="auto">
          <a:xfrm>
            <a:off x="592844" y="1598615"/>
            <a:ext cx="6158909" cy="103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zövegdoboz 14">
            <a:extLst>
              <a:ext uri="{FF2B5EF4-FFF2-40B4-BE49-F238E27FC236}">
                <a16:creationId xmlns="" xmlns:a16="http://schemas.microsoft.com/office/drawing/2014/main" id="{AC06F195-912E-9930-A04D-2E090BA45349}"/>
              </a:ext>
            </a:extLst>
          </p:cNvPr>
          <p:cNvSpPr txBox="1"/>
          <p:nvPr/>
        </p:nvSpPr>
        <p:spPr>
          <a:xfrm>
            <a:off x="592844" y="1044617"/>
            <a:ext cx="2825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b="1"/>
              <a:t>Így megy végbe</a:t>
            </a:r>
            <a:endParaRPr lang="hu-HU" sz="3000" b="1" baseline="-25000"/>
          </a:p>
        </p:txBody>
      </p:sp>
      <p:sp>
        <p:nvSpPr>
          <p:cNvPr id="22" name="Szövegdoboz 21">
            <a:extLst>
              <a:ext uri="{FF2B5EF4-FFF2-40B4-BE49-F238E27FC236}">
                <a16:creationId xmlns="" xmlns:a16="http://schemas.microsoft.com/office/drawing/2014/main" id="{56826210-FF8C-EC20-4E2A-601D569FDCBC}"/>
              </a:ext>
            </a:extLst>
          </p:cNvPr>
          <p:cNvSpPr txBox="1"/>
          <p:nvPr/>
        </p:nvSpPr>
        <p:spPr>
          <a:xfrm>
            <a:off x="4166682" y="6226216"/>
            <a:ext cx="106061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u-HU"/>
              <a:t>glutamin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="" xmlns:a16="http://schemas.microsoft.com/office/drawing/2014/main" id="{0FEBFE7F-04CD-9A68-A726-35316E8CB31E}"/>
              </a:ext>
            </a:extLst>
          </p:cNvPr>
          <p:cNvSpPr txBox="1"/>
          <p:nvPr/>
        </p:nvSpPr>
        <p:spPr>
          <a:xfrm>
            <a:off x="401444" y="6143864"/>
            <a:ext cx="28555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hu-HU"/>
              <a:t>Nagy energiájú intermedier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="" xmlns:a16="http://schemas.microsoft.com/office/drawing/2014/main" id="{DA0F0D12-60C3-E3C2-B717-4DDC2E7BC2DD}"/>
              </a:ext>
            </a:extLst>
          </p:cNvPr>
          <p:cNvSpPr txBox="1"/>
          <p:nvPr/>
        </p:nvSpPr>
        <p:spPr>
          <a:xfrm>
            <a:off x="6543377" y="5866865"/>
            <a:ext cx="47481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400">
                <a:solidFill>
                  <a:srgbClr val="FF33CC"/>
                </a:solidFill>
              </a:rPr>
              <a:t>P</a:t>
            </a:r>
            <a:r>
              <a:rPr lang="hu-HU" sz="2400" baseline="-25000">
                <a:solidFill>
                  <a:srgbClr val="FF33CC"/>
                </a:solidFill>
              </a:rPr>
              <a:t>i</a:t>
            </a:r>
            <a:r>
              <a:rPr lang="hu-HU" sz="2400">
                <a:solidFill>
                  <a:srgbClr val="FF33CC"/>
                </a:solidFill>
              </a:rPr>
              <a:t> </a:t>
            </a:r>
          </a:p>
        </p:txBody>
      </p:sp>
      <p:grpSp>
        <p:nvGrpSpPr>
          <p:cNvPr id="36" name="Csoportba foglalás 35">
            <a:extLst>
              <a:ext uri="{FF2B5EF4-FFF2-40B4-BE49-F238E27FC236}">
                <a16:creationId xmlns="" xmlns:a16="http://schemas.microsoft.com/office/drawing/2014/main" id="{6AF68560-F072-0761-5F99-A44064D0E8E9}"/>
              </a:ext>
            </a:extLst>
          </p:cNvPr>
          <p:cNvGrpSpPr/>
          <p:nvPr/>
        </p:nvGrpSpPr>
        <p:grpSpPr>
          <a:xfrm>
            <a:off x="412495" y="3338140"/>
            <a:ext cx="6519605" cy="1338367"/>
            <a:chOff x="607184" y="2960318"/>
            <a:chExt cx="6519605" cy="1338367"/>
          </a:xfrm>
        </p:grpSpPr>
        <p:pic>
          <p:nvPicPr>
            <p:cNvPr id="14" name="Kép 13">
              <a:extLst>
                <a:ext uri="{FF2B5EF4-FFF2-40B4-BE49-F238E27FC236}">
                  <a16:creationId xmlns="" xmlns:a16="http://schemas.microsoft.com/office/drawing/2014/main" id="{6219A7B3-7C38-ABE6-C174-97471B00E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 b="46616"/>
            <a:stretch>
              <a:fillRect/>
            </a:stretch>
          </p:blipFill>
          <p:spPr>
            <a:xfrm>
              <a:off x="607184" y="2960318"/>
              <a:ext cx="6519605" cy="1338367"/>
            </a:xfrm>
            <a:prstGeom prst="rect">
              <a:avLst/>
            </a:prstGeom>
          </p:spPr>
        </p:pic>
        <p:sp>
          <p:nvSpPr>
            <p:cNvPr id="21" name="Szövegdoboz 20">
              <a:extLst>
                <a:ext uri="{FF2B5EF4-FFF2-40B4-BE49-F238E27FC236}">
                  <a16:creationId xmlns="" xmlns:a16="http://schemas.microsoft.com/office/drawing/2014/main" id="{F9996E29-361A-5B86-15FD-4AE9B45F3945}"/>
                </a:ext>
              </a:extLst>
            </p:cNvPr>
            <p:cNvSpPr txBox="1"/>
            <p:nvPr/>
          </p:nvSpPr>
          <p:spPr>
            <a:xfrm>
              <a:off x="971550" y="3844511"/>
              <a:ext cx="140019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/>
                <a:t>glutaminsav</a:t>
              </a:r>
            </a:p>
          </p:txBody>
        </p:sp>
        <p:sp>
          <p:nvSpPr>
            <p:cNvPr id="28" name="Téglalap 27">
              <a:extLst>
                <a:ext uri="{FF2B5EF4-FFF2-40B4-BE49-F238E27FC236}">
                  <a16:creationId xmlns="" xmlns:a16="http://schemas.microsoft.com/office/drawing/2014/main" id="{43F407CC-D226-ECC8-8533-0A748370F888}"/>
                </a:ext>
              </a:extLst>
            </p:cNvPr>
            <p:cNvSpPr/>
            <p:nvPr/>
          </p:nvSpPr>
          <p:spPr>
            <a:xfrm>
              <a:off x="3676933" y="3067291"/>
              <a:ext cx="2246701" cy="951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29" name="Csoportba foglalás 28">
              <a:extLst>
                <a:ext uri="{FF2B5EF4-FFF2-40B4-BE49-F238E27FC236}">
                  <a16:creationId xmlns="" xmlns:a16="http://schemas.microsoft.com/office/drawing/2014/main" id="{BF941A96-6EF4-FE28-75B3-F487D19665A9}"/>
                </a:ext>
              </a:extLst>
            </p:cNvPr>
            <p:cNvGrpSpPr/>
            <p:nvPr/>
          </p:nvGrpSpPr>
          <p:grpSpPr>
            <a:xfrm>
              <a:off x="3705671" y="3060963"/>
              <a:ext cx="2038887" cy="1079665"/>
              <a:chOff x="8630533" y="1413420"/>
              <a:chExt cx="2038887" cy="1079665"/>
            </a:xfrm>
          </p:grpSpPr>
          <p:sp>
            <p:nvSpPr>
              <p:cNvPr id="18" name="Ellipszis 17">
                <a:extLst>
                  <a:ext uri="{FF2B5EF4-FFF2-40B4-BE49-F238E27FC236}">
                    <a16:creationId xmlns="" xmlns:a16="http://schemas.microsoft.com/office/drawing/2014/main" id="{668D2056-DA07-0BAB-8DB4-8B087A5F96A1}"/>
                  </a:ext>
                </a:extLst>
              </p:cNvPr>
              <p:cNvSpPr/>
              <p:nvPr/>
            </p:nvSpPr>
            <p:spPr>
              <a:xfrm>
                <a:off x="9915040" y="1599795"/>
                <a:ext cx="754380" cy="707138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20" name="Kép 19">
                <a:extLst>
                  <a:ext uri="{FF2B5EF4-FFF2-40B4-BE49-F238E27FC236}">
                    <a16:creationId xmlns="" xmlns:a16="http://schemas.microsoft.com/office/drawing/2014/main" id="{3E20158E-1F22-0D8A-94C6-AAEE69CDC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</a:blip>
              <a:srcRect l="33321" r="36540"/>
              <a:stretch>
                <a:fillRect/>
              </a:stretch>
            </p:blipFill>
            <p:spPr>
              <a:xfrm>
                <a:off x="8630533" y="1413420"/>
                <a:ext cx="1990980" cy="1079665"/>
              </a:xfrm>
              <a:prstGeom prst="rect">
                <a:avLst/>
              </a:prstGeom>
            </p:spPr>
          </p:pic>
        </p:grpSp>
        <p:sp>
          <p:nvSpPr>
            <p:cNvPr id="23" name="Szövegdoboz 22">
              <a:extLst>
                <a:ext uri="{FF2B5EF4-FFF2-40B4-BE49-F238E27FC236}">
                  <a16:creationId xmlns="" xmlns:a16="http://schemas.microsoft.com/office/drawing/2014/main" id="{FCDCA093-22AC-0611-B2B5-932380ED7729}"/>
                </a:ext>
              </a:extLst>
            </p:cNvPr>
            <p:cNvSpPr txBox="1"/>
            <p:nvPr/>
          </p:nvSpPr>
          <p:spPr>
            <a:xfrm>
              <a:off x="3705671" y="3926693"/>
              <a:ext cx="2855525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u-HU"/>
                <a:t>Nagy energiájú intermedier</a:t>
              </a:r>
            </a:p>
          </p:txBody>
        </p:sp>
      </p:grpSp>
      <p:sp>
        <p:nvSpPr>
          <p:cNvPr id="32" name="Ellipszis 31">
            <a:extLst>
              <a:ext uri="{FF2B5EF4-FFF2-40B4-BE49-F238E27FC236}">
                <a16:creationId xmlns="" xmlns:a16="http://schemas.microsoft.com/office/drawing/2014/main" id="{A6EF42BF-18E9-9EAD-FCF6-ABCEFC8D72B8}"/>
              </a:ext>
            </a:extLst>
          </p:cNvPr>
          <p:cNvSpPr/>
          <p:nvPr/>
        </p:nvSpPr>
        <p:spPr>
          <a:xfrm>
            <a:off x="7325430" y="3749142"/>
            <a:ext cx="537210" cy="56007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1</a:t>
            </a:r>
          </a:p>
        </p:txBody>
      </p:sp>
      <p:sp>
        <p:nvSpPr>
          <p:cNvPr id="33" name="Ellipszis 32">
            <a:extLst>
              <a:ext uri="{FF2B5EF4-FFF2-40B4-BE49-F238E27FC236}">
                <a16:creationId xmlns="" xmlns:a16="http://schemas.microsoft.com/office/drawing/2014/main" id="{9983A926-1AFD-5396-2D64-1D21DF046D88}"/>
              </a:ext>
            </a:extLst>
          </p:cNvPr>
          <p:cNvSpPr/>
          <p:nvPr/>
        </p:nvSpPr>
        <p:spPr>
          <a:xfrm>
            <a:off x="401444" y="2868930"/>
            <a:ext cx="1990980" cy="5600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1. aktiváció</a:t>
            </a:r>
          </a:p>
        </p:txBody>
      </p:sp>
      <p:sp>
        <p:nvSpPr>
          <p:cNvPr id="34" name="Ellipszis 33">
            <a:extLst>
              <a:ext uri="{FF2B5EF4-FFF2-40B4-BE49-F238E27FC236}">
                <a16:creationId xmlns="" xmlns:a16="http://schemas.microsoft.com/office/drawing/2014/main" id="{6B47F915-4C7E-305B-1407-7F9C4501DB74}"/>
              </a:ext>
            </a:extLst>
          </p:cNvPr>
          <p:cNvSpPr/>
          <p:nvPr/>
        </p:nvSpPr>
        <p:spPr>
          <a:xfrm>
            <a:off x="49195" y="4672824"/>
            <a:ext cx="2855524" cy="56007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2. kondenzáció</a:t>
            </a:r>
          </a:p>
        </p:txBody>
      </p:sp>
      <p:sp>
        <p:nvSpPr>
          <p:cNvPr id="35" name="Ellipszis 34">
            <a:extLst>
              <a:ext uri="{FF2B5EF4-FFF2-40B4-BE49-F238E27FC236}">
                <a16:creationId xmlns="" xmlns:a16="http://schemas.microsoft.com/office/drawing/2014/main" id="{2E713F29-A911-0DDA-7D69-788E5E1E308A}"/>
              </a:ext>
            </a:extLst>
          </p:cNvPr>
          <p:cNvSpPr/>
          <p:nvPr/>
        </p:nvSpPr>
        <p:spPr>
          <a:xfrm>
            <a:off x="11581916" y="4213843"/>
            <a:ext cx="537210" cy="56007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/>
              <a:t>2</a:t>
            </a:r>
          </a:p>
        </p:txBody>
      </p:sp>
      <p:sp>
        <p:nvSpPr>
          <p:cNvPr id="37" name="Ellipszis 36">
            <a:extLst>
              <a:ext uri="{FF2B5EF4-FFF2-40B4-BE49-F238E27FC236}">
                <a16:creationId xmlns="" xmlns:a16="http://schemas.microsoft.com/office/drawing/2014/main" id="{F6C5D3DC-4C45-1483-A0B0-75D4B41CFAEF}"/>
              </a:ext>
            </a:extLst>
          </p:cNvPr>
          <p:cNvSpPr/>
          <p:nvPr/>
        </p:nvSpPr>
        <p:spPr>
          <a:xfrm rot="1953515">
            <a:off x="7248894" y="1159077"/>
            <a:ext cx="2573051" cy="4924387"/>
          </a:xfrm>
          <a:prstGeom prst="ellips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Ellipszis 37">
            <a:extLst>
              <a:ext uri="{FF2B5EF4-FFF2-40B4-BE49-F238E27FC236}">
                <a16:creationId xmlns="" xmlns:a16="http://schemas.microsoft.com/office/drawing/2014/main" id="{308A064D-B723-DD9E-7DF3-7C3626792EDF}"/>
              </a:ext>
            </a:extLst>
          </p:cNvPr>
          <p:cNvSpPr/>
          <p:nvPr/>
        </p:nvSpPr>
        <p:spPr>
          <a:xfrm rot="20320240">
            <a:off x="9499718" y="1204842"/>
            <a:ext cx="2422517" cy="492438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1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="" xmlns:a16="http://schemas.microsoft.com/office/drawing/2014/main" id="{3811F631-F958-A47B-1469-4C7FCDB846F8}"/>
              </a:ext>
            </a:extLst>
          </p:cNvPr>
          <p:cNvSpPr txBox="1"/>
          <p:nvPr/>
        </p:nvSpPr>
        <p:spPr>
          <a:xfrm>
            <a:off x="2567959" y="3259853"/>
            <a:ext cx="1158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>
                <a:solidFill>
                  <a:srgbClr val="0000FF"/>
                </a:solidFill>
              </a:rPr>
              <a:t>Glutamin </a:t>
            </a:r>
          </a:p>
          <a:p>
            <a:r>
              <a:rPr lang="hu-HU">
                <a:solidFill>
                  <a:srgbClr val="0000FF"/>
                </a:solidFill>
              </a:rPr>
              <a:t>szintáz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="" xmlns:a16="http://schemas.microsoft.com/office/drawing/2014/main" id="{B092A578-5D81-5B59-7BE8-456895D5588B}"/>
              </a:ext>
            </a:extLst>
          </p:cNvPr>
          <p:cNvSpPr txBox="1"/>
          <p:nvPr/>
        </p:nvSpPr>
        <p:spPr>
          <a:xfrm>
            <a:off x="2957173" y="5054686"/>
            <a:ext cx="1158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>
                <a:solidFill>
                  <a:srgbClr val="0000FF"/>
                </a:solidFill>
              </a:rPr>
              <a:t>Glutamin </a:t>
            </a:r>
          </a:p>
          <a:p>
            <a:r>
              <a:rPr lang="hu-HU">
                <a:solidFill>
                  <a:srgbClr val="0000FF"/>
                </a:solidFill>
              </a:rPr>
              <a:t>szintáz</a:t>
            </a:r>
          </a:p>
        </p:txBody>
      </p:sp>
    </p:spTree>
    <p:extLst>
      <p:ext uri="{BB962C8B-B14F-4D97-AF65-F5344CB8AC3E}">
        <p14:creationId xmlns="" xmlns:p14="http://schemas.microsoft.com/office/powerpoint/2010/main" val="1045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61E5211-E672-809A-59BA-3CE0D4A8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45699"/>
            <a:ext cx="10515600" cy="1325563"/>
          </a:xfrm>
        </p:spPr>
        <p:txBody>
          <a:bodyPr/>
          <a:lstStyle/>
          <a:p>
            <a:r>
              <a:rPr lang="hu-HU"/>
              <a:t>Mit jelent, hogy a DNS polarizált?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D9AC7EFA-84D8-535B-9395-65E2F280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20" y="1583873"/>
            <a:ext cx="4252355" cy="4351338"/>
          </a:xfrm>
        </p:spPr>
        <p:txBody>
          <a:bodyPr>
            <a:normAutofit/>
          </a:bodyPr>
          <a:lstStyle/>
          <a:p>
            <a:r>
              <a:rPr lang="hu-HU" dirty="0"/>
              <a:t>Polarizált = kémiai aszimmetriát </a:t>
            </a:r>
            <a:r>
              <a:rPr lang="hu-HU" dirty="0" smtClean="0"/>
              <a:t>hordoz </a:t>
            </a:r>
            <a:endParaRPr lang="hu-HU" dirty="0"/>
          </a:p>
          <a:p>
            <a:r>
              <a:rPr lang="hu-HU" dirty="0"/>
              <a:t>A szál egyik vége </a:t>
            </a:r>
            <a:r>
              <a:rPr lang="hu-HU" dirty="0" smtClean="0"/>
              <a:t>-OH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(pentóz 3’ szénatomjához kapcsolódó)</a:t>
            </a:r>
          </a:p>
          <a:p>
            <a:r>
              <a:rPr lang="hu-HU" dirty="0"/>
              <a:t>A szál másik vége </a:t>
            </a:r>
          </a:p>
          <a:p>
            <a:pPr marL="0" indent="0">
              <a:buNone/>
            </a:pPr>
            <a:r>
              <a:rPr lang="hu-HU" dirty="0"/>
              <a:t>(pentóz 5’ szénatomjához kapcsolódó)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122" name="Picture 2">
            <a:extLst>
              <a:ext uri="{FF2B5EF4-FFF2-40B4-BE49-F238E27FC236}">
                <a16:creationId xmlns="" xmlns:a16="http://schemas.microsoft.com/office/drawing/2014/main" id="{DF6A89F0-7689-4482-8647-41BFDB766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57" y="1396337"/>
            <a:ext cx="3466183" cy="3921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zis 3">
            <a:extLst>
              <a:ext uri="{FF2B5EF4-FFF2-40B4-BE49-F238E27FC236}">
                <a16:creationId xmlns="" xmlns:a16="http://schemas.microsoft.com/office/drawing/2014/main" id="{DD5872B5-F135-E12B-6629-30252328E704}"/>
              </a:ext>
            </a:extLst>
          </p:cNvPr>
          <p:cNvSpPr/>
          <p:nvPr/>
        </p:nvSpPr>
        <p:spPr>
          <a:xfrm>
            <a:off x="3624548" y="3786701"/>
            <a:ext cx="537210" cy="560070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002060"/>
                </a:solidFill>
              </a:rPr>
              <a:t>P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35AF1B09-1DAC-11C2-F66C-3DD2DB841B87}"/>
              </a:ext>
            </a:extLst>
          </p:cNvPr>
          <p:cNvSpPr txBox="1"/>
          <p:nvPr/>
        </p:nvSpPr>
        <p:spPr>
          <a:xfrm>
            <a:off x="149440" y="5461663"/>
            <a:ext cx="12379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/>
              <a:t>A  DNS két szála egymással </a:t>
            </a:r>
            <a:r>
              <a:rPr lang="hu-HU" sz="2200" dirty="0" smtClean="0"/>
              <a:t>ellentétes = antiparalel </a:t>
            </a:r>
            <a:r>
              <a:rPr lang="hu-HU" sz="2200" dirty="0"/>
              <a:t>lefutású</a:t>
            </a:r>
          </a:p>
          <a:p>
            <a:r>
              <a:rPr lang="hu-HU" sz="2200" dirty="0"/>
              <a:t>ilyen térállásban stabilabb H-kötés jön létre a bázispárok között, mint a paralel elrendezésben</a:t>
            </a:r>
          </a:p>
          <a:p>
            <a:r>
              <a:rPr lang="hu-HU" sz="2200" dirty="0"/>
              <a:t>Replikáció, transzkripció ehhez idomult</a:t>
            </a:r>
          </a:p>
        </p:txBody>
      </p:sp>
    </p:spTree>
    <p:extLst>
      <p:ext uri="{BB962C8B-B14F-4D97-AF65-F5344CB8AC3E}">
        <p14:creationId xmlns="" xmlns:p14="http://schemas.microsoft.com/office/powerpoint/2010/main" val="13243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319D6B2D-DAB4-B07B-54B7-DA63AF3B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Kémiai vs. biológiai evolúció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CBD3C6B-E46A-1E81-1F10-A66EA6652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Kémiai</a:t>
            </a:r>
          </a:p>
          <a:p>
            <a:pPr lvl="1"/>
            <a:r>
              <a:rPr lang="hu-HU" dirty="0"/>
              <a:t>Önreprodukcióra képes környezettől elhatárolt </a:t>
            </a:r>
            <a:r>
              <a:rPr lang="hu-HU" dirty="0" smtClean="0"/>
              <a:t>rendszer = sejt </a:t>
            </a:r>
            <a:r>
              <a:rPr lang="hu-HU" dirty="0"/>
              <a:t>kialakulásáig</a:t>
            </a:r>
          </a:p>
          <a:p>
            <a:pPr lvl="1"/>
            <a:r>
              <a:rPr lang="hu-HU" dirty="0"/>
              <a:t>Egyszerű molekulák komplex szerkezetekké való kapcsolódása</a:t>
            </a:r>
          </a:p>
          <a:p>
            <a:r>
              <a:rPr lang="hu-HU" dirty="0"/>
              <a:t>Biológiai </a:t>
            </a:r>
            <a:r>
              <a:rPr lang="hu-HU" dirty="0" smtClean="0"/>
              <a:t>evolúció (</a:t>
            </a:r>
            <a:r>
              <a:rPr lang="hu-HU" u="sng" dirty="0" smtClean="0"/>
              <a:t>prokarióta</a:t>
            </a:r>
            <a:r>
              <a:rPr lang="hu-HU" dirty="0" smtClean="0"/>
              <a:t>; prokarióta → eukarióta; eukarióta</a:t>
            </a:r>
            <a:endParaRPr lang="hu-HU" dirty="0"/>
          </a:p>
          <a:p>
            <a:pPr lvl="1"/>
            <a:r>
              <a:rPr lang="hu-HU" dirty="0"/>
              <a:t>Szénválság</a:t>
            </a:r>
          </a:p>
          <a:p>
            <a:pPr lvl="1"/>
            <a:r>
              <a:rPr lang="hu-HU" dirty="0"/>
              <a:t>Nitrogén válság</a:t>
            </a:r>
          </a:p>
          <a:p>
            <a:pPr lvl="1"/>
            <a:r>
              <a:rPr lang="hu-HU" dirty="0"/>
              <a:t>Oxigén válság</a:t>
            </a:r>
          </a:p>
        </p:txBody>
      </p:sp>
    </p:spTree>
    <p:extLst>
      <p:ext uri="{BB962C8B-B14F-4D97-AF65-F5344CB8AC3E}">
        <p14:creationId xmlns="" xmlns:p14="http://schemas.microsoft.com/office/powerpoint/2010/main" val="197809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CDC0452-0148-5BB4-D28A-0B6A42E74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BB723058-48B1-29FA-6D90-34C80D49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 határol el minden sejtet a külvilágtól?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9C433FC2-DE3D-F020-8C88-75CB8C10B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A sejtmembrán –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dirty="0"/>
              <a:t>ez minden sejtben megtalálható</a:t>
            </a:r>
          </a:p>
          <a:p>
            <a:pPr marL="0" indent="0">
              <a:buNone/>
            </a:pPr>
            <a:r>
              <a:rPr lang="hu-HU" dirty="0"/>
              <a:t>Szinonímái: sejthártya, plazmamembrán</a:t>
            </a:r>
          </a:p>
          <a:p>
            <a:pPr marL="0" indent="0">
              <a:buNone/>
            </a:pPr>
            <a:endParaRPr lang="hu-HU" b="1" dirty="0"/>
          </a:p>
          <a:p>
            <a:pPr marL="0" indent="0">
              <a:buNone/>
            </a:pPr>
            <a:r>
              <a:rPr lang="hu-HU" dirty="0">
                <a:solidFill>
                  <a:srgbClr val="FF0000"/>
                </a:solidFill>
              </a:rPr>
              <a:t>A sejtfal NEM szinonímája a sejtmembránnak, az </a:t>
            </a:r>
            <a:r>
              <a:rPr lang="hu-HU" dirty="0" smtClean="0">
                <a:solidFill>
                  <a:srgbClr val="FF0000"/>
                </a:solidFill>
              </a:rPr>
              <a:t>állati </a:t>
            </a:r>
            <a:r>
              <a:rPr lang="hu-HU" dirty="0">
                <a:solidFill>
                  <a:srgbClr val="FF0000"/>
                </a:solidFill>
              </a:rPr>
              <a:t>sejteknek nincs sejtfala</a:t>
            </a:r>
          </a:p>
        </p:txBody>
      </p:sp>
    </p:spTree>
    <p:extLst>
      <p:ext uri="{BB962C8B-B14F-4D97-AF65-F5344CB8AC3E}">
        <p14:creationId xmlns="" xmlns:p14="http://schemas.microsoft.com/office/powerpoint/2010/main" val="286276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7B2CB31A-717E-1B0D-740C-FABB7015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Citoplazma vagy citoszol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7511A998-CB04-E834-C1E2-FC7621055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dirty="0"/>
              <a:t>citoszol: csak a belső vizes közeget jelenti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citoplazma: a sejtmembrán által lehatárolt közeget, az összes belső sejtalkotót (sejtorganellumot) is beleértve, kivéve a sejtmagot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 smtClean="0"/>
              <a:t>Citoplazma = citoszol </a:t>
            </a:r>
            <a:r>
              <a:rPr lang="hu-HU" b="1" dirty="0"/>
              <a:t>+ organellumok </a:t>
            </a:r>
            <a:r>
              <a:rPr lang="hu-HU" b="1" dirty="0" smtClean="0"/>
              <a:t>– sejtmag (eukarióta)</a:t>
            </a:r>
            <a:endParaRPr lang="hu-HU" b="1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Prokariótákban nincsenek </a:t>
            </a:r>
            <a:r>
              <a:rPr lang="hu-HU" dirty="0" smtClean="0"/>
              <a:t>sejtorganellumok, </a:t>
            </a:r>
            <a:r>
              <a:rPr lang="hu-HU" dirty="0"/>
              <a:t>ezért citoszol és citoplazma szinonímaként használható ezen organizmusok esetében.</a:t>
            </a:r>
          </a:p>
        </p:txBody>
      </p:sp>
    </p:spTree>
    <p:extLst>
      <p:ext uri="{BB962C8B-B14F-4D97-AF65-F5344CB8AC3E}">
        <p14:creationId xmlns="" xmlns:p14="http://schemas.microsoft.com/office/powerpoint/2010/main" val="106317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6EA90C03-C6C1-A765-E0C6-64F94F8A4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Diffúzió</a:t>
            </a:r>
          </a:p>
        </p:txBody>
      </p:sp>
      <p:pic>
        <p:nvPicPr>
          <p:cNvPr id="1026" name="Picture 2" descr="Diffusion of Solute and Equilibrium">
            <a:extLst>
              <a:ext uri="{FF2B5EF4-FFF2-40B4-BE49-F238E27FC236}">
                <a16:creationId xmlns="" xmlns:a16="http://schemas.microsoft.com/office/drawing/2014/main" id="{A3039F7B-3C9F-CA71-F1A7-5CAA357ED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5437" b="51980"/>
          <a:stretch>
            <a:fillRect/>
          </a:stretch>
        </p:blipFill>
        <p:spPr bwMode="auto">
          <a:xfrm>
            <a:off x="965688" y="3156061"/>
            <a:ext cx="4492392" cy="26181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="" xmlns:a16="http://schemas.microsoft.com/office/drawing/2014/main" id="{BFB939AC-C56B-8713-66C9-44626B7FB2BA}"/>
              </a:ext>
            </a:extLst>
          </p:cNvPr>
          <p:cNvSpPr txBox="1"/>
          <p:nvPr/>
        </p:nvSpPr>
        <p:spPr>
          <a:xfrm>
            <a:off x="170696" y="1382457"/>
            <a:ext cx="110232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/>
              <a:t>A koncentráció intenzív mennyiség, a nyomáshoz és </a:t>
            </a:r>
            <a:r>
              <a:rPr lang="hu-HU" sz="2400" dirty="0" smtClean="0"/>
              <a:t>hőmérséklethez </a:t>
            </a:r>
            <a:r>
              <a:rPr lang="hu-HU" sz="2400" dirty="0" smtClean="0"/>
              <a:t>hasonlóan</a:t>
            </a:r>
          </a:p>
          <a:p>
            <a:r>
              <a:rPr lang="hu-HU" sz="2400" dirty="0" smtClean="0"/>
              <a:t> kiegyenlítődik. Tehát </a:t>
            </a:r>
            <a:r>
              <a:rPr lang="hu-HU" sz="2400" dirty="0"/>
              <a:t>a molekulák a nagyobb koncentrációjú közeg felől</a:t>
            </a:r>
          </a:p>
          <a:p>
            <a:r>
              <a:rPr lang="hu-HU" sz="2400" dirty="0"/>
              <a:t> </a:t>
            </a:r>
            <a:r>
              <a:rPr lang="hu-HU" sz="2400" dirty="0">
                <a:sym typeface="Symbol" panose="05050102010706020507" pitchFamily="18" charset="2"/>
              </a:rPr>
              <a:t> </a:t>
            </a:r>
            <a:r>
              <a:rPr lang="hu-HU" sz="2400" dirty="0"/>
              <a:t>a kisebb koncentrációjú közeg felé </a:t>
            </a:r>
            <a:r>
              <a:rPr lang="hu-HU" sz="2400" dirty="0" smtClean="0"/>
              <a:t>haladnak; </a:t>
            </a:r>
            <a:r>
              <a:rPr lang="hu-HU" sz="2400" dirty="0"/>
              <a:t>ez a diffúzió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="" xmlns:a16="http://schemas.microsoft.com/office/drawing/2014/main" id="{60CBFA2C-DFB9-89CB-651D-DB0E9E69029A}"/>
              </a:ext>
            </a:extLst>
          </p:cNvPr>
          <p:cNvSpPr txBox="1"/>
          <p:nvPr/>
        </p:nvSpPr>
        <p:spPr>
          <a:xfrm>
            <a:off x="468182" y="2678320"/>
            <a:ext cx="262808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/>
              <a:t>nagyobb koncentrációjú</a:t>
            </a:r>
          </a:p>
          <a:p>
            <a:pPr algn="ctr"/>
            <a:r>
              <a:rPr lang="hu-HU"/>
              <a:t> közeg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3F013F39-5D2B-9142-3ED4-6A06A5D7B6E1}"/>
              </a:ext>
            </a:extLst>
          </p:cNvPr>
          <p:cNvSpPr txBox="1"/>
          <p:nvPr/>
        </p:nvSpPr>
        <p:spPr>
          <a:xfrm>
            <a:off x="3198779" y="2705048"/>
            <a:ext cx="262808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/>
              <a:t>kisebb koncentrációjú</a:t>
            </a:r>
          </a:p>
          <a:p>
            <a:pPr algn="ctr"/>
            <a:r>
              <a:rPr lang="hu-HU"/>
              <a:t> közeg </a:t>
            </a:r>
          </a:p>
        </p:txBody>
      </p:sp>
      <p:pic>
        <p:nvPicPr>
          <p:cNvPr id="1028" name="Picture 4" descr="Diffusion - Definition, Examples and Types | Biology Dictionary">
            <a:extLst>
              <a:ext uri="{FF2B5EF4-FFF2-40B4-BE49-F238E27FC236}">
                <a16:creationId xmlns="" xmlns:a16="http://schemas.microsoft.com/office/drawing/2014/main" id="{1B87E6C2-D188-866D-EB4B-AAA212DCB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40" y="3656725"/>
            <a:ext cx="4982237" cy="2279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="" xmlns:a16="http://schemas.microsoft.com/office/drawing/2014/main" id="{4AB6B666-24EA-21A1-682F-98F81ADC93EF}"/>
              </a:ext>
            </a:extLst>
          </p:cNvPr>
          <p:cNvSpPr txBox="1"/>
          <p:nvPr/>
        </p:nvSpPr>
        <p:spPr>
          <a:xfrm>
            <a:off x="7432895" y="2662932"/>
            <a:ext cx="3920905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Ha más hatás nem </a:t>
            </a:r>
            <a:r>
              <a:rPr lang="hu-HU" sz="2000" dirty="0" smtClean="0"/>
              <a:t>érvényesül, </a:t>
            </a:r>
            <a:r>
              <a:rPr lang="hu-HU" sz="2000" dirty="0"/>
              <a:t>akkor egyensúlyban a koncentráció kiegyenlítődik egy adott idő után</a:t>
            </a:r>
          </a:p>
        </p:txBody>
      </p:sp>
      <p:sp>
        <p:nvSpPr>
          <p:cNvPr id="10" name="Téglalap: lekerekített 9">
            <a:extLst>
              <a:ext uri="{FF2B5EF4-FFF2-40B4-BE49-F238E27FC236}">
                <a16:creationId xmlns="" xmlns:a16="http://schemas.microsoft.com/office/drawing/2014/main" id="{17412990-39A7-B326-C178-44B07CDA91CA}"/>
              </a:ext>
            </a:extLst>
          </p:cNvPr>
          <p:cNvSpPr/>
          <p:nvPr/>
        </p:nvSpPr>
        <p:spPr>
          <a:xfrm>
            <a:off x="8360229" y="4465121"/>
            <a:ext cx="106877" cy="154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: lekerekített 10">
            <a:extLst>
              <a:ext uri="{FF2B5EF4-FFF2-40B4-BE49-F238E27FC236}">
                <a16:creationId xmlns="" xmlns:a16="http://schemas.microsoft.com/office/drawing/2014/main" id="{1322CDD6-37A0-86D6-9A5D-360CA84ABAF0}"/>
              </a:ext>
            </a:extLst>
          </p:cNvPr>
          <p:cNvSpPr/>
          <p:nvPr/>
        </p:nvSpPr>
        <p:spPr>
          <a:xfrm>
            <a:off x="8346374" y="4795649"/>
            <a:ext cx="106877" cy="154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: lekerekített 11">
            <a:extLst>
              <a:ext uri="{FF2B5EF4-FFF2-40B4-BE49-F238E27FC236}">
                <a16:creationId xmlns="" xmlns:a16="http://schemas.microsoft.com/office/drawing/2014/main" id="{C2ACAE06-037C-FE64-728E-AEA1C83E24A1}"/>
              </a:ext>
            </a:extLst>
          </p:cNvPr>
          <p:cNvSpPr/>
          <p:nvPr/>
        </p:nvSpPr>
        <p:spPr>
          <a:xfrm>
            <a:off x="8344397" y="5185554"/>
            <a:ext cx="106877" cy="154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: lekerekített 12">
            <a:extLst>
              <a:ext uri="{FF2B5EF4-FFF2-40B4-BE49-F238E27FC236}">
                <a16:creationId xmlns="" xmlns:a16="http://schemas.microsoft.com/office/drawing/2014/main" id="{F3F2E4E9-36BA-33FB-7496-46E09C607BC6}"/>
              </a:ext>
            </a:extLst>
          </p:cNvPr>
          <p:cNvSpPr/>
          <p:nvPr/>
        </p:nvSpPr>
        <p:spPr>
          <a:xfrm>
            <a:off x="10565081" y="4651168"/>
            <a:ext cx="106877" cy="154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: lekerekített 13">
            <a:extLst>
              <a:ext uri="{FF2B5EF4-FFF2-40B4-BE49-F238E27FC236}">
                <a16:creationId xmlns="" xmlns:a16="http://schemas.microsoft.com/office/drawing/2014/main" id="{F697D7D5-F73A-D331-FF01-C1521B345C8D}"/>
              </a:ext>
            </a:extLst>
          </p:cNvPr>
          <p:cNvSpPr/>
          <p:nvPr/>
        </p:nvSpPr>
        <p:spPr>
          <a:xfrm>
            <a:off x="10563104" y="5041073"/>
            <a:ext cx="106877" cy="154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: lekerekített 14">
            <a:extLst>
              <a:ext uri="{FF2B5EF4-FFF2-40B4-BE49-F238E27FC236}">
                <a16:creationId xmlns="" xmlns:a16="http://schemas.microsoft.com/office/drawing/2014/main" id="{2C947FC0-4383-483C-32A4-CAD786FF8035}"/>
              </a:ext>
            </a:extLst>
          </p:cNvPr>
          <p:cNvSpPr/>
          <p:nvPr/>
        </p:nvSpPr>
        <p:spPr>
          <a:xfrm>
            <a:off x="10537376" y="4302827"/>
            <a:ext cx="106877" cy="15437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>
            <a:extLst>
              <a:ext uri="{FF2B5EF4-FFF2-40B4-BE49-F238E27FC236}">
                <a16:creationId xmlns="" xmlns:a16="http://schemas.microsoft.com/office/drawing/2014/main" id="{F58C8411-0C5A-CE0C-41DA-46A6149B3E54}"/>
              </a:ext>
            </a:extLst>
          </p:cNvPr>
          <p:cNvSpPr txBox="1"/>
          <p:nvPr/>
        </p:nvSpPr>
        <p:spPr>
          <a:xfrm>
            <a:off x="838200" y="5892710"/>
            <a:ext cx="9724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b="1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koncentrációgradiens</a:t>
            </a:r>
            <a:r>
              <a:rPr lang="hu-HU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r>
              <a:rPr lang="hu-HU" b="1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hu-HU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Egy oldatban vagy gázban a koncentráció különbsége egy </a:t>
            </a:r>
            <a:r>
              <a:rPr lang="hu-HU" b="0" i="0" dirty="0" smtClean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nagy </a:t>
            </a:r>
            <a:r>
              <a:rPr lang="hu-HU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és egy </a:t>
            </a:r>
            <a:r>
              <a:rPr lang="hu-HU" b="0" i="0" dirty="0" smtClean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kis </a:t>
            </a:r>
            <a:r>
              <a:rPr lang="hu-HU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részecskesűrűségű tartomány között.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6181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441</Words>
  <Application>Microsoft Office PowerPoint</Application>
  <PresentationFormat>Custom</PresentationFormat>
  <Paragraphs>87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Office-téma</vt:lpstr>
      <vt:lpstr>1. Sejtbiológia konzultáció</vt:lpstr>
      <vt:lpstr>Evolúció</vt:lpstr>
      <vt:lpstr>Kapcsolt reakciók</vt:lpstr>
      <vt:lpstr>Kapcsolt reakciók</vt:lpstr>
      <vt:lpstr>Mit jelent, hogy a DNS polarizált?</vt:lpstr>
      <vt:lpstr>Kémiai vs. biológiai evolúció</vt:lpstr>
      <vt:lpstr>Mi határol el minden sejtet a külvilágtól?</vt:lpstr>
      <vt:lpstr>Citoplazma vagy citoszol</vt:lpstr>
      <vt:lpstr>Diffúzió</vt:lpstr>
      <vt:lpstr>Passzív membrántranszport</vt:lpstr>
      <vt:lpstr>A membránfehérjék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Konzultáció</dc:title>
  <dc:creator>Kinga Nyíri</dc:creator>
  <cp:lastModifiedBy>Akos</cp:lastModifiedBy>
  <cp:revision>29</cp:revision>
  <dcterms:created xsi:type="dcterms:W3CDTF">2025-09-09T20:22:13Z</dcterms:created>
  <dcterms:modified xsi:type="dcterms:W3CDTF">2025-10-13T18:37:45Z</dcterms:modified>
</cp:coreProperties>
</file>