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79" r:id="rId3"/>
    <p:sldId id="304" r:id="rId4"/>
    <p:sldId id="303" r:id="rId5"/>
    <p:sldId id="318" r:id="rId6"/>
    <p:sldId id="323" r:id="rId7"/>
    <p:sldId id="298" r:id="rId8"/>
    <p:sldId id="299" r:id="rId9"/>
    <p:sldId id="319" r:id="rId10"/>
    <p:sldId id="305" r:id="rId11"/>
    <p:sldId id="312" r:id="rId12"/>
    <p:sldId id="313" r:id="rId13"/>
    <p:sldId id="314" r:id="rId14"/>
    <p:sldId id="316" r:id="rId15"/>
    <p:sldId id="321" r:id="rId16"/>
    <p:sldId id="322" r:id="rId17"/>
    <p:sldId id="309" r:id="rId18"/>
    <p:sldId id="310" r:id="rId19"/>
    <p:sldId id="311" r:id="rId20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FFCC00"/>
    <a:srgbClr val="00CC00"/>
    <a:srgbClr val="FF0000"/>
    <a:srgbClr val="9933FF"/>
    <a:srgbClr val="5F5F5F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386" y="-370"/>
      </p:cViewPr>
      <p:guideLst>
        <p:guide orient="horz" pos="2160"/>
        <p:guide pos="7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20" y="-78"/>
      </p:cViewPr>
      <p:guideLst>
        <p:guide orient="horz" pos="3110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6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6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71525"/>
            <a:ext cx="4946650" cy="37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3680"/>
            <a:ext cx="4984750" cy="4404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9982"/>
            <a:ext cx="2946400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49982"/>
            <a:ext cx="2946400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3963B9-49EA-4509-91FF-E78116603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C489F-D34D-4BEC-A749-F00D00456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8BBCF-4977-48AF-B5DB-3B0B461BE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54192-9E53-437F-84C6-27C8CCBF2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3D29-F58D-4EED-A12F-12A40D004965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D30F8-7200-44A2-BE4C-948925FFAB8F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1C26-E3D0-4E4D-B457-4E5400A5DC77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8B24-A7D6-461A-9BC9-C831CE327020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D442D-04E6-43F9-92FD-DA84193F4D68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33174-F29B-484F-B17E-768EC5A224C4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4274B-FD7F-42DF-8BF0-0C6337479769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D104-D568-4F5C-BFA7-5138C9460449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67497-7F44-4DC6-AD7C-9334926D1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4364E-AA6C-4DF9-8F52-AECFD3FBD34D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9D6FE-415A-4120-8058-30A35B83508D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C7417-FBCE-42BB-A1EA-5FB546EC02CD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4149E-2972-43AA-A752-33424865E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CBA29-7F09-439A-AC12-8D4FE2C35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E9AFE-C76A-47C3-9DAC-8F7C0DAFE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2ED6C-261A-470B-BCD9-19DB366FC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7B033-59D2-4AD9-8D53-C7AE6572F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B14B9-2D91-45F0-9609-5D0AFDFA4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13329-4505-4A19-9522-8A50A2410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CB1EA5A-D013-4A6B-98EB-C75DA63DA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4099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 smtClean="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fld id="{A6D87DAC-7057-4387-B49C-A5D9B02E3608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.x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08013" y="209550"/>
            <a:ext cx="7964487" cy="627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algn="ctr"/>
            <a:r>
              <a:rPr lang="hu-HU" sz="3200" b="1" dirty="0" smtClean="0">
                <a:solidFill>
                  <a:srgbClr val="9933FF"/>
                </a:solidFill>
                <a:latin typeface="Calibri" pitchFamily="34" charset="0"/>
              </a:rPr>
              <a:t>Mikrobasejtek ciklus alatti növekedése</a:t>
            </a:r>
            <a:endParaRPr lang="hu-HU" sz="3200" b="1" dirty="0">
              <a:solidFill>
                <a:srgbClr val="9933FF"/>
              </a:solidFill>
              <a:latin typeface="Calibri" pitchFamily="34" charset="0"/>
            </a:endParaRPr>
          </a:p>
          <a:p>
            <a:pPr marL="457200" indent="-457200" algn="ctr"/>
            <a:endParaRPr lang="hu-HU" sz="2800" b="1" dirty="0">
              <a:solidFill>
                <a:srgbClr val="9933FF"/>
              </a:solidFill>
              <a:latin typeface="Comic Sans MS" pitchFamily="66" charset="0"/>
            </a:endParaRPr>
          </a:p>
          <a:p>
            <a:pPr marL="457200" indent="-457200" algn="ctr"/>
            <a:r>
              <a:rPr lang="hu-HU" b="1" dirty="0">
                <a:solidFill>
                  <a:schemeClr val="accent2"/>
                </a:solidFill>
              </a:rPr>
              <a:t>A </a:t>
            </a:r>
            <a:r>
              <a:rPr lang="hu-HU" b="1" u="sng" dirty="0">
                <a:solidFill>
                  <a:schemeClr val="accent2"/>
                </a:solidFill>
              </a:rPr>
              <a:t>tenyészet sejtszáma</a:t>
            </a:r>
            <a:r>
              <a:rPr lang="hu-HU" b="1" dirty="0">
                <a:solidFill>
                  <a:schemeClr val="accent2"/>
                </a:solidFill>
              </a:rPr>
              <a:t> az idő függvényében</a:t>
            </a:r>
          </a:p>
          <a:p>
            <a:pPr marL="457200" indent="-457200" algn="ctr"/>
            <a:endParaRPr lang="hu-HU" sz="1200" b="1" dirty="0">
              <a:solidFill>
                <a:schemeClr val="accent2"/>
              </a:solidFill>
            </a:endParaRPr>
          </a:p>
          <a:p>
            <a:pPr marL="457200" indent="-457200" algn="ctr"/>
            <a:r>
              <a:rPr lang="hu-HU" b="1" dirty="0">
                <a:solidFill>
                  <a:srgbClr val="FF0000"/>
                </a:solidFill>
              </a:rPr>
              <a:t>N(t) = N</a:t>
            </a:r>
            <a:r>
              <a:rPr lang="hu-HU" b="1" baseline="-25000" dirty="0">
                <a:solidFill>
                  <a:srgbClr val="FF0000"/>
                </a:solidFill>
              </a:rPr>
              <a:t>0</a:t>
            </a:r>
            <a:r>
              <a:rPr lang="en-US" b="1" dirty="0">
                <a:solidFill>
                  <a:srgbClr val="FF0000"/>
                </a:solidFill>
              </a:rPr>
              <a:t>·</a:t>
            </a:r>
            <a:r>
              <a:rPr lang="hu-HU" b="1" dirty="0">
                <a:solidFill>
                  <a:srgbClr val="FF0000"/>
                </a:solidFill>
              </a:rPr>
              <a:t>e</a:t>
            </a:r>
            <a:r>
              <a:rPr lang="hu-HU" sz="1200" b="1" dirty="0">
                <a:solidFill>
                  <a:srgbClr val="FF0000"/>
                </a:solidFill>
              </a:rPr>
              <a:t> </a:t>
            </a:r>
            <a:r>
              <a:rPr lang="hu-HU" b="1" baseline="30000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b="1" baseline="30000" dirty="0">
                <a:solidFill>
                  <a:srgbClr val="FF0000"/>
                </a:solidFill>
              </a:rPr>
              <a:t>·</a:t>
            </a:r>
            <a:r>
              <a:rPr lang="hu-HU" b="1" baseline="30000" dirty="0">
                <a:solidFill>
                  <a:srgbClr val="FF0000"/>
                </a:solidFill>
              </a:rPr>
              <a:t>t</a:t>
            </a:r>
          </a:p>
          <a:p>
            <a:pPr marL="457200" indent="-457200" algn="ctr"/>
            <a:r>
              <a:rPr lang="hu-HU" sz="1600" b="1" dirty="0">
                <a:solidFill>
                  <a:srgbClr val="339933"/>
                </a:solidFill>
              </a:rPr>
              <a:t>(ha a külső környezet és a sejtek fiziológiai állapota változatlan és a populáció aszinkron)</a:t>
            </a:r>
          </a:p>
          <a:p>
            <a:pPr marL="457200" indent="-457200" algn="ctr"/>
            <a:endParaRPr lang="hu-HU" b="1" dirty="0">
              <a:solidFill>
                <a:srgbClr val="339933"/>
              </a:solidFill>
            </a:endParaRPr>
          </a:p>
          <a:p>
            <a:pPr marL="457200" indent="-457200" algn="ctr"/>
            <a:r>
              <a:rPr lang="hu-HU" b="1" dirty="0">
                <a:solidFill>
                  <a:schemeClr val="accent2"/>
                </a:solidFill>
              </a:rPr>
              <a:t>A </a:t>
            </a:r>
            <a:r>
              <a:rPr lang="hu-HU" b="1" u="sng" dirty="0">
                <a:solidFill>
                  <a:schemeClr val="accent2"/>
                </a:solidFill>
              </a:rPr>
              <a:t>tenyészet sejttömege</a:t>
            </a:r>
            <a:r>
              <a:rPr lang="hu-HU" b="1" dirty="0">
                <a:solidFill>
                  <a:schemeClr val="accent2"/>
                </a:solidFill>
              </a:rPr>
              <a:t> az idő függvényében</a:t>
            </a:r>
          </a:p>
          <a:p>
            <a:pPr marL="457200" indent="-457200" algn="ctr"/>
            <a:endParaRPr lang="hu-HU" sz="1200" b="1" dirty="0">
              <a:solidFill>
                <a:schemeClr val="accent2"/>
              </a:solidFill>
            </a:endParaRPr>
          </a:p>
          <a:p>
            <a:pPr marL="457200" indent="-457200" algn="ctr"/>
            <a:r>
              <a:rPr lang="hu-HU" b="1" dirty="0">
                <a:solidFill>
                  <a:srgbClr val="FF0000"/>
                </a:solidFill>
              </a:rPr>
              <a:t>M(t) = M</a:t>
            </a:r>
            <a:r>
              <a:rPr lang="hu-HU" b="1" baseline="-25000" dirty="0">
                <a:solidFill>
                  <a:srgbClr val="FF0000"/>
                </a:solidFill>
              </a:rPr>
              <a:t>0</a:t>
            </a:r>
            <a:r>
              <a:rPr lang="en-US" b="1" dirty="0">
                <a:solidFill>
                  <a:srgbClr val="FF0000"/>
                </a:solidFill>
              </a:rPr>
              <a:t>·</a:t>
            </a:r>
            <a:r>
              <a:rPr lang="hu-HU" b="1" dirty="0">
                <a:solidFill>
                  <a:srgbClr val="FF0000"/>
                </a:solidFill>
              </a:rPr>
              <a:t>e</a:t>
            </a:r>
            <a:r>
              <a:rPr lang="hu-HU" sz="1200" b="1" baseline="30000" dirty="0">
                <a:solidFill>
                  <a:srgbClr val="FF0000"/>
                </a:solidFill>
              </a:rPr>
              <a:t> </a:t>
            </a:r>
            <a:r>
              <a:rPr lang="hu-HU" b="1" baseline="30000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b="1" baseline="30000" dirty="0">
                <a:solidFill>
                  <a:srgbClr val="FF0000"/>
                </a:solidFill>
              </a:rPr>
              <a:t>·</a:t>
            </a:r>
            <a:r>
              <a:rPr lang="hu-HU" b="1" baseline="30000" dirty="0">
                <a:solidFill>
                  <a:srgbClr val="FF0000"/>
                </a:solidFill>
              </a:rPr>
              <a:t>t</a:t>
            </a:r>
          </a:p>
          <a:p>
            <a:pPr marL="457200" indent="-457200" algn="ctr"/>
            <a:r>
              <a:rPr lang="hu-HU" sz="1600" b="1" dirty="0">
                <a:solidFill>
                  <a:srgbClr val="339933"/>
                </a:solidFill>
              </a:rPr>
              <a:t>(a </a:t>
            </a:r>
            <a:r>
              <a:rPr lang="en-US" sz="1600" b="1" dirty="0" err="1">
                <a:solidFill>
                  <a:srgbClr val="339933"/>
                </a:solidFill>
              </a:rPr>
              <a:t>sejtek</a:t>
            </a:r>
            <a:r>
              <a:rPr lang="en-US" sz="1600" b="1" dirty="0">
                <a:solidFill>
                  <a:srgbClr val="339933"/>
                </a:solidFill>
              </a:rPr>
              <a:t> </a:t>
            </a:r>
            <a:r>
              <a:rPr lang="en-US" sz="1600" b="1" dirty="0" err="1">
                <a:solidFill>
                  <a:srgbClr val="339933"/>
                </a:solidFill>
              </a:rPr>
              <a:t>korelos</a:t>
            </a:r>
            <a:r>
              <a:rPr lang="hu-HU" sz="1600" b="1" dirty="0">
                <a:solidFill>
                  <a:srgbClr val="339933"/>
                </a:solidFill>
              </a:rPr>
              <a:t>z</a:t>
            </a:r>
            <a:r>
              <a:rPr lang="en-US" sz="1600" b="1" dirty="0">
                <a:solidFill>
                  <a:srgbClr val="339933"/>
                </a:solidFill>
              </a:rPr>
              <a:t>l</a:t>
            </a:r>
            <a:r>
              <a:rPr lang="hu-HU" sz="1600" b="1" dirty="0">
                <a:solidFill>
                  <a:srgbClr val="339933"/>
                </a:solidFill>
              </a:rPr>
              <a:t>á</a:t>
            </a:r>
            <a:r>
              <a:rPr lang="en-US" sz="1600" b="1" dirty="0" err="1">
                <a:solidFill>
                  <a:srgbClr val="339933"/>
                </a:solidFill>
              </a:rPr>
              <a:t>sa</a:t>
            </a:r>
            <a:r>
              <a:rPr lang="hu-HU" sz="1600" b="1" dirty="0">
                <a:solidFill>
                  <a:srgbClr val="339933"/>
                </a:solidFill>
              </a:rPr>
              <a:t> és ciklus alatti tömegnövekedése ezt nem befolyásolja)</a:t>
            </a:r>
          </a:p>
          <a:p>
            <a:pPr marL="457200" indent="-457200" algn="ctr"/>
            <a:endParaRPr lang="hu-HU" b="1" baseline="30000" dirty="0">
              <a:solidFill>
                <a:srgbClr val="339933"/>
              </a:solidFill>
            </a:endParaRPr>
          </a:p>
          <a:p>
            <a:pPr marL="457200" indent="-457200" algn="ctr"/>
            <a:r>
              <a:rPr lang="hu-HU" b="1" dirty="0">
                <a:solidFill>
                  <a:schemeClr val="accent2"/>
                </a:solidFill>
              </a:rPr>
              <a:t>Az </a:t>
            </a:r>
            <a:r>
              <a:rPr lang="hu-HU" b="1" u="sng" dirty="0">
                <a:solidFill>
                  <a:schemeClr val="accent2"/>
                </a:solidFill>
              </a:rPr>
              <a:t>egyedi sejt tömege</a:t>
            </a:r>
            <a:r>
              <a:rPr lang="hu-HU" b="1" dirty="0">
                <a:solidFill>
                  <a:schemeClr val="accent2"/>
                </a:solidFill>
              </a:rPr>
              <a:t> az idő függvényében</a:t>
            </a:r>
          </a:p>
          <a:p>
            <a:pPr marL="457200" indent="-457200" algn="ctr"/>
            <a:endParaRPr lang="hu-HU" sz="1200" b="1" dirty="0">
              <a:solidFill>
                <a:schemeClr val="accent2"/>
              </a:solidFill>
            </a:endParaRPr>
          </a:p>
          <a:p>
            <a:pPr marL="457200" indent="-457200" algn="ctr"/>
            <a:r>
              <a:rPr lang="hu-HU" b="1" dirty="0">
                <a:solidFill>
                  <a:srgbClr val="FF0000"/>
                </a:solidFill>
              </a:rPr>
              <a:t>m(t) = m</a:t>
            </a:r>
            <a:r>
              <a:rPr lang="hu-HU" b="1" baseline="-25000" dirty="0">
                <a:solidFill>
                  <a:srgbClr val="FF0000"/>
                </a:solidFill>
              </a:rPr>
              <a:t>0</a:t>
            </a:r>
            <a:r>
              <a:rPr lang="en-US" b="1" dirty="0">
                <a:solidFill>
                  <a:srgbClr val="FF0000"/>
                </a:solidFill>
              </a:rPr>
              <a:t>·</a:t>
            </a:r>
            <a:r>
              <a:rPr lang="hu-HU" b="1" dirty="0">
                <a:solidFill>
                  <a:srgbClr val="FF0000"/>
                </a:solidFill>
              </a:rPr>
              <a:t>e</a:t>
            </a:r>
            <a:r>
              <a:rPr lang="hu-HU" sz="1200" b="1" baseline="30000" dirty="0">
                <a:solidFill>
                  <a:srgbClr val="FF0000"/>
                </a:solidFill>
              </a:rPr>
              <a:t> </a:t>
            </a:r>
            <a:r>
              <a:rPr lang="hu-HU" b="1" baseline="30000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b="1" baseline="30000" dirty="0">
                <a:solidFill>
                  <a:srgbClr val="FF0000"/>
                </a:solidFill>
              </a:rPr>
              <a:t>·</a:t>
            </a:r>
            <a:r>
              <a:rPr lang="hu-HU" b="1" baseline="30000" dirty="0">
                <a:solidFill>
                  <a:srgbClr val="FF0000"/>
                </a:solidFill>
              </a:rPr>
              <a:t>t</a:t>
            </a:r>
            <a:r>
              <a:rPr lang="hu-HU" b="1" dirty="0">
                <a:solidFill>
                  <a:srgbClr val="FF0000"/>
                </a:solidFill>
              </a:rPr>
              <a:t>  ???</a:t>
            </a:r>
          </a:p>
          <a:p>
            <a:pPr marL="457200" indent="-457200" algn="ctr"/>
            <a:endParaRPr lang="hu-HU" sz="1000" b="1" dirty="0">
              <a:solidFill>
                <a:srgbClr val="FF0000"/>
              </a:solidFill>
            </a:endParaRPr>
          </a:p>
          <a:p>
            <a:pPr marL="457200" indent="-457200">
              <a:buFont typeface="Arial" charset="0"/>
              <a:buChar char="•"/>
            </a:pPr>
            <a:r>
              <a:rPr lang="hu-HU" sz="2000" b="1" dirty="0">
                <a:solidFill>
                  <a:srgbClr val="339933"/>
                </a:solidFill>
              </a:rPr>
              <a:t>m</a:t>
            </a:r>
            <a:r>
              <a:rPr lang="hu-HU" sz="2000" b="1" baseline="-25000" dirty="0">
                <a:solidFill>
                  <a:srgbClr val="339933"/>
                </a:solidFill>
              </a:rPr>
              <a:t>0</a:t>
            </a:r>
            <a:r>
              <a:rPr lang="hu-HU" sz="2000" b="1" dirty="0">
                <a:solidFill>
                  <a:srgbClr val="339933"/>
                </a:solidFill>
              </a:rPr>
              <a:t> a születéskori sejttömeg</a:t>
            </a:r>
            <a:endParaRPr lang="hu-HU" sz="2000" b="1" baseline="30000" dirty="0">
              <a:solidFill>
                <a:srgbClr val="339933"/>
              </a:solidFill>
            </a:endParaRPr>
          </a:p>
          <a:p>
            <a:pPr marL="457200" indent="-457200">
              <a:buFont typeface="Arial" charset="0"/>
              <a:buChar char="•"/>
            </a:pPr>
            <a:r>
              <a:rPr lang="hu-HU" sz="2000" b="1" dirty="0">
                <a:solidFill>
                  <a:srgbClr val="339933"/>
                </a:solidFill>
              </a:rPr>
              <a:t>0 &lt; t &lt; CT, ahol CT a sejt ciklusideje</a:t>
            </a:r>
          </a:p>
          <a:p>
            <a:pPr marL="457200" indent="-457200">
              <a:buFont typeface="Arial" charset="0"/>
              <a:buChar char="•"/>
            </a:pPr>
            <a:r>
              <a:rPr lang="hu-HU" sz="2000" b="1" dirty="0">
                <a:solidFill>
                  <a:srgbClr val="339933"/>
                </a:solidFill>
              </a:rPr>
              <a:t>m(CT) = 2m</a:t>
            </a:r>
            <a:r>
              <a:rPr lang="hu-HU" sz="2000" b="1" baseline="-25000" dirty="0">
                <a:solidFill>
                  <a:srgbClr val="339933"/>
                </a:solidFill>
              </a:rPr>
              <a:t>0</a:t>
            </a:r>
            <a:r>
              <a:rPr lang="hu-HU" sz="2000" b="1" dirty="0">
                <a:solidFill>
                  <a:srgbClr val="339933"/>
                </a:solidFill>
              </a:rPr>
              <a:t> (tetszőleges monoton függvény elképzelhető)</a:t>
            </a:r>
          </a:p>
          <a:p>
            <a:pPr marL="457200" indent="-457200">
              <a:buFont typeface="Arial" charset="0"/>
              <a:buChar char="•"/>
            </a:pPr>
            <a:r>
              <a:rPr lang="hu-HU" sz="2000" b="1" dirty="0">
                <a:solidFill>
                  <a:srgbClr val="339933"/>
                </a:solidFill>
              </a:rPr>
              <a:t>exponenciális-e a növekedés a sejtek életében ???</a:t>
            </a:r>
            <a:endParaRPr lang="en-US" sz="2000" b="1" dirty="0">
              <a:solidFill>
                <a:srgbClr val="33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68114" y="963612"/>
          <a:ext cx="6780486" cy="5284788"/>
        </p:xfrm>
        <a:graphic>
          <a:graphicData uri="http://schemas.openxmlformats.org/presentationml/2006/ole">
            <p:oleObj spid="_x0000_s43010" name="SPW 10.0 Graph" r:id="rId3" imgW="5506200" imgH="4291200" progId="">
              <p:embed/>
            </p:oleObj>
          </a:graphicData>
        </a:graphic>
      </p:graphicFrame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790" y="2351824"/>
            <a:ext cx="1584000" cy="1229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Egyenes összekötő nyíllal 7"/>
          <p:cNvCxnSpPr/>
          <p:nvPr/>
        </p:nvCxnSpPr>
        <p:spPr>
          <a:xfrm flipH="1" flipV="1">
            <a:off x="4152901" y="3667126"/>
            <a:ext cx="190499" cy="219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4191000" y="3929390"/>
            <a:ext cx="4905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RCP</a:t>
            </a:r>
            <a:endParaRPr lang="hu-HU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421887" y="1652081"/>
            <a:ext cx="1540513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α</a:t>
            </a:r>
            <a:r>
              <a:rPr lang="hu-HU" sz="110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0.0429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α</a:t>
            </a:r>
            <a:r>
              <a:rPr lang="hu-HU" sz="110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0.0902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ε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9.84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τ</a:t>
            </a:r>
            <a:r>
              <a:rPr lang="hu-HU" sz="11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57.6 min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η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0.01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  <a:endParaRPr lang="hu-HU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Rectangle 73"/>
          <p:cNvSpPr>
            <a:spLocks noChangeArrowheads="1"/>
          </p:cNvSpPr>
          <p:nvPr/>
        </p:nvSpPr>
        <p:spPr bwMode="auto">
          <a:xfrm>
            <a:off x="32385" y="136525"/>
            <a:ext cx="911161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Egy hasadó élesztő sejt növekedési mintázata</a:t>
            </a:r>
          </a:p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(éles bilineáris eset)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707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867086" y="895797"/>
          <a:ext cx="7133914" cy="5569029"/>
        </p:xfrm>
        <a:graphic>
          <a:graphicData uri="http://schemas.openxmlformats.org/presentationml/2006/ole">
            <p:oleObj spid="_x0000_s44034" name="SPW 10.0 Graph" r:id="rId3" imgW="5542920" imgH="4327560" progId="">
              <p:embed/>
            </p:oleObj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000" y="2286000"/>
            <a:ext cx="1584000" cy="1224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Egyenes összekötő nyíllal 4"/>
          <p:cNvCxnSpPr/>
          <p:nvPr/>
        </p:nvCxnSpPr>
        <p:spPr>
          <a:xfrm flipH="1" flipV="1">
            <a:off x="3924301" y="3895726"/>
            <a:ext cx="190499" cy="219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3962400" y="4157990"/>
            <a:ext cx="4905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RCP</a:t>
            </a:r>
            <a:endParaRPr lang="hu-HU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2209800" y="1728281"/>
            <a:ext cx="1531277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α</a:t>
            </a:r>
            <a:r>
              <a:rPr lang="hu-HU" sz="110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0.0413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α</a:t>
            </a:r>
            <a:r>
              <a:rPr lang="hu-HU" sz="110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0.0782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ε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10.2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τ</a:t>
            </a:r>
            <a:r>
              <a:rPr lang="hu-HU" sz="11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59.7 min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η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0.500</a:t>
            </a:r>
            <a:r>
              <a:rPr lang="hu-HU" sz="11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</a:p>
        </p:txBody>
      </p:sp>
      <p:sp>
        <p:nvSpPr>
          <p:cNvPr id="9" name="Rectangle 73"/>
          <p:cNvSpPr>
            <a:spLocks noChangeArrowheads="1"/>
          </p:cNvSpPr>
          <p:nvPr/>
        </p:nvSpPr>
        <p:spPr bwMode="auto">
          <a:xfrm>
            <a:off x="32385" y="136525"/>
            <a:ext cx="911161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Egy hasadó élesztő sejt növekedési mintázata</a:t>
            </a:r>
          </a:p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(„sima” </a:t>
            </a:r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bilineáris eset)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093156" y="915978"/>
          <a:ext cx="6841599" cy="5332422"/>
        </p:xfrm>
        <a:graphic>
          <a:graphicData uri="http://schemas.openxmlformats.org/presentationml/2006/ole">
            <p:oleObj spid="_x0000_s45058" name="SPW 10.0 Graph" r:id="rId3" imgW="5506200" imgH="4291200" progId="">
              <p:embed/>
            </p:oleObj>
          </a:graphicData>
        </a:graphic>
      </p:graphicFrame>
      <p:sp>
        <p:nvSpPr>
          <p:cNvPr id="4" name="Szövegdoboz 3"/>
          <p:cNvSpPr txBox="1"/>
          <p:nvPr/>
        </p:nvSpPr>
        <p:spPr>
          <a:xfrm>
            <a:off x="2421887" y="1778913"/>
            <a:ext cx="142621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γ</a:t>
            </a:r>
            <a:r>
              <a:rPr lang="hu-HU" sz="11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0.0494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δ</a:t>
            </a:r>
            <a:r>
              <a:rPr lang="hu-HU" sz="11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7.86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  <a:endParaRPr lang="hu-HU" sz="1100" baseline="30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384" y="2347185"/>
            <a:ext cx="1584000" cy="1224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3"/>
          <p:cNvSpPr>
            <a:spLocks noChangeArrowheads="1"/>
          </p:cNvSpPr>
          <p:nvPr/>
        </p:nvSpPr>
        <p:spPr bwMode="auto">
          <a:xfrm>
            <a:off x="32385" y="136525"/>
            <a:ext cx="911161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Egy hasadó élesztő sejt növekedési mintázata</a:t>
            </a:r>
          </a:p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(lineáris eset)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3"/>
          <p:cNvSpPr>
            <a:spLocks noChangeArrowheads="1"/>
          </p:cNvSpPr>
          <p:nvPr/>
        </p:nvSpPr>
        <p:spPr bwMode="auto">
          <a:xfrm>
            <a:off x="146685" y="136525"/>
            <a:ext cx="884491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A hasadó élesztő sejtnövekedése általában bilineáris, </a:t>
            </a:r>
          </a:p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de gyakran nem éles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993" y="1207574"/>
            <a:ext cx="8582025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364497" y="920751"/>
          <a:ext cx="6255503" cy="5408826"/>
        </p:xfrm>
        <a:graphic>
          <a:graphicData uri="http://schemas.openxmlformats.org/presentationml/2006/ole">
            <p:oleObj spid="_x0000_s49154" name="SPW 10.0 Graph" r:id="rId3" imgW="5407560" imgH="4675320" progId="">
              <p:embed/>
            </p:oleObj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78800" y="2204379"/>
            <a:ext cx="1584000" cy="1224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2286000" y="1526715"/>
            <a:ext cx="1540513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α</a:t>
            </a:r>
            <a:r>
              <a:rPr lang="hu-HU" sz="110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0.0478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α</a:t>
            </a:r>
            <a:r>
              <a:rPr lang="hu-HU" sz="110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0.0628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 min</a:t>
            </a:r>
            <a:r>
              <a:rPr lang="hu-HU" sz="11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ε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10.8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τ</a:t>
            </a:r>
            <a:r>
              <a:rPr lang="hu-HU" sz="11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64.3 min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η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0.087 </a:t>
            </a:r>
            <a:r>
              <a:rPr lang="el-GR" sz="1100" dirty="0" smtClean="0">
                <a:solidFill>
                  <a:prstClr val="black"/>
                </a:solidFill>
                <a:cs typeface="Times New Roman" pitchFamily="18" charset="0"/>
              </a:rPr>
              <a:t>μ</a:t>
            </a: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</a:t>
            </a:r>
            <a:endParaRPr lang="hu-HU" sz="1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" name="Egyenes összekötő nyíllal 5"/>
          <p:cNvCxnSpPr/>
          <p:nvPr/>
        </p:nvCxnSpPr>
        <p:spPr>
          <a:xfrm flipH="1" flipV="1">
            <a:off x="4191000" y="3429000"/>
            <a:ext cx="190499" cy="219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zövegdoboz 6"/>
          <p:cNvSpPr txBox="1"/>
          <p:nvPr/>
        </p:nvSpPr>
        <p:spPr>
          <a:xfrm>
            <a:off x="4191000" y="3657600"/>
            <a:ext cx="4905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hu-HU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RCP</a:t>
            </a:r>
            <a:endParaRPr lang="hu-HU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73"/>
          <p:cNvSpPr>
            <a:spLocks noChangeArrowheads="1"/>
          </p:cNvSpPr>
          <p:nvPr/>
        </p:nvSpPr>
        <p:spPr bwMode="auto">
          <a:xfrm>
            <a:off x="32385" y="136525"/>
            <a:ext cx="911161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Hasadó élesztő sejtek „átlagos” növekedési mintázata</a:t>
            </a:r>
          </a:p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(„sima” </a:t>
            </a:r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bilineáris) 1.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6"/>
          <p:cNvGrpSpPr>
            <a:grpSpLocks noChangeAspect="1"/>
          </p:cNvGrpSpPr>
          <p:nvPr/>
        </p:nvGrpSpPr>
        <p:grpSpPr>
          <a:xfrm>
            <a:off x="1168230" y="990600"/>
            <a:ext cx="6832770" cy="5486400"/>
            <a:chOff x="-880657" y="1109840"/>
            <a:chExt cx="8519940" cy="6841120"/>
          </a:xfrm>
        </p:grpSpPr>
        <p:graphicFrame>
          <p:nvGraphicFramePr>
            <p:cNvPr id="3" name="Objektum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652710923"/>
                </p:ext>
              </p:extLst>
            </p:nvPr>
          </p:nvGraphicFramePr>
          <p:xfrm>
            <a:off x="-880657" y="1109840"/>
            <a:ext cx="8519940" cy="6841120"/>
          </p:xfrm>
          <a:graphic>
            <a:graphicData uri="http://schemas.openxmlformats.org/presentationml/2006/ole">
              <p:oleObj spid="_x0000_s50178" r:id="rId3" imgW="5349240" imgH="4304081" progId="">
                <p:embed/>
              </p:oleObj>
            </a:graphicData>
          </a:graphic>
        </p:graphicFrame>
        <p:graphicFrame>
          <p:nvGraphicFramePr>
            <p:cNvPr id="4" name="Objektum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145891690"/>
                </p:ext>
              </p:extLst>
            </p:nvPr>
          </p:nvGraphicFramePr>
          <p:xfrm>
            <a:off x="2297318" y="5044189"/>
            <a:ext cx="2236000" cy="1811564"/>
          </p:xfrm>
          <a:graphic>
            <a:graphicData uri="http://schemas.openxmlformats.org/presentationml/2006/ole">
              <p:oleObj spid="_x0000_s50179" r:id="rId4" imgW="6231600" imgH="5047920" progId="">
                <p:embed/>
              </p:oleObj>
            </a:graphicData>
          </a:graphic>
        </p:graphicFrame>
        <p:graphicFrame>
          <p:nvGraphicFramePr>
            <p:cNvPr id="5" name="Objektum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3607347490"/>
                </p:ext>
              </p:extLst>
            </p:nvPr>
          </p:nvGraphicFramePr>
          <p:xfrm>
            <a:off x="4780681" y="5044173"/>
            <a:ext cx="2236000" cy="1811586"/>
          </p:xfrm>
          <a:graphic>
            <a:graphicData uri="http://schemas.openxmlformats.org/presentationml/2006/ole">
              <p:oleObj spid="_x0000_s50180" r:id="rId5" imgW="6231600" imgH="5047920" progId="">
                <p:embed/>
              </p:oleObj>
            </a:graphicData>
          </a:graphic>
        </p:graphicFrame>
        <p:cxnSp>
          <p:nvCxnSpPr>
            <p:cNvPr id="6" name="Egyenes összekötő nyíllal 5"/>
            <p:cNvCxnSpPr/>
            <p:nvPr/>
          </p:nvCxnSpPr>
          <p:spPr>
            <a:xfrm>
              <a:off x="1480776" y="5673243"/>
              <a:ext cx="187158" cy="265713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Szövegdoboz 7"/>
            <p:cNvSpPr txBox="1"/>
            <p:nvPr/>
          </p:nvSpPr>
          <p:spPr>
            <a:xfrm>
              <a:off x="1302621" y="5931473"/>
              <a:ext cx="989079" cy="376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200" dirty="0">
                  <a:latin typeface="Arial" panose="020B0604020202020204" pitchFamily="34" charset="0"/>
                  <a:cs typeface="Arial" panose="020B0604020202020204" pitchFamily="34" charset="0"/>
                </a:rPr>
                <a:t>RCP</a:t>
              </a:r>
            </a:p>
          </p:txBody>
        </p:sp>
      </p:grpSp>
      <p:sp>
        <p:nvSpPr>
          <p:cNvPr id="8" name="Rectangle 73"/>
          <p:cNvSpPr>
            <a:spLocks noChangeArrowheads="1"/>
          </p:cNvSpPr>
          <p:nvPr/>
        </p:nvSpPr>
        <p:spPr bwMode="auto">
          <a:xfrm>
            <a:off x="32385" y="136525"/>
            <a:ext cx="911161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Hasadó élesztő sejtek „átlagos” növekedési mintázata</a:t>
            </a:r>
          </a:p>
          <a:p>
            <a:pPr algn="ctr"/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(„sima” </a:t>
            </a:r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bilineáris) 2.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Kép 7"/>
          <p:cNvPicPr>
            <a:picLocks noChangeAspect="1" noChangeArrowheads="1"/>
          </p:cNvPicPr>
          <p:nvPr/>
        </p:nvPicPr>
        <p:blipFill>
          <a:blip r:embed="rId2" cstate="print"/>
          <a:srcRect r="5261"/>
          <a:stretch>
            <a:fillRect/>
          </a:stretch>
        </p:blipFill>
        <p:spPr bwMode="auto">
          <a:xfrm>
            <a:off x="765515" y="720725"/>
            <a:ext cx="7616485" cy="5615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428625" y="136525"/>
            <a:ext cx="8181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>
                <a:solidFill>
                  <a:srgbClr val="9933FF"/>
                </a:solidFill>
                <a:latin typeface="Calibri" pitchFamily="34" charset="0"/>
              </a:rPr>
              <a:t>A méretkontroll igazolása hasadó élesztőben 1.</a:t>
            </a:r>
            <a:endParaRPr lang="en-US" sz="3200" b="1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2514600" y="3048000"/>
            <a:ext cx="6976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WT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5818188" y="3124200"/>
            <a:ext cx="89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cdc2</a:t>
            </a:r>
            <a:r>
              <a:rPr lang="hu-HU" b="1" i="1" baseline="30000" dirty="0">
                <a:solidFill>
                  <a:srgbClr val="FF0000"/>
                </a:solidFill>
              </a:rPr>
              <a:t>ts</a:t>
            </a:r>
            <a:endParaRPr lang="en-US" b="1" i="1" baseline="30000" dirty="0">
              <a:solidFill>
                <a:srgbClr val="FF00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569573" y="1824335"/>
            <a:ext cx="1106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 dirty="0" smtClean="0">
                <a:solidFill>
                  <a:schemeClr val="accent2"/>
                </a:solidFill>
              </a:rPr>
              <a:t>„sizer”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638800" y="2357735"/>
            <a:ext cx="1208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 dirty="0" smtClean="0">
                <a:solidFill>
                  <a:schemeClr val="accent2"/>
                </a:solidFill>
              </a:rPr>
              <a:t>„timer”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28625" y="136525"/>
            <a:ext cx="8181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>
                <a:solidFill>
                  <a:srgbClr val="9933FF"/>
                </a:solidFill>
                <a:latin typeface="Calibri" pitchFamily="34" charset="0"/>
              </a:rPr>
              <a:t>A méretkontroll igazolása hasadó élesztőben 2.</a:t>
            </a:r>
            <a:endParaRPr lang="en-US" sz="3200" b="1">
              <a:solidFill>
                <a:schemeClr val="accent2"/>
              </a:solidFill>
              <a:latin typeface="Calibri" pitchFamily="34" charset="0"/>
            </a:endParaRPr>
          </a:p>
        </p:txBody>
      </p:sp>
      <p:grpSp>
        <p:nvGrpSpPr>
          <p:cNvPr id="5" name="Csoportba foglalás 3"/>
          <p:cNvGrpSpPr/>
          <p:nvPr/>
        </p:nvGrpSpPr>
        <p:grpSpPr>
          <a:xfrm>
            <a:off x="1143000" y="685800"/>
            <a:ext cx="6858000" cy="5562600"/>
            <a:chOff x="4539878" y="-1210435"/>
            <a:chExt cx="6336000" cy="4991023"/>
          </a:xfrm>
        </p:grpSpPr>
        <p:grpSp>
          <p:nvGrpSpPr>
            <p:cNvPr id="6" name="Csoportba foglalás 6"/>
            <p:cNvGrpSpPr/>
            <p:nvPr/>
          </p:nvGrpSpPr>
          <p:grpSpPr>
            <a:xfrm>
              <a:off x="4539878" y="-1210435"/>
              <a:ext cx="6336000" cy="4991023"/>
              <a:chOff x="245273" y="1778597"/>
              <a:chExt cx="6264000" cy="4991023"/>
            </a:xfrm>
          </p:grpSpPr>
          <p:graphicFrame>
            <p:nvGraphicFramePr>
              <p:cNvPr id="8" name="Objektum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="" xmlns:p14="http://schemas.microsoft.com/office/powerpoint/2010/main" val="3866159876"/>
                  </p:ext>
                </p:extLst>
              </p:nvPr>
            </p:nvGraphicFramePr>
            <p:xfrm>
              <a:off x="245273" y="1778597"/>
              <a:ext cx="6264000" cy="4991023"/>
            </p:xfrm>
            <a:graphic>
              <a:graphicData uri="http://schemas.openxmlformats.org/presentationml/2006/ole">
                <p:oleObj spid="_x0000_s48130" r:id="rId3" imgW="5420520" imgH="4319280" progId="">
                  <p:embed/>
                </p:oleObj>
              </a:graphicData>
            </a:graphic>
          </p:graphicFrame>
          <p:sp>
            <p:nvSpPr>
              <p:cNvPr id="9" name="Szövegdoboz 8"/>
              <p:cNvSpPr txBox="1"/>
              <p:nvPr/>
            </p:nvSpPr>
            <p:spPr>
              <a:xfrm>
                <a:off x="1958460" y="2625268"/>
                <a:ext cx="22361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200" dirty="0">
                    <a:solidFill>
                      <a:srgbClr val="004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CT = −22.72 ∙ BL + 368.8</a:t>
                </a:r>
              </a:p>
              <a:p>
                <a:pPr algn="ctr"/>
                <a:r>
                  <a:rPr lang="hu-HU" sz="1200" dirty="0">
                    <a:solidFill>
                      <a:srgbClr val="004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 = 0.000</a:t>
                </a:r>
              </a:p>
            </p:txBody>
          </p:sp>
          <p:sp>
            <p:nvSpPr>
              <p:cNvPr id="10" name="Szövegdoboz 9"/>
              <p:cNvSpPr txBox="1"/>
              <p:nvPr/>
            </p:nvSpPr>
            <p:spPr>
              <a:xfrm>
                <a:off x="3752986" y="3867123"/>
                <a:ext cx="22361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200" dirty="0">
                    <a:solidFill>
                      <a:srgbClr val="808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CT = −2.213 ∙ BL + 135.5</a:t>
                </a:r>
              </a:p>
              <a:p>
                <a:pPr algn="ctr"/>
                <a:r>
                  <a:rPr lang="hu-HU" sz="1200" dirty="0">
                    <a:solidFill>
                      <a:srgbClr val="808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 = 0.002</a:t>
                </a:r>
              </a:p>
            </p:txBody>
          </p:sp>
        </p:grpSp>
        <p:sp>
          <p:nvSpPr>
            <p:cNvPr id="7" name="Szövegdoboz 11"/>
            <p:cNvSpPr txBox="1"/>
            <p:nvPr/>
          </p:nvSpPr>
          <p:spPr>
            <a:xfrm>
              <a:off x="10161096" y="-584126"/>
              <a:ext cx="3773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hu-H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320675" y="6015038"/>
            <a:ext cx="8442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A méretkontroll a G2 fázis közepén hat </a:t>
            </a:r>
            <a:r>
              <a:rPr lang="hu-HU" b="1" dirty="0">
                <a:solidFill>
                  <a:srgbClr val="FF0000"/>
                </a:solidFill>
                <a:cs typeface="Times New Roman" pitchFamily="18" charset="0"/>
              </a:rPr>
              <a:t>→ G2 = „sizer + timer”</a:t>
            </a:r>
          </a:p>
        </p:txBody>
      </p:sp>
      <p:pic>
        <p:nvPicPr>
          <p:cNvPr id="1536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7437" y="838200"/>
            <a:ext cx="6544687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304800" y="136525"/>
            <a:ext cx="85196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 dirty="0">
                <a:solidFill>
                  <a:srgbClr val="9933FF"/>
                </a:solidFill>
                <a:latin typeface="Calibri" pitchFamily="34" charset="0"/>
              </a:rPr>
              <a:t>A méretkontroll pozícionálása hasadó </a:t>
            </a:r>
            <a:r>
              <a:rPr lang="hu-HU" sz="3200" b="1" dirty="0" smtClean="0">
                <a:solidFill>
                  <a:srgbClr val="9933FF"/>
                </a:solidFill>
                <a:latin typeface="Calibri" pitchFamily="34" charset="0"/>
              </a:rPr>
              <a:t>élesztőben</a:t>
            </a:r>
            <a:endParaRPr lang="en-US" sz="3200" b="1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285750" y="171450"/>
            <a:ext cx="8561388" cy="22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algn="ctr"/>
            <a:r>
              <a:rPr lang="hu-HU" sz="3200" b="1">
                <a:solidFill>
                  <a:srgbClr val="9933FF"/>
                </a:solidFill>
                <a:latin typeface="Calibri" pitchFamily="34" charset="0"/>
              </a:rPr>
              <a:t>Sejtnövekedési modellek</a:t>
            </a:r>
          </a:p>
          <a:p>
            <a:pPr marL="457200" indent="-457200" algn="ctr"/>
            <a:endParaRPr lang="hu-HU" sz="2000" b="1">
              <a:solidFill>
                <a:srgbClr val="9933FF"/>
              </a:solidFill>
              <a:latin typeface="Comic Sans MS" pitchFamily="66" charset="0"/>
            </a:endParaRPr>
          </a:p>
          <a:p>
            <a:pPr marL="457200" indent="-457200" algn="ctr"/>
            <a:r>
              <a:rPr lang="hu-HU" sz="2000" b="1" u="sng">
                <a:solidFill>
                  <a:srgbClr val="FF0000"/>
                </a:solidFill>
              </a:rPr>
              <a:t>Exponenciális modell</a:t>
            </a:r>
            <a:r>
              <a:rPr lang="hu-HU" sz="2000" b="1">
                <a:solidFill>
                  <a:srgbClr val="FF0000"/>
                </a:solidFill>
              </a:rPr>
              <a:t>: </a:t>
            </a:r>
            <a:r>
              <a:rPr lang="hu-HU" sz="2000" b="1">
                <a:solidFill>
                  <a:schemeClr val="accent2"/>
                </a:solidFill>
              </a:rPr>
              <a:t>a sejt növekedési sebessége folyamatosan nő </a:t>
            </a:r>
          </a:p>
          <a:p>
            <a:pPr marL="457200" indent="-457200" algn="ctr"/>
            <a:r>
              <a:rPr lang="en-US" sz="2000" b="1">
                <a:solidFill>
                  <a:schemeClr val="accent2"/>
                </a:solidFill>
              </a:rPr>
              <a:t>→</a:t>
            </a:r>
            <a:r>
              <a:rPr lang="hu-HU" sz="2000" b="1">
                <a:solidFill>
                  <a:schemeClr val="accent2"/>
                </a:solidFill>
              </a:rPr>
              <a:t> riboszómák száma </a:t>
            </a:r>
            <a:r>
              <a:rPr lang="hu-HU" sz="2000" b="1">
                <a:solidFill>
                  <a:srgbClr val="339933"/>
                </a:solidFill>
              </a:rPr>
              <a:t>(</a:t>
            </a:r>
            <a:r>
              <a:rPr lang="hu-HU" sz="2000" b="1" i="1">
                <a:solidFill>
                  <a:srgbClr val="339933"/>
                </a:solidFill>
              </a:rPr>
              <a:t>Escherichia coli</a:t>
            </a:r>
            <a:r>
              <a:rPr lang="hu-HU" sz="2000" b="1">
                <a:solidFill>
                  <a:srgbClr val="339933"/>
                </a:solidFill>
              </a:rPr>
              <a:t>, </a:t>
            </a:r>
            <a:r>
              <a:rPr lang="hu-HU" sz="2000" b="1" i="1">
                <a:solidFill>
                  <a:srgbClr val="339933"/>
                </a:solidFill>
              </a:rPr>
              <a:t>Saccharomyces cerevisiae </a:t>
            </a:r>
            <a:r>
              <a:rPr lang="hu-HU" sz="2000" b="1">
                <a:solidFill>
                  <a:srgbClr val="339933"/>
                </a:solidFill>
              </a:rPr>
              <a:t>???)</a:t>
            </a:r>
          </a:p>
          <a:p>
            <a:pPr marL="457200" indent="-457200" algn="ctr"/>
            <a:endParaRPr lang="hu-HU" sz="1000" b="1">
              <a:solidFill>
                <a:srgbClr val="339933"/>
              </a:solidFill>
            </a:endParaRPr>
          </a:p>
          <a:p>
            <a:pPr marL="457200" indent="-457200" algn="ctr"/>
            <a:r>
              <a:rPr lang="hu-HU" sz="2000" b="1" u="sng">
                <a:solidFill>
                  <a:srgbClr val="FF0000"/>
                </a:solidFill>
              </a:rPr>
              <a:t>Lineáris (multilineáris) modell</a:t>
            </a:r>
            <a:r>
              <a:rPr lang="hu-HU" sz="2000" b="1">
                <a:solidFill>
                  <a:srgbClr val="FF0000"/>
                </a:solidFill>
              </a:rPr>
              <a:t>: </a:t>
            </a:r>
            <a:r>
              <a:rPr lang="hu-HU" sz="2000" b="1">
                <a:solidFill>
                  <a:schemeClr val="accent2"/>
                </a:solidFill>
              </a:rPr>
              <a:t>a sejt növekedési sebessége állandó </a:t>
            </a:r>
            <a:r>
              <a:rPr lang="en-US" sz="2000" b="1">
                <a:solidFill>
                  <a:schemeClr val="accent2"/>
                </a:solidFill>
              </a:rPr>
              <a:t>→</a:t>
            </a:r>
            <a:r>
              <a:rPr lang="hu-HU" sz="2000" b="1">
                <a:solidFill>
                  <a:schemeClr val="accent2"/>
                </a:solidFill>
              </a:rPr>
              <a:t> </a:t>
            </a:r>
          </a:p>
          <a:p>
            <a:pPr marL="457200" indent="-457200" algn="ctr"/>
            <a:r>
              <a:rPr lang="hu-HU" sz="2000" b="1">
                <a:solidFill>
                  <a:schemeClr val="accent2"/>
                </a:solidFill>
              </a:rPr>
              <a:t>bizonyos esemény(ek)nél ugrásszerű változások </a:t>
            </a:r>
            <a:r>
              <a:rPr lang="hu-HU" sz="2000" b="1">
                <a:solidFill>
                  <a:srgbClr val="339933"/>
                </a:solidFill>
              </a:rPr>
              <a:t>(</a:t>
            </a:r>
            <a:r>
              <a:rPr lang="hu-HU" sz="2000" b="1" i="1">
                <a:solidFill>
                  <a:srgbClr val="339933"/>
                </a:solidFill>
              </a:rPr>
              <a:t>Schizosaccharomyces pombe</a:t>
            </a:r>
            <a:r>
              <a:rPr lang="hu-HU" sz="2000" b="1">
                <a:solidFill>
                  <a:srgbClr val="339933"/>
                </a:solidFill>
              </a:rPr>
              <a:t>)</a:t>
            </a:r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304800" y="2473325"/>
          <a:ext cx="5529263" cy="4156075"/>
        </p:xfrm>
        <a:graphic>
          <a:graphicData uri="http://schemas.openxmlformats.org/presentationml/2006/ole">
            <p:oleObj spid="_x0000_s1026" name="Chart" r:id="rId3" imgW="7096049" imgH="5334000" progId="Excel.Sheet.8">
              <p:embed/>
            </p:oleObj>
          </a:graphicData>
        </a:graphic>
      </p:graphicFrame>
      <p:sp>
        <p:nvSpPr>
          <p:cNvPr id="1028" name="Line 5"/>
          <p:cNvSpPr>
            <a:spLocks noChangeShapeType="1"/>
          </p:cNvSpPr>
          <p:nvPr/>
        </p:nvSpPr>
        <p:spPr bwMode="auto">
          <a:xfrm rot="10800000">
            <a:off x="4267200" y="3810000"/>
            <a:ext cx="0" cy="554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3962400" y="4419600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000" b="1">
                <a:solidFill>
                  <a:srgbClr val="FF0000"/>
                </a:solidFill>
              </a:rPr>
              <a:t>CK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1030" name="Text Box 9"/>
          <p:cNvSpPr txBox="1">
            <a:spLocks noChangeArrowheads="1"/>
          </p:cNvSpPr>
          <p:nvPr/>
        </p:nvSpPr>
        <p:spPr bwMode="auto">
          <a:xfrm>
            <a:off x="5334000" y="2819400"/>
            <a:ext cx="366395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800" b="1">
                <a:solidFill>
                  <a:schemeClr val="accent2"/>
                </a:solidFill>
              </a:rPr>
              <a:t>ha a növekedés </a:t>
            </a:r>
            <a:r>
              <a:rPr lang="hu-HU" sz="1800" b="1">
                <a:solidFill>
                  <a:srgbClr val="FF0000"/>
                </a:solidFill>
              </a:rPr>
              <a:t>lineáris</a:t>
            </a:r>
            <a:r>
              <a:rPr lang="hu-HU" sz="1800" b="1">
                <a:solidFill>
                  <a:schemeClr val="accent2"/>
                </a:solidFill>
              </a:rPr>
              <a:t>, és a ciklus </a:t>
            </a:r>
          </a:p>
          <a:p>
            <a:r>
              <a:rPr lang="hu-HU" sz="1800" b="1">
                <a:solidFill>
                  <a:schemeClr val="accent2"/>
                </a:solidFill>
              </a:rPr>
              <a:t>belsejében nincs sebességváltás</a:t>
            </a:r>
          </a:p>
          <a:p>
            <a:r>
              <a:rPr lang="hu-HU" b="1">
                <a:solidFill>
                  <a:srgbClr val="339933"/>
                </a:solidFill>
              </a:rPr>
              <a:t>	        </a:t>
            </a:r>
            <a:r>
              <a:rPr lang="en-US" sz="3200" b="1">
                <a:solidFill>
                  <a:srgbClr val="339933"/>
                </a:solidFill>
              </a:rPr>
              <a:t>↓</a:t>
            </a:r>
            <a:r>
              <a:rPr lang="en-US"/>
              <a:t> </a:t>
            </a:r>
            <a:endParaRPr lang="hu-HU" sz="1800" b="1">
              <a:solidFill>
                <a:schemeClr val="accent2"/>
              </a:solidFill>
            </a:endParaRPr>
          </a:p>
          <a:p>
            <a:r>
              <a:rPr lang="hu-HU" sz="1800" b="1">
                <a:solidFill>
                  <a:schemeClr val="accent2"/>
                </a:solidFill>
              </a:rPr>
              <a:t>a sejt osztódásakor a növekedési</a:t>
            </a:r>
          </a:p>
          <a:p>
            <a:r>
              <a:rPr lang="hu-HU" sz="1800" b="1">
                <a:solidFill>
                  <a:schemeClr val="accent2"/>
                </a:solidFill>
              </a:rPr>
              <a:t>sebességnek ugrásszerűen meg kell</a:t>
            </a:r>
          </a:p>
          <a:p>
            <a:r>
              <a:rPr lang="hu-HU" sz="1800" b="1">
                <a:solidFill>
                  <a:schemeClr val="accent2"/>
                </a:solidFill>
              </a:rPr>
              <a:t>duplázódnia</a:t>
            </a:r>
          </a:p>
          <a:p>
            <a:r>
              <a:rPr lang="hu-HU">
                <a:solidFill>
                  <a:srgbClr val="339933"/>
                </a:solidFill>
              </a:rPr>
              <a:t>	        </a:t>
            </a:r>
            <a:r>
              <a:rPr lang="en-US" sz="3200" b="1">
                <a:solidFill>
                  <a:srgbClr val="339933"/>
                </a:solidFill>
              </a:rPr>
              <a:t>↕</a:t>
            </a:r>
            <a:endParaRPr lang="hu-HU" sz="3200" b="1">
              <a:solidFill>
                <a:srgbClr val="339933"/>
              </a:solidFill>
            </a:endParaRPr>
          </a:p>
          <a:p>
            <a:endParaRPr lang="hu-HU" sz="800">
              <a:solidFill>
                <a:srgbClr val="339933"/>
              </a:solidFill>
            </a:endParaRPr>
          </a:p>
          <a:p>
            <a:r>
              <a:rPr lang="hu-HU" sz="1800" b="1">
                <a:solidFill>
                  <a:srgbClr val="FF0000"/>
                </a:solidFill>
              </a:rPr>
              <a:t>exponenciális</a:t>
            </a:r>
            <a:r>
              <a:rPr lang="hu-HU" sz="1800" b="1">
                <a:solidFill>
                  <a:schemeClr val="accent2"/>
                </a:solidFill>
              </a:rPr>
              <a:t> növekedés esetében a </a:t>
            </a:r>
          </a:p>
          <a:p>
            <a:r>
              <a:rPr lang="hu-HU" sz="1800" b="1">
                <a:solidFill>
                  <a:schemeClr val="accent2"/>
                </a:solidFill>
              </a:rPr>
              <a:t>sejt osztódásakor sincs hirtelen</a:t>
            </a:r>
          </a:p>
          <a:p>
            <a:r>
              <a:rPr lang="hu-HU" sz="1800" b="1">
                <a:solidFill>
                  <a:schemeClr val="accent2"/>
                </a:solidFill>
              </a:rPr>
              <a:t>változás</a:t>
            </a:r>
            <a:endParaRPr lang="en-US" sz="18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100" y="1143000"/>
            <a:ext cx="4492625" cy="54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31975" y="31750"/>
            <a:ext cx="55911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9933FF"/>
                </a:solidFill>
                <a:latin typeface="Calibri" pitchFamily="34" charset="0"/>
              </a:rPr>
              <a:t>A hasadó élesztő</a:t>
            </a:r>
            <a:r>
              <a:rPr lang="hu-HU" sz="3200" b="1">
                <a:solidFill>
                  <a:srgbClr val="9933FF"/>
                </a:solidFill>
                <a:latin typeface="Calibri" pitchFamily="34" charset="0"/>
              </a:rPr>
              <a:t>gomba, mint a</a:t>
            </a:r>
            <a:r>
              <a:rPr lang="en-US" sz="3200">
                <a:latin typeface="Calibri" pitchFamily="34" charset="0"/>
              </a:rPr>
              <a:t> </a:t>
            </a:r>
            <a:endParaRPr lang="hu-HU" sz="3200">
              <a:latin typeface="Calibri" pitchFamily="34" charset="0"/>
            </a:endParaRPr>
          </a:p>
          <a:p>
            <a:pPr algn="ctr"/>
            <a:r>
              <a:rPr lang="hu-HU" sz="3200" b="1">
                <a:solidFill>
                  <a:srgbClr val="9933FF"/>
                </a:solidFill>
                <a:latin typeface="Calibri" pitchFamily="34" charset="0"/>
              </a:rPr>
              <a:t>sejtnövekedés modellje</a:t>
            </a:r>
            <a:endParaRPr lang="en-US" sz="3200" b="1">
              <a:solidFill>
                <a:srgbClr val="9933FF"/>
              </a:solidFill>
              <a:latin typeface="Calibri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911725" y="1828800"/>
            <a:ext cx="4217988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Mit</a:t>
            </a:r>
            <a:r>
              <a:rPr lang="hu-HU" b="1">
                <a:solidFill>
                  <a:schemeClr val="accent2"/>
                </a:solidFill>
              </a:rPr>
              <a:t>ózisos (ivartalan) sejtciklus</a:t>
            </a:r>
          </a:p>
          <a:p>
            <a:endParaRPr lang="hu-HU" sz="1200" b="1">
              <a:solidFill>
                <a:schemeClr val="accent2"/>
              </a:solidFill>
            </a:endParaRPr>
          </a:p>
          <a:p>
            <a:r>
              <a:rPr lang="hu-HU" sz="2000" b="1">
                <a:solidFill>
                  <a:srgbClr val="FF0000"/>
                </a:solidFill>
              </a:rPr>
              <a:t>Mitchison, 1957</a:t>
            </a:r>
          </a:p>
          <a:p>
            <a:pPr>
              <a:buFontTx/>
              <a:buChar char="•"/>
            </a:pPr>
            <a:r>
              <a:rPr lang="hu-HU" sz="2000" b="1">
                <a:solidFill>
                  <a:srgbClr val="339933"/>
                </a:solidFill>
              </a:rPr>
              <a:t> csak hosszirányú sejtnövekedés </a:t>
            </a:r>
            <a:r>
              <a:rPr lang="en-US" sz="2000" b="1">
                <a:solidFill>
                  <a:srgbClr val="339933"/>
                </a:solidFill>
              </a:rPr>
              <a:t>→</a:t>
            </a:r>
            <a:endParaRPr lang="hu-HU" sz="2000" b="1">
              <a:solidFill>
                <a:srgbClr val="339933"/>
              </a:solidFill>
            </a:endParaRPr>
          </a:p>
          <a:p>
            <a:r>
              <a:rPr lang="hu-HU" sz="2000" b="1">
                <a:solidFill>
                  <a:srgbClr val="339933"/>
                </a:solidFill>
              </a:rPr>
              <a:t>   tömeg, térfogat és hossz ~ arányos</a:t>
            </a:r>
          </a:p>
          <a:p>
            <a:pPr>
              <a:buFontTx/>
              <a:buChar char="•"/>
            </a:pPr>
            <a:r>
              <a:rPr lang="hu-HU" sz="2000" b="1">
                <a:solidFill>
                  <a:srgbClr val="339933"/>
                </a:solidFill>
              </a:rPr>
              <a:t> a ciklus végén a hossznövekedés </a:t>
            </a:r>
          </a:p>
          <a:p>
            <a:r>
              <a:rPr lang="hu-HU" sz="2000" b="1">
                <a:solidFill>
                  <a:srgbClr val="339933"/>
                </a:solidFill>
              </a:rPr>
              <a:t>   megszűnik</a:t>
            </a:r>
          </a:p>
          <a:p>
            <a:endParaRPr lang="hu-HU" sz="1200" b="1">
              <a:solidFill>
                <a:srgbClr val="339933"/>
              </a:solidFill>
            </a:endParaRPr>
          </a:p>
          <a:p>
            <a:r>
              <a:rPr lang="hu-HU" sz="2000" b="1">
                <a:solidFill>
                  <a:srgbClr val="FF0000"/>
                </a:solidFill>
              </a:rPr>
              <a:t>Mitchison &amp; Nurse, 1985</a:t>
            </a:r>
          </a:p>
          <a:p>
            <a:r>
              <a:rPr lang="hu-HU" sz="2000" b="1">
                <a:solidFill>
                  <a:srgbClr val="FF0000"/>
                </a:solidFill>
              </a:rPr>
              <a:t>Sveiczer, Novák &amp; Mitchison, 1996</a:t>
            </a:r>
          </a:p>
          <a:p>
            <a:pPr>
              <a:buFontTx/>
              <a:buChar char="•"/>
            </a:pPr>
            <a:r>
              <a:rPr lang="hu-HU" sz="2000" b="1">
                <a:solidFill>
                  <a:srgbClr val="339933"/>
                </a:solidFill>
              </a:rPr>
              <a:t> a növekedés mintázata (bi)lineáris</a:t>
            </a:r>
          </a:p>
          <a:p>
            <a:pPr>
              <a:buFontTx/>
              <a:buChar char="•"/>
            </a:pPr>
            <a:r>
              <a:rPr lang="hu-HU" sz="2000" b="1">
                <a:solidFill>
                  <a:srgbClr val="339933"/>
                </a:solidFill>
              </a:rPr>
              <a:t> a ciklus közepe táján van egy </a:t>
            </a:r>
          </a:p>
          <a:p>
            <a:r>
              <a:rPr lang="hu-HU" sz="2000" b="1">
                <a:solidFill>
                  <a:srgbClr val="339933"/>
                </a:solidFill>
              </a:rPr>
              <a:t>   sebességváltási pont (RCP)</a:t>
            </a:r>
            <a:endParaRPr lang="en-US" sz="2000" b="1">
              <a:solidFill>
                <a:srgbClr val="33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/>
          <p:cNvGrpSpPr/>
          <p:nvPr/>
        </p:nvGrpSpPr>
        <p:grpSpPr>
          <a:xfrm>
            <a:off x="914400" y="914400"/>
            <a:ext cx="7391400" cy="5692774"/>
            <a:chOff x="333375" y="161925"/>
            <a:chExt cx="8048625" cy="6445250"/>
          </a:xfrm>
        </p:grpSpPr>
        <p:sp>
          <p:nvSpPr>
            <p:cNvPr id="201" name="Szövegdoboz 200"/>
            <p:cNvSpPr txBox="1"/>
            <p:nvPr/>
          </p:nvSpPr>
          <p:spPr>
            <a:xfrm>
              <a:off x="733425" y="5476875"/>
              <a:ext cx="1600200" cy="73025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txBody>
            <a:bodyPr>
              <a:spAutoFit/>
            </a:bodyPr>
            <a:lstStyle/>
            <a:p>
              <a:pPr algn="ctr"/>
              <a:r>
                <a:rPr lang="hu-HU" sz="2000" smtClean="0">
                  <a:solidFill>
                    <a:srgbClr val="17375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G</a:t>
              </a:r>
              <a:r>
                <a:rPr lang="hu-HU" sz="2000" baseline="-25000" smtClean="0">
                  <a:solidFill>
                    <a:srgbClr val="17375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 </a:t>
              </a:r>
              <a:r>
                <a:rPr lang="hu-HU" sz="2000" smtClean="0">
                  <a:solidFill>
                    <a:srgbClr val="17375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/ M checkpoint</a:t>
              </a:r>
            </a:p>
          </p:txBody>
        </p:sp>
        <p:grpSp>
          <p:nvGrpSpPr>
            <p:cNvPr id="3" name="Csoportba foglalás 93"/>
            <p:cNvGrpSpPr>
              <a:grpSpLocks/>
            </p:cNvGrpSpPr>
            <p:nvPr/>
          </p:nvGrpSpPr>
          <p:grpSpPr bwMode="auto">
            <a:xfrm>
              <a:off x="704850" y="2009775"/>
              <a:ext cx="1120775" cy="1038225"/>
              <a:chOff x="276225" y="2009775"/>
              <a:chExt cx="1120509" cy="1038088"/>
            </a:xfrm>
          </p:grpSpPr>
          <p:cxnSp>
            <p:nvCxnSpPr>
              <p:cNvPr id="210" name="Egyenes összekötő 209"/>
              <p:cNvCxnSpPr/>
              <p:nvPr/>
            </p:nvCxnSpPr>
            <p:spPr>
              <a:xfrm rot="16200000" flipH="1">
                <a:off x="-230122" y="2516122"/>
                <a:ext cx="1019041" cy="634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Egyenes összekötő 210"/>
              <p:cNvCxnSpPr/>
              <p:nvPr/>
            </p:nvCxnSpPr>
            <p:spPr>
              <a:xfrm>
                <a:off x="276225" y="3038339"/>
                <a:ext cx="1120509" cy="9524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3" name="Egyenes összekötő 212"/>
            <p:cNvCxnSpPr/>
            <p:nvPr/>
          </p:nvCxnSpPr>
          <p:spPr>
            <a:xfrm rot="5400000">
              <a:off x="1685925" y="3028950"/>
              <a:ext cx="304800" cy="57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9" name="Szövegdoboz 228"/>
            <p:cNvSpPr txBox="1"/>
            <p:nvPr/>
          </p:nvSpPr>
          <p:spPr>
            <a:xfrm>
              <a:off x="333375" y="971550"/>
              <a:ext cx="1419225" cy="103505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hu-HU" sz="2000" dirty="0" err="1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metaphase</a:t>
              </a:r>
              <a:r>
                <a:rPr lang="hu-HU" sz="2000" dirty="0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 / </a:t>
              </a:r>
              <a:r>
                <a:rPr lang="hu-HU" sz="2000" dirty="0" err="1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anaphase</a:t>
              </a:r>
              <a:r>
                <a:rPr lang="hu-HU" sz="2000" dirty="0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 </a:t>
              </a:r>
              <a:r>
                <a:rPr lang="hu-HU" sz="2000" dirty="0" err="1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checkpoint</a:t>
              </a:r>
              <a:endParaRPr lang="hu-HU" sz="2000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endParaRPr>
            </a:p>
          </p:txBody>
        </p:sp>
        <p:sp>
          <p:nvSpPr>
            <p:cNvPr id="127" name="Szövegdoboz 126"/>
            <p:cNvSpPr txBox="1"/>
            <p:nvPr/>
          </p:nvSpPr>
          <p:spPr>
            <a:xfrm>
              <a:off x="6457950" y="161925"/>
              <a:ext cx="1600200" cy="73025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hu-HU" sz="2000" dirty="0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G</a:t>
              </a:r>
              <a:r>
                <a:rPr lang="hu-HU" sz="2000" baseline="-25000" dirty="0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1 </a:t>
              </a:r>
              <a:r>
                <a:rPr lang="hu-HU" sz="2000" dirty="0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/ S </a:t>
              </a:r>
              <a:r>
                <a:rPr lang="hu-HU" sz="2000" dirty="0" err="1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checkpoint</a:t>
              </a:r>
              <a:endParaRPr lang="hu-HU" sz="2000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endParaRPr>
            </a:p>
          </p:txBody>
        </p:sp>
        <p:grpSp>
          <p:nvGrpSpPr>
            <p:cNvPr id="4" name="Csoportba foglalás 47"/>
            <p:cNvGrpSpPr>
              <a:grpSpLocks/>
            </p:cNvGrpSpPr>
            <p:nvPr/>
          </p:nvGrpSpPr>
          <p:grpSpPr bwMode="auto">
            <a:xfrm>
              <a:off x="2489200" y="1560513"/>
              <a:ext cx="4098925" cy="4100512"/>
              <a:chOff x="1847850" y="1695450"/>
              <a:chExt cx="4629150" cy="4381500"/>
            </a:xfrm>
          </p:grpSpPr>
          <p:sp>
            <p:nvSpPr>
              <p:cNvPr id="2" name="Folyamatábra: Bekötés 1"/>
              <p:cNvSpPr/>
              <p:nvPr/>
            </p:nvSpPr>
            <p:spPr bwMode="auto">
              <a:xfrm>
                <a:off x="1847850" y="1695450"/>
                <a:ext cx="4629150" cy="4381500"/>
              </a:xfrm>
              <a:prstGeom prst="flowChartConnector">
                <a:avLst/>
              </a:prstGeom>
              <a:solidFill>
                <a:schemeClr val="accent1">
                  <a:lumMod val="75000"/>
                </a:schemeClr>
              </a:solidFill>
              <a:ln w="38100" cap="flat" cmpd="sng" algn="ctr"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cxnSp>
            <p:nvCxnSpPr>
              <p:cNvPr id="30" name="Egyenes összekötő 29"/>
              <p:cNvCxnSpPr/>
              <p:nvPr/>
            </p:nvCxnSpPr>
            <p:spPr bwMode="auto">
              <a:xfrm rot="10800000">
                <a:off x="2152635" y="2813300"/>
                <a:ext cx="2013376" cy="106696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Egyenes összekötő 33"/>
              <p:cNvCxnSpPr/>
              <p:nvPr/>
            </p:nvCxnSpPr>
            <p:spPr bwMode="auto">
              <a:xfrm rot="16200000" flipV="1">
                <a:off x="2730581" y="2445220"/>
                <a:ext cx="2006704" cy="84981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Egyenes összekötő 37"/>
              <p:cNvCxnSpPr/>
              <p:nvPr/>
            </p:nvCxnSpPr>
            <p:spPr bwMode="auto">
              <a:xfrm rot="5400000" flipH="1" flipV="1">
                <a:off x="3508164" y="2442138"/>
                <a:ext cx="2083036" cy="806784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Egyenes összekötő 39"/>
              <p:cNvCxnSpPr>
                <a:endCxn id="0" idx="2"/>
              </p:cNvCxnSpPr>
              <p:nvPr/>
            </p:nvCxnSpPr>
            <p:spPr bwMode="auto">
              <a:xfrm rot="10800000">
                <a:off x="1847850" y="3887048"/>
                <a:ext cx="231099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" name="Szövegdoboz 40"/>
              <p:cNvSpPr txBox="1"/>
              <p:nvPr/>
            </p:nvSpPr>
            <p:spPr bwMode="auto">
              <a:xfrm>
                <a:off x="2222557" y="3334060"/>
                <a:ext cx="616742" cy="4698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hu-HU" dirty="0">
                    <a:solidFill>
                      <a:srgbClr val="4F81BD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/>
                  </a:rPr>
                  <a:t>M</a:t>
                </a:r>
              </a:p>
            </p:txBody>
          </p:sp>
          <p:sp>
            <p:nvSpPr>
              <p:cNvPr id="42" name="Szövegdoboz 41"/>
              <p:cNvSpPr txBox="1"/>
              <p:nvPr/>
            </p:nvSpPr>
            <p:spPr bwMode="auto">
              <a:xfrm>
                <a:off x="2902048" y="2482526"/>
                <a:ext cx="652599" cy="53093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hu-HU" dirty="0">
                    <a:solidFill>
                      <a:srgbClr val="4F81BD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/>
                  </a:rPr>
                  <a:t>G</a:t>
                </a:r>
                <a:r>
                  <a:rPr lang="hu-HU" baseline="-25000" dirty="0">
                    <a:solidFill>
                      <a:srgbClr val="4F81BD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/>
                  </a:rPr>
                  <a:t>1</a:t>
                </a:r>
              </a:p>
            </p:txBody>
          </p:sp>
          <p:sp>
            <p:nvSpPr>
              <p:cNvPr id="46" name="Szövegdoboz 45"/>
              <p:cNvSpPr txBox="1"/>
              <p:nvPr/>
            </p:nvSpPr>
            <p:spPr bwMode="auto">
              <a:xfrm>
                <a:off x="3848675" y="2228083"/>
                <a:ext cx="532478" cy="45799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hu-HU" dirty="0">
                    <a:solidFill>
                      <a:srgbClr val="4F81BD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/>
                  </a:rPr>
                  <a:t>S</a:t>
                </a:r>
              </a:p>
            </p:txBody>
          </p:sp>
          <p:sp>
            <p:nvSpPr>
              <p:cNvPr id="47" name="Szövegdoboz 46"/>
              <p:cNvSpPr txBox="1"/>
              <p:nvPr/>
            </p:nvSpPr>
            <p:spPr bwMode="auto">
              <a:xfrm>
                <a:off x="5062438" y="4655464"/>
                <a:ext cx="634670" cy="46138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hu-HU" dirty="0">
                    <a:solidFill>
                      <a:srgbClr val="4F81BD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/>
                  </a:rPr>
                  <a:t>G</a:t>
                </a:r>
                <a:r>
                  <a:rPr lang="hu-HU" baseline="-25000" dirty="0">
                    <a:solidFill>
                      <a:srgbClr val="4F81BD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/>
                  </a:rPr>
                  <a:t>2</a:t>
                </a:r>
                <a:endParaRPr lang="hu-HU" dirty="0">
                  <a:solidFill>
                    <a:srgbClr val="4F81BD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endParaRPr>
              </a:p>
            </p:txBody>
          </p:sp>
        </p:grpSp>
        <p:sp>
          <p:nvSpPr>
            <p:cNvPr id="167" name="Folyamatábra: Bekötés 166"/>
            <p:cNvSpPr/>
            <p:nvPr/>
          </p:nvSpPr>
          <p:spPr>
            <a:xfrm>
              <a:off x="1881188" y="935038"/>
              <a:ext cx="5322887" cy="5324475"/>
            </a:xfrm>
            <a:prstGeom prst="flowChartConnector">
              <a:avLst/>
            </a:prstGeom>
            <a:noFill/>
            <a:ln w="762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FFFFFF"/>
                </a:solidFill>
              </a:endParaRPr>
            </a:p>
          </p:txBody>
        </p:sp>
        <p:sp>
          <p:nvSpPr>
            <p:cNvPr id="173" name="Téglalap 172"/>
            <p:cNvSpPr/>
            <p:nvPr/>
          </p:nvSpPr>
          <p:spPr bwMode="white">
            <a:xfrm>
              <a:off x="1400175" y="2351088"/>
              <a:ext cx="1122363" cy="3635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FFFFFF"/>
                </a:solidFill>
              </a:endParaRPr>
            </a:p>
          </p:txBody>
        </p:sp>
        <p:grpSp>
          <p:nvGrpSpPr>
            <p:cNvPr id="5" name="Csoportba foglalás 153"/>
            <p:cNvGrpSpPr/>
            <p:nvPr/>
          </p:nvGrpSpPr>
          <p:grpSpPr>
            <a:xfrm>
              <a:off x="1601103" y="2419790"/>
              <a:ext cx="865827" cy="210265"/>
              <a:chOff x="465059" y="2955608"/>
              <a:chExt cx="977894" cy="241857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grpSpPr>
          <p:grpSp>
            <p:nvGrpSpPr>
              <p:cNvPr id="6" name="Csoportba foglalás 138"/>
              <p:cNvGrpSpPr/>
              <p:nvPr/>
            </p:nvGrpSpPr>
            <p:grpSpPr>
              <a:xfrm>
                <a:off x="465059" y="2955608"/>
                <a:ext cx="977894" cy="241857"/>
                <a:chOff x="7232571" y="3027045"/>
                <a:chExt cx="977894" cy="241857"/>
              </a:xfrm>
            </p:grpSpPr>
            <p:sp>
              <p:nvSpPr>
                <p:cNvPr id="140" name="Téglalap 139"/>
                <p:cNvSpPr/>
                <p:nvPr/>
              </p:nvSpPr>
              <p:spPr bwMode="auto">
                <a:xfrm>
                  <a:off x="7540629" y="3027702"/>
                  <a:ext cx="360000" cy="241200"/>
                </a:xfrm>
                <a:prstGeom prst="rect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41" name="Folyamatábra: Késleltetés 140"/>
                <p:cNvSpPr/>
                <p:nvPr/>
              </p:nvSpPr>
              <p:spPr bwMode="auto">
                <a:xfrm rot="10800000">
                  <a:off x="7232571" y="3027046"/>
                  <a:ext cx="303213" cy="241300"/>
                </a:xfrm>
                <a:prstGeom prst="flowChartDelay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42" name="Folyamatábra: Késleltetés 141"/>
                <p:cNvSpPr/>
                <p:nvPr/>
              </p:nvSpPr>
              <p:spPr bwMode="auto">
                <a:xfrm>
                  <a:off x="7907252" y="3027045"/>
                  <a:ext cx="303213" cy="241300"/>
                </a:xfrm>
                <a:prstGeom prst="flowChartDelay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43" name="Téglalap 142"/>
                <p:cNvSpPr/>
                <p:nvPr/>
              </p:nvSpPr>
              <p:spPr bwMode="auto">
                <a:xfrm>
                  <a:off x="7468236" y="3034199"/>
                  <a:ext cx="167640" cy="230400"/>
                </a:xfrm>
                <a:prstGeom prst="rect">
                  <a:avLst/>
                </a:prstGeom>
                <a:solidFill>
                  <a:schemeClr val="accent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44" name="Téglalap 143"/>
                <p:cNvSpPr/>
                <p:nvPr/>
              </p:nvSpPr>
              <p:spPr bwMode="auto">
                <a:xfrm>
                  <a:off x="7834962" y="3033715"/>
                  <a:ext cx="167640" cy="230400"/>
                </a:xfrm>
                <a:prstGeom prst="rect">
                  <a:avLst/>
                </a:prstGeom>
                <a:solidFill>
                  <a:schemeClr val="accent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45" name="Folyamatábra: Bekötés 144"/>
                <p:cNvSpPr/>
                <p:nvPr/>
              </p:nvSpPr>
              <p:spPr bwMode="auto">
                <a:xfrm>
                  <a:off x="7422775" y="3078639"/>
                  <a:ext cx="127000" cy="127000"/>
                </a:xfrm>
                <a:prstGeom prst="flowChartConnector">
                  <a:avLst/>
                </a:prstGeom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0">
                  <a:scrgbClr r="0" g="0" b="0"/>
                </a:lnRef>
                <a:fillRef idx="1001">
                  <a:schemeClr val="dk2"/>
                </a:fillRef>
                <a:effectRef idx="0">
                  <a:scrgbClr r="0" g="0" b="0"/>
                </a:effectRef>
                <a:fontRef idx="major"/>
              </p:style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</p:grpSp>
          <p:sp>
            <p:nvSpPr>
              <p:cNvPr id="146" name="Folyamatábra: Bekötés 145"/>
              <p:cNvSpPr/>
              <p:nvPr/>
            </p:nvSpPr>
            <p:spPr bwMode="auto">
              <a:xfrm>
                <a:off x="1131520" y="3007201"/>
                <a:ext cx="127000" cy="127000"/>
              </a:xfrm>
              <a:prstGeom prst="flowChartConnector">
                <a:avLst/>
              </a:prstGeom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1001">
                <a:schemeClr val="dk2"/>
              </a:fillRef>
              <a:effectRef idx="0">
                <a:scrgbClr r="0" g="0" b="0"/>
              </a:effectRef>
              <a:fontRef idx="major"/>
            </p:style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</p:grpSp>
        <p:sp>
          <p:nvSpPr>
            <p:cNvPr id="174" name="Sávnyíl 173"/>
            <p:cNvSpPr/>
            <p:nvPr/>
          </p:nvSpPr>
          <p:spPr bwMode="black">
            <a:xfrm rot="16905853">
              <a:off x="1890712" y="2654301"/>
              <a:ext cx="207963" cy="227012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000000"/>
                </a:solidFill>
              </a:endParaRPr>
            </a:p>
          </p:txBody>
        </p:sp>
        <p:sp>
          <p:nvSpPr>
            <p:cNvPr id="175" name="Téglalap 174"/>
            <p:cNvSpPr/>
            <p:nvPr/>
          </p:nvSpPr>
          <p:spPr bwMode="white">
            <a:xfrm>
              <a:off x="2293938" y="1241425"/>
              <a:ext cx="1122362" cy="3651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FFFFFF"/>
                </a:solidFill>
              </a:endParaRPr>
            </a:p>
          </p:txBody>
        </p:sp>
        <p:grpSp>
          <p:nvGrpSpPr>
            <p:cNvPr id="7" name="Csoportba foglalás 165"/>
            <p:cNvGrpSpPr/>
            <p:nvPr/>
          </p:nvGrpSpPr>
          <p:grpSpPr>
            <a:xfrm>
              <a:off x="2526672" y="1272898"/>
              <a:ext cx="865827" cy="210955"/>
              <a:chOff x="1262777" y="1945958"/>
              <a:chExt cx="977894" cy="242651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grpSpPr>
          <p:grpSp>
            <p:nvGrpSpPr>
              <p:cNvPr id="8" name="Csoportba foglalás 154"/>
              <p:cNvGrpSpPr/>
              <p:nvPr/>
            </p:nvGrpSpPr>
            <p:grpSpPr>
              <a:xfrm>
                <a:off x="1262777" y="1945958"/>
                <a:ext cx="977894" cy="241857"/>
                <a:chOff x="465059" y="2955608"/>
                <a:chExt cx="977894" cy="241857"/>
              </a:xfrm>
            </p:grpSpPr>
            <p:grpSp>
              <p:nvGrpSpPr>
                <p:cNvPr id="9" name="Csoportba foglalás 138"/>
                <p:cNvGrpSpPr/>
                <p:nvPr/>
              </p:nvGrpSpPr>
              <p:grpSpPr>
                <a:xfrm>
                  <a:off x="465059" y="2955608"/>
                  <a:ext cx="977894" cy="241857"/>
                  <a:chOff x="7232571" y="3027045"/>
                  <a:chExt cx="977894" cy="241857"/>
                </a:xfrm>
              </p:grpSpPr>
              <p:sp>
                <p:nvSpPr>
                  <p:cNvPr id="158" name="Téglalap 157"/>
                  <p:cNvSpPr/>
                  <p:nvPr/>
                </p:nvSpPr>
                <p:spPr bwMode="auto">
                  <a:xfrm>
                    <a:off x="7540629" y="3027702"/>
                    <a:ext cx="360000" cy="2412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solidFill>
                      <a:schemeClr val="tx2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hu-HU">
                      <a:solidFill>
                        <a:srgbClr val="000000"/>
                      </a:solidFill>
                      <a:latin typeface="Times New Roman"/>
                    </a:endParaRPr>
                  </a:p>
                </p:txBody>
              </p:sp>
              <p:sp>
                <p:nvSpPr>
                  <p:cNvPr id="159" name="Folyamatábra: Késleltetés 158"/>
                  <p:cNvSpPr/>
                  <p:nvPr/>
                </p:nvSpPr>
                <p:spPr bwMode="auto">
                  <a:xfrm rot="10800000">
                    <a:off x="7232571" y="3027046"/>
                    <a:ext cx="303213" cy="241300"/>
                  </a:xfrm>
                  <a:prstGeom prst="flowChartDelay">
                    <a:avLst/>
                  </a:prstGeom>
                  <a:solidFill>
                    <a:schemeClr val="accent1"/>
                  </a:solidFill>
                  <a:ln w="12700" cap="flat" cmpd="sng" algn="ctr">
                    <a:solidFill>
                      <a:schemeClr val="tx2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hu-HU">
                      <a:solidFill>
                        <a:srgbClr val="000000"/>
                      </a:solidFill>
                      <a:latin typeface="Times New Roman"/>
                    </a:endParaRPr>
                  </a:p>
                </p:txBody>
              </p:sp>
              <p:sp>
                <p:nvSpPr>
                  <p:cNvPr id="160" name="Folyamatábra: Késleltetés 159"/>
                  <p:cNvSpPr/>
                  <p:nvPr/>
                </p:nvSpPr>
                <p:spPr bwMode="auto">
                  <a:xfrm>
                    <a:off x="7907252" y="3027045"/>
                    <a:ext cx="303213" cy="241300"/>
                  </a:xfrm>
                  <a:prstGeom prst="flowChartDelay">
                    <a:avLst/>
                  </a:prstGeom>
                  <a:solidFill>
                    <a:schemeClr val="accent1"/>
                  </a:solidFill>
                  <a:ln w="12700" cap="flat" cmpd="sng" algn="ctr">
                    <a:solidFill>
                      <a:schemeClr val="tx2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hu-HU">
                      <a:solidFill>
                        <a:srgbClr val="000000"/>
                      </a:solidFill>
                      <a:latin typeface="Times New Roman"/>
                    </a:endParaRPr>
                  </a:p>
                </p:txBody>
              </p:sp>
              <p:sp>
                <p:nvSpPr>
                  <p:cNvPr id="161" name="Téglalap 160"/>
                  <p:cNvSpPr/>
                  <p:nvPr/>
                </p:nvSpPr>
                <p:spPr bwMode="auto">
                  <a:xfrm>
                    <a:off x="7468236" y="3033713"/>
                    <a:ext cx="167640" cy="2304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hu-HU">
                      <a:solidFill>
                        <a:srgbClr val="000000"/>
                      </a:solidFill>
                      <a:latin typeface="Times New Roman"/>
                    </a:endParaRPr>
                  </a:p>
                </p:txBody>
              </p:sp>
              <p:sp>
                <p:nvSpPr>
                  <p:cNvPr id="162" name="Téglalap 161"/>
                  <p:cNvSpPr/>
                  <p:nvPr/>
                </p:nvSpPr>
                <p:spPr bwMode="auto">
                  <a:xfrm>
                    <a:off x="7834962" y="3033715"/>
                    <a:ext cx="167640" cy="2304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hu-HU">
                      <a:solidFill>
                        <a:srgbClr val="000000"/>
                      </a:solidFill>
                      <a:latin typeface="Times New Roman"/>
                    </a:endParaRPr>
                  </a:p>
                </p:txBody>
              </p:sp>
              <p:sp>
                <p:nvSpPr>
                  <p:cNvPr id="163" name="Folyamatábra: Bekötés 162"/>
                  <p:cNvSpPr/>
                  <p:nvPr/>
                </p:nvSpPr>
                <p:spPr bwMode="auto">
                  <a:xfrm>
                    <a:off x="7422775" y="3078639"/>
                    <a:ext cx="127000" cy="127000"/>
                  </a:xfrm>
                  <a:prstGeom prst="flowChartConnector">
                    <a:avLst/>
                  </a:prstGeom>
                  <a:ln w="12700" cap="flat" cmpd="sng" algn="ctr">
                    <a:solidFill>
                      <a:schemeClr val="tx2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style>
                  <a:lnRef idx="0">
                    <a:scrgbClr r="0" g="0" b="0"/>
                  </a:lnRef>
                  <a:fillRef idx="1001">
                    <a:schemeClr val="dk2"/>
                  </a:fillRef>
                  <a:effectRef idx="0">
                    <a:scrgbClr r="0" g="0" b="0"/>
                  </a:effectRef>
                  <a:fontRef idx="major"/>
                </p:style>
                <p:txBody>
                  <a:bodyPr/>
                  <a:lstStyle/>
                  <a:p>
                    <a:pPr>
                      <a:defRPr/>
                    </a:pPr>
                    <a:endParaRPr lang="hu-HU">
                      <a:solidFill>
                        <a:srgbClr val="000000"/>
                      </a:solidFill>
                      <a:latin typeface="Times New Roman"/>
                    </a:endParaRPr>
                  </a:p>
                </p:txBody>
              </p:sp>
            </p:grpSp>
            <p:sp>
              <p:nvSpPr>
                <p:cNvPr id="157" name="Folyamatábra: Bekötés 156"/>
                <p:cNvSpPr/>
                <p:nvPr/>
              </p:nvSpPr>
              <p:spPr bwMode="auto">
                <a:xfrm>
                  <a:off x="1131520" y="3007201"/>
                  <a:ext cx="127000" cy="127000"/>
                </a:xfrm>
                <a:prstGeom prst="flowChartConnector">
                  <a:avLst/>
                </a:prstGeom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0">
                  <a:scrgbClr r="0" g="0" b="0"/>
                </a:lnRef>
                <a:fillRef idx="1001">
                  <a:schemeClr val="dk2"/>
                </a:fillRef>
                <a:effectRef idx="0">
                  <a:scrgbClr r="0" g="0" b="0"/>
                </a:effectRef>
                <a:fontRef idx="major"/>
              </p:style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</p:grpSp>
          <p:cxnSp>
            <p:nvCxnSpPr>
              <p:cNvPr id="165" name="Egyenes összekötő 164"/>
              <p:cNvCxnSpPr>
                <a:stCxn id="158" idx="0"/>
                <a:endCxn id="158" idx="2"/>
              </p:cNvCxnSpPr>
              <p:nvPr/>
            </p:nvCxnSpPr>
            <p:spPr bwMode="auto">
              <a:xfrm rot="16200000" flipH="1">
                <a:off x="1630235" y="2067215"/>
                <a:ext cx="241200" cy="158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76" name="Sávnyíl 175"/>
            <p:cNvSpPr/>
            <p:nvPr/>
          </p:nvSpPr>
          <p:spPr bwMode="black">
            <a:xfrm rot="19060155">
              <a:off x="2641600" y="1498600"/>
              <a:ext cx="209550" cy="223838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000000"/>
                </a:solidFill>
              </a:endParaRPr>
            </a:p>
          </p:txBody>
        </p:sp>
        <p:sp>
          <p:nvSpPr>
            <p:cNvPr id="177" name="Téglalap 176"/>
            <p:cNvSpPr/>
            <p:nvPr/>
          </p:nvSpPr>
          <p:spPr bwMode="white">
            <a:xfrm>
              <a:off x="4137025" y="547688"/>
              <a:ext cx="809625" cy="728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FFFFFF"/>
                </a:solidFill>
              </a:endParaRPr>
            </a:p>
          </p:txBody>
        </p:sp>
        <p:sp>
          <p:nvSpPr>
            <p:cNvPr id="179" name="Sávnyíl 178"/>
            <p:cNvSpPr/>
            <p:nvPr/>
          </p:nvSpPr>
          <p:spPr bwMode="black">
            <a:xfrm rot="20920559">
              <a:off x="3989388" y="852488"/>
              <a:ext cx="211137" cy="223837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000000"/>
                </a:solidFill>
              </a:endParaRPr>
            </a:p>
          </p:txBody>
        </p:sp>
        <p:cxnSp>
          <p:nvCxnSpPr>
            <p:cNvPr id="183" name="Egyenes összekötő 182"/>
            <p:cNvCxnSpPr/>
            <p:nvPr/>
          </p:nvCxnSpPr>
          <p:spPr>
            <a:xfrm rot="16200000" flipH="1">
              <a:off x="1748631" y="4291807"/>
              <a:ext cx="314325" cy="10953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gyenes összekötő 97"/>
            <p:cNvCxnSpPr/>
            <p:nvPr/>
          </p:nvCxnSpPr>
          <p:spPr>
            <a:xfrm rot="10800000">
              <a:off x="1066800" y="4352925"/>
              <a:ext cx="827088" cy="317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100"/>
            <p:cNvCxnSpPr/>
            <p:nvPr/>
          </p:nvCxnSpPr>
          <p:spPr>
            <a:xfrm rot="5400000">
              <a:off x="500062" y="4918076"/>
              <a:ext cx="1127125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gyenes összekötő 101"/>
            <p:cNvCxnSpPr/>
            <p:nvPr/>
          </p:nvCxnSpPr>
          <p:spPr>
            <a:xfrm rot="10800000" flipV="1">
              <a:off x="3449638" y="960438"/>
              <a:ext cx="269875" cy="9842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gyenes összekötő 106"/>
            <p:cNvCxnSpPr/>
            <p:nvPr/>
          </p:nvCxnSpPr>
          <p:spPr>
            <a:xfrm rot="16200000" flipV="1">
              <a:off x="3233737" y="661988"/>
              <a:ext cx="677863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113"/>
            <p:cNvCxnSpPr/>
            <p:nvPr/>
          </p:nvCxnSpPr>
          <p:spPr>
            <a:xfrm>
              <a:off x="3573463" y="331788"/>
              <a:ext cx="28829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Egyenes összekötő 190"/>
            <p:cNvCxnSpPr>
              <a:stCxn id="0" idx="0"/>
            </p:cNvCxnSpPr>
            <p:nvPr/>
          </p:nvCxnSpPr>
          <p:spPr>
            <a:xfrm rot="5400000" flipH="1" flipV="1">
              <a:off x="4471194" y="1486694"/>
              <a:ext cx="141288" cy="6350"/>
            </a:xfrm>
            <a:prstGeom prst="line">
              <a:avLst/>
            </a:prstGeom>
            <a:ln w="381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Szövegdoboz 193"/>
            <p:cNvSpPr txBox="1"/>
            <p:nvPr/>
          </p:nvSpPr>
          <p:spPr>
            <a:xfrm>
              <a:off x="3830638" y="1123950"/>
              <a:ext cx="1458912" cy="3381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hu-HU" sz="1600" dirty="0" err="1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Cell</a:t>
              </a:r>
              <a:r>
                <a:rPr lang="hu-HU" sz="1600" dirty="0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 </a:t>
              </a:r>
              <a:r>
                <a:rPr lang="hu-HU" sz="1600" dirty="0" err="1">
                  <a:solidFill>
                    <a:srgbClr val="1F497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</a:rPr>
                <a:t>division</a:t>
              </a:r>
              <a:endParaRPr lang="hu-HU" sz="1600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endParaRPr>
            </a:p>
          </p:txBody>
        </p:sp>
        <p:grpSp>
          <p:nvGrpSpPr>
            <p:cNvPr id="10" name="Csoportba foglalás 207"/>
            <p:cNvGrpSpPr>
              <a:grpSpLocks/>
            </p:cNvGrpSpPr>
            <p:nvPr/>
          </p:nvGrpSpPr>
          <p:grpSpPr bwMode="auto">
            <a:xfrm>
              <a:off x="1419225" y="3122613"/>
              <a:ext cx="306388" cy="306387"/>
              <a:chOff x="771526" y="1619250"/>
              <a:chExt cx="342900" cy="342000"/>
            </a:xfrm>
          </p:grpSpPr>
          <p:sp>
            <p:nvSpPr>
              <p:cNvPr id="197" name="Mínuszjel 196"/>
              <p:cNvSpPr/>
              <p:nvPr/>
            </p:nvSpPr>
            <p:spPr>
              <a:xfrm>
                <a:off x="839040" y="1773415"/>
                <a:ext cx="207872" cy="44301"/>
              </a:xfrm>
              <a:prstGeom prst="mathMin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hu-HU">
                  <a:solidFill>
                    <a:srgbClr val="FFFFFF"/>
                  </a:solidFill>
                </a:endParaRPr>
              </a:p>
            </p:txBody>
          </p:sp>
          <p:sp>
            <p:nvSpPr>
              <p:cNvPr id="198" name="Folyamatábra: Bekötés 197"/>
              <p:cNvSpPr/>
              <p:nvPr/>
            </p:nvSpPr>
            <p:spPr>
              <a:xfrm>
                <a:off x="771526" y="1619250"/>
                <a:ext cx="342900" cy="342000"/>
              </a:xfrm>
              <a:prstGeom prst="flowChartConnec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hu-H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69" name="Téglalap 168"/>
            <p:cNvSpPr/>
            <p:nvPr/>
          </p:nvSpPr>
          <p:spPr bwMode="white">
            <a:xfrm>
              <a:off x="4057650" y="5753100"/>
              <a:ext cx="1047750" cy="7429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FFFFFF"/>
                </a:solidFill>
              </a:endParaRPr>
            </a:p>
          </p:txBody>
        </p:sp>
        <p:sp>
          <p:nvSpPr>
            <p:cNvPr id="172" name="Sávnyíl 171"/>
            <p:cNvSpPr/>
            <p:nvPr/>
          </p:nvSpPr>
          <p:spPr bwMode="black">
            <a:xfrm rot="10800000">
              <a:off x="5000625" y="6073775"/>
              <a:ext cx="211138" cy="223838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000000"/>
                </a:solidFill>
              </a:endParaRPr>
            </a:p>
          </p:txBody>
        </p:sp>
        <p:grpSp>
          <p:nvGrpSpPr>
            <p:cNvPr id="11" name="Csoportba foglalás 131"/>
            <p:cNvGrpSpPr/>
            <p:nvPr/>
          </p:nvGrpSpPr>
          <p:grpSpPr>
            <a:xfrm>
              <a:off x="4175484" y="6111400"/>
              <a:ext cx="766745" cy="210265"/>
              <a:chOff x="7232571" y="3027045"/>
              <a:chExt cx="865987" cy="241857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grpSpPr>
          <p:sp>
            <p:nvSpPr>
              <p:cNvPr id="133" name="Téglalap 132"/>
              <p:cNvSpPr/>
              <p:nvPr/>
            </p:nvSpPr>
            <p:spPr bwMode="auto">
              <a:xfrm>
                <a:off x="7540629" y="3027702"/>
                <a:ext cx="252000" cy="2412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34" name="Folyamatábra: Késleltetés 133"/>
              <p:cNvSpPr/>
              <p:nvPr/>
            </p:nvSpPr>
            <p:spPr bwMode="auto">
              <a:xfrm rot="10800000">
                <a:off x="7232571" y="3027046"/>
                <a:ext cx="303213" cy="241300"/>
              </a:xfrm>
              <a:prstGeom prst="flowChartDelay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35" name="Folyamatábra: Késleltetés 134"/>
              <p:cNvSpPr/>
              <p:nvPr/>
            </p:nvSpPr>
            <p:spPr bwMode="auto">
              <a:xfrm>
                <a:off x="7795345" y="3027045"/>
                <a:ext cx="303213" cy="241300"/>
              </a:xfrm>
              <a:prstGeom prst="flowChartDelay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36" name="Téglalap 135"/>
              <p:cNvSpPr/>
              <p:nvPr/>
            </p:nvSpPr>
            <p:spPr bwMode="auto">
              <a:xfrm>
                <a:off x="7468236" y="3033713"/>
                <a:ext cx="167640" cy="2304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37" name="Téglalap 136"/>
              <p:cNvSpPr/>
              <p:nvPr/>
            </p:nvSpPr>
            <p:spPr bwMode="auto">
              <a:xfrm>
                <a:off x="7744460" y="3033715"/>
                <a:ext cx="167639" cy="230401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38" name="Folyamatábra: Bekötés 137"/>
              <p:cNvSpPr/>
              <p:nvPr/>
            </p:nvSpPr>
            <p:spPr bwMode="auto">
              <a:xfrm>
                <a:off x="7603731" y="3081020"/>
                <a:ext cx="127000" cy="127000"/>
              </a:xfrm>
              <a:prstGeom prst="flowChartConnector">
                <a:avLst/>
              </a:prstGeom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1001">
                <a:schemeClr val="dk2"/>
              </a:fillRef>
              <a:effectRef idx="0">
                <a:scrgbClr r="0" g="0" b="0"/>
              </a:effectRef>
              <a:fontRef idx="major"/>
            </p:style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</p:grpSp>
        <p:sp>
          <p:nvSpPr>
            <p:cNvPr id="168" name="Téglalap 167"/>
            <p:cNvSpPr/>
            <p:nvPr/>
          </p:nvSpPr>
          <p:spPr bwMode="white">
            <a:xfrm>
              <a:off x="6781800" y="3338513"/>
              <a:ext cx="1600200" cy="5000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FFFFFF"/>
                </a:solidFill>
              </a:endParaRPr>
            </a:p>
          </p:txBody>
        </p:sp>
        <p:sp>
          <p:nvSpPr>
            <p:cNvPr id="171" name="Sávnyíl 170"/>
            <p:cNvSpPr/>
            <p:nvPr/>
          </p:nvSpPr>
          <p:spPr bwMode="black">
            <a:xfrm rot="5400000">
              <a:off x="7085806" y="3193257"/>
              <a:ext cx="207963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u-HU">
                <a:solidFill>
                  <a:srgbClr val="000000"/>
                </a:solidFill>
              </a:endParaRPr>
            </a:p>
          </p:txBody>
        </p:sp>
        <p:grpSp>
          <p:nvGrpSpPr>
            <p:cNvPr id="12" name="Csoportba foglalás 130"/>
            <p:cNvGrpSpPr/>
            <p:nvPr/>
          </p:nvGrpSpPr>
          <p:grpSpPr>
            <a:xfrm>
              <a:off x="6878400" y="3483499"/>
              <a:ext cx="703501" cy="210265"/>
              <a:chOff x="7232571" y="3027045"/>
              <a:chExt cx="794557" cy="241857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grpSpPr>
          <p:sp>
            <p:nvSpPr>
              <p:cNvPr id="130" name="Téglalap 129"/>
              <p:cNvSpPr/>
              <p:nvPr/>
            </p:nvSpPr>
            <p:spPr bwMode="auto">
              <a:xfrm>
                <a:off x="7540629" y="3027702"/>
                <a:ext cx="180000" cy="2412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22" name="Folyamatábra: Késleltetés 121"/>
              <p:cNvSpPr/>
              <p:nvPr/>
            </p:nvSpPr>
            <p:spPr bwMode="auto">
              <a:xfrm rot="10800000">
                <a:off x="7232571" y="3027046"/>
                <a:ext cx="303213" cy="241300"/>
              </a:xfrm>
              <a:prstGeom prst="flowChartDelay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23" name="Folyamatábra: Késleltetés 122"/>
              <p:cNvSpPr/>
              <p:nvPr/>
            </p:nvSpPr>
            <p:spPr bwMode="auto">
              <a:xfrm>
                <a:off x="7723915" y="3027045"/>
                <a:ext cx="303213" cy="241300"/>
              </a:xfrm>
              <a:prstGeom prst="flowChartDelay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24" name="Téglalap 123"/>
              <p:cNvSpPr/>
              <p:nvPr/>
            </p:nvSpPr>
            <p:spPr bwMode="auto">
              <a:xfrm>
                <a:off x="7468236" y="3033713"/>
                <a:ext cx="167640" cy="2304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26" name="Téglalap 125"/>
              <p:cNvSpPr/>
              <p:nvPr/>
            </p:nvSpPr>
            <p:spPr bwMode="auto">
              <a:xfrm>
                <a:off x="7673031" y="3033715"/>
                <a:ext cx="167640" cy="2304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25" name="Folyamatábra: Bekötés 124"/>
              <p:cNvSpPr/>
              <p:nvPr/>
            </p:nvSpPr>
            <p:spPr bwMode="auto">
              <a:xfrm>
                <a:off x="7565635" y="3076258"/>
                <a:ext cx="127000" cy="127000"/>
              </a:xfrm>
              <a:prstGeom prst="flowChartConnector">
                <a:avLst/>
              </a:prstGeom>
              <a:ln w="127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1001">
                <a:schemeClr val="dk2"/>
              </a:fillRef>
              <a:effectRef idx="0">
                <a:scrgbClr r="0" g="0" b="0"/>
              </a:effectRef>
              <a:fontRef idx="major"/>
            </p:style>
            <p:txBody>
              <a:bodyPr/>
              <a:lstStyle/>
              <a:p>
                <a:pPr>
                  <a:defRPr/>
                </a:pPr>
                <a:endParaRPr lang="hu-HU">
                  <a:solidFill>
                    <a:srgbClr val="000000"/>
                  </a:solidFill>
                  <a:latin typeface="Times New Roman"/>
                </a:endParaRPr>
              </a:p>
            </p:txBody>
          </p:sp>
        </p:grpSp>
        <p:grpSp>
          <p:nvGrpSpPr>
            <p:cNvPr id="13" name="Csoportba foglalás 203"/>
            <p:cNvGrpSpPr>
              <a:grpSpLocks/>
            </p:cNvGrpSpPr>
            <p:nvPr/>
          </p:nvGrpSpPr>
          <p:grpSpPr bwMode="auto">
            <a:xfrm>
              <a:off x="4275138" y="549275"/>
              <a:ext cx="539750" cy="534988"/>
              <a:chOff x="4284762" y="694620"/>
              <a:chExt cx="539038" cy="535493"/>
            </a:xfrm>
          </p:grpSpPr>
          <p:grpSp>
            <p:nvGrpSpPr>
              <p:cNvPr id="14" name="Csoportba foglalás 114"/>
              <p:cNvGrpSpPr/>
              <p:nvPr/>
            </p:nvGrpSpPr>
            <p:grpSpPr>
              <a:xfrm>
                <a:off x="4284762" y="694620"/>
                <a:ext cx="536227" cy="209781"/>
                <a:chOff x="4250452" y="352107"/>
                <a:chExt cx="605632" cy="241300"/>
              </a:xfrm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grpSpPr>
            <p:sp>
              <p:nvSpPr>
                <p:cNvPr id="58" name="Folyamatábra: Késleltetés 57"/>
                <p:cNvSpPr/>
                <p:nvPr/>
              </p:nvSpPr>
              <p:spPr bwMode="auto">
                <a:xfrm rot="10800000">
                  <a:off x="4250452" y="352107"/>
                  <a:ext cx="303213" cy="241300"/>
                </a:xfrm>
                <a:prstGeom prst="flowChartDelay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59" name="Folyamatábra: Késleltetés 58"/>
                <p:cNvSpPr/>
                <p:nvPr/>
              </p:nvSpPr>
              <p:spPr bwMode="auto">
                <a:xfrm>
                  <a:off x="4552871" y="352107"/>
                  <a:ext cx="303213" cy="241300"/>
                </a:xfrm>
                <a:prstGeom prst="flowChartDelay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12" name="Téglalap 111"/>
                <p:cNvSpPr/>
                <p:nvPr/>
              </p:nvSpPr>
              <p:spPr bwMode="auto">
                <a:xfrm>
                  <a:off x="4477385" y="358775"/>
                  <a:ext cx="167640" cy="230400"/>
                </a:xfrm>
                <a:prstGeom prst="rect">
                  <a:avLst/>
                </a:prstGeom>
                <a:solidFill>
                  <a:schemeClr val="accent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60" name="Folyamatábra: Bekötés 59"/>
                <p:cNvSpPr/>
                <p:nvPr/>
              </p:nvSpPr>
              <p:spPr bwMode="auto">
                <a:xfrm>
                  <a:off x="4486673" y="410051"/>
                  <a:ext cx="127000" cy="127000"/>
                </a:xfrm>
                <a:prstGeom prst="flowChartConnector">
                  <a:avLst/>
                </a:prstGeom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0">
                  <a:scrgbClr r="0" g="0" b="0"/>
                </a:lnRef>
                <a:fillRef idx="1001">
                  <a:schemeClr val="dk2"/>
                </a:fillRef>
                <a:effectRef idx="0">
                  <a:scrgbClr r="0" g="0" b="0"/>
                </a:effectRef>
                <a:fontRef idx="major"/>
              </p:style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</p:grpSp>
          <p:grpSp>
            <p:nvGrpSpPr>
              <p:cNvPr id="15" name="Csoportba foglalás 115"/>
              <p:cNvGrpSpPr/>
              <p:nvPr/>
            </p:nvGrpSpPr>
            <p:grpSpPr>
              <a:xfrm>
                <a:off x="4287573" y="1020332"/>
                <a:ext cx="536227" cy="209781"/>
                <a:chOff x="4250452" y="352107"/>
                <a:chExt cx="605632" cy="241300"/>
              </a:xfrm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grpSpPr>
            <p:sp>
              <p:nvSpPr>
                <p:cNvPr id="117" name="Folyamatábra: Késleltetés 116"/>
                <p:cNvSpPr/>
                <p:nvPr/>
              </p:nvSpPr>
              <p:spPr bwMode="auto">
                <a:xfrm rot="10800000">
                  <a:off x="4250452" y="352107"/>
                  <a:ext cx="303213" cy="241300"/>
                </a:xfrm>
                <a:prstGeom prst="flowChartDelay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18" name="Folyamatábra: Késleltetés 117"/>
                <p:cNvSpPr/>
                <p:nvPr/>
              </p:nvSpPr>
              <p:spPr bwMode="auto">
                <a:xfrm>
                  <a:off x="4552871" y="352107"/>
                  <a:ext cx="303213" cy="241300"/>
                </a:xfrm>
                <a:prstGeom prst="flowChartDelay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19" name="Téglalap 118"/>
                <p:cNvSpPr/>
                <p:nvPr/>
              </p:nvSpPr>
              <p:spPr bwMode="auto">
                <a:xfrm>
                  <a:off x="4477385" y="358775"/>
                  <a:ext cx="167640" cy="2304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120" name="Folyamatábra: Bekötés 119"/>
                <p:cNvSpPr/>
                <p:nvPr/>
              </p:nvSpPr>
              <p:spPr bwMode="auto">
                <a:xfrm>
                  <a:off x="4486673" y="410051"/>
                  <a:ext cx="127000" cy="127000"/>
                </a:xfrm>
                <a:prstGeom prst="flowChartConnector">
                  <a:avLst/>
                </a:prstGeom>
                <a:ln w="9525" cap="flat" cmpd="sng" algn="ctr">
                  <a:solidFill>
                    <a:schemeClr val="tx2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0">
                  <a:scrgbClr r="0" g="0" b="0"/>
                </a:lnRef>
                <a:fillRef idx="1001">
                  <a:schemeClr val="dk2"/>
                </a:fillRef>
                <a:effectRef idx="0">
                  <a:scrgbClr r="0" g="0" b="0"/>
                </a:effectRef>
                <a:fontRef idx="major"/>
              </p:style>
              <p:txBody>
                <a:bodyPr/>
                <a:lstStyle/>
                <a:p>
                  <a:pPr>
                    <a:defRPr/>
                  </a:pPr>
                  <a:endParaRPr lang="hu-HU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</p:grpSp>
        </p:grpSp>
        <p:grpSp>
          <p:nvGrpSpPr>
            <p:cNvPr id="16" name="Csoportba foglalás 208"/>
            <p:cNvGrpSpPr>
              <a:grpSpLocks/>
            </p:cNvGrpSpPr>
            <p:nvPr/>
          </p:nvGrpSpPr>
          <p:grpSpPr bwMode="auto">
            <a:xfrm>
              <a:off x="1524000" y="4457700"/>
              <a:ext cx="306388" cy="306388"/>
              <a:chOff x="771526" y="1619250"/>
              <a:chExt cx="342900" cy="342000"/>
            </a:xfrm>
          </p:grpSpPr>
          <p:sp>
            <p:nvSpPr>
              <p:cNvPr id="212" name="Mínuszjel 211"/>
              <p:cNvSpPr/>
              <p:nvPr/>
            </p:nvSpPr>
            <p:spPr>
              <a:xfrm>
                <a:off x="839040" y="1773416"/>
                <a:ext cx="207872" cy="44300"/>
              </a:xfrm>
              <a:prstGeom prst="mathMin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hu-HU">
                  <a:solidFill>
                    <a:srgbClr val="FFFFFF"/>
                  </a:solidFill>
                </a:endParaRPr>
              </a:p>
            </p:txBody>
          </p:sp>
          <p:sp>
            <p:nvSpPr>
              <p:cNvPr id="214" name="Folyamatábra: Bekötés 213"/>
              <p:cNvSpPr/>
              <p:nvPr/>
            </p:nvSpPr>
            <p:spPr>
              <a:xfrm>
                <a:off x="771526" y="1619250"/>
                <a:ext cx="342900" cy="342000"/>
              </a:xfrm>
              <a:prstGeom prst="flowChartConnec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hu-HU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" name="Csoportba foglalás 214"/>
            <p:cNvGrpSpPr>
              <a:grpSpLocks/>
            </p:cNvGrpSpPr>
            <p:nvPr/>
          </p:nvGrpSpPr>
          <p:grpSpPr bwMode="auto">
            <a:xfrm>
              <a:off x="3705225" y="419100"/>
              <a:ext cx="306388" cy="306388"/>
              <a:chOff x="771526" y="1619250"/>
              <a:chExt cx="342900" cy="342000"/>
            </a:xfrm>
          </p:grpSpPr>
          <p:sp>
            <p:nvSpPr>
              <p:cNvPr id="216" name="Mínuszjel 215"/>
              <p:cNvSpPr/>
              <p:nvPr/>
            </p:nvSpPr>
            <p:spPr>
              <a:xfrm>
                <a:off x="839040" y="1773416"/>
                <a:ext cx="207872" cy="44300"/>
              </a:xfrm>
              <a:prstGeom prst="mathMin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hu-HU">
                  <a:solidFill>
                    <a:srgbClr val="FFFFFF"/>
                  </a:solidFill>
                </a:endParaRPr>
              </a:p>
            </p:txBody>
          </p:sp>
          <p:sp>
            <p:nvSpPr>
              <p:cNvPr id="217" name="Folyamatábra: Bekötés 216"/>
              <p:cNvSpPr/>
              <p:nvPr/>
            </p:nvSpPr>
            <p:spPr>
              <a:xfrm>
                <a:off x="771526" y="1619250"/>
                <a:ext cx="342900" cy="342000"/>
              </a:xfrm>
              <a:prstGeom prst="flowChartConnec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hu-H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9" name="Szövegdoboz 218"/>
            <p:cNvSpPr txBox="1"/>
            <p:nvPr/>
          </p:nvSpPr>
          <p:spPr>
            <a:xfrm>
              <a:off x="6261100" y="971550"/>
              <a:ext cx="2028825" cy="3381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Arial" charset="0"/>
                <a:buChar char="•"/>
              </a:pPr>
              <a:r>
                <a:rPr lang="hu-HU" sz="1600" smtClean="0">
                  <a:solidFill>
                    <a:srgbClr val="17375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cryptic size control</a:t>
              </a:r>
            </a:p>
          </p:txBody>
        </p:sp>
        <p:sp>
          <p:nvSpPr>
            <p:cNvPr id="231" name="Szövegdoboz 230"/>
            <p:cNvSpPr txBox="1"/>
            <p:nvPr/>
          </p:nvSpPr>
          <p:spPr>
            <a:xfrm>
              <a:off x="385763" y="6270625"/>
              <a:ext cx="2306637" cy="3365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Arial" charset="0"/>
                <a:buChar char="•"/>
              </a:pPr>
              <a:r>
                <a:rPr lang="hu-HU" sz="1600" smtClean="0">
                  <a:solidFill>
                    <a:srgbClr val="17375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operating size control</a:t>
              </a:r>
            </a:p>
          </p:txBody>
        </p:sp>
      </p:grpSp>
      <p:sp>
        <p:nvSpPr>
          <p:cNvPr id="95" name="Rectangle 73"/>
          <p:cNvSpPr>
            <a:spLocks noChangeArrowheads="1"/>
          </p:cNvSpPr>
          <p:nvPr/>
        </p:nvSpPr>
        <p:spPr bwMode="auto">
          <a:xfrm>
            <a:off x="1066800" y="136525"/>
            <a:ext cx="68203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A hasadó élesztőgomba mitózisos sejtciklusa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276600" y="1447800"/>
            <a:ext cx="2590800" cy="5715000"/>
            <a:chOff x="2971800" y="0"/>
            <a:chExt cx="3276600" cy="6858000"/>
          </a:xfrm>
        </p:grpSpPr>
        <p:pic>
          <p:nvPicPr>
            <p:cNvPr id="53250" name="Picture 2" descr="E:\OKTATAS\mikrobio\biomernok\vfmb\12915_2014_Article_54_Fig1_HTM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50897" y="0"/>
              <a:ext cx="3042205" cy="6858000"/>
            </a:xfrm>
            <a:prstGeom prst="rect">
              <a:avLst/>
            </a:prstGeom>
            <a:noFill/>
          </p:spPr>
        </p:pic>
        <p:sp>
          <p:nvSpPr>
            <p:cNvPr id="3" name="Rectangle 2"/>
            <p:cNvSpPr/>
            <p:nvPr/>
          </p:nvSpPr>
          <p:spPr>
            <a:xfrm>
              <a:off x="2971800" y="5334000"/>
              <a:ext cx="3276600" cy="1524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n>
                  <a:solidFill>
                    <a:schemeClr val="bg1"/>
                  </a:solidFill>
                </a:ln>
              </a:endParaRPr>
            </a:p>
          </p:txBody>
        </p:sp>
      </p:grpSp>
      <p:sp>
        <p:nvSpPr>
          <p:cNvPr id="5" name="Rectangle 73"/>
          <p:cNvSpPr>
            <a:spLocks noChangeArrowheads="1"/>
          </p:cNvSpPr>
          <p:nvPr/>
        </p:nvSpPr>
        <p:spPr bwMode="auto">
          <a:xfrm>
            <a:off x="1066800" y="136525"/>
            <a:ext cx="72452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800" b="1" dirty="0" smtClean="0">
                <a:solidFill>
                  <a:srgbClr val="9933FF"/>
                </a:solidFill>
                <a:latin typeface="Calibri" pitchFamily="34" charset="0"/>
                <a:cs typeface="Calibri" pitchFamily="34" charset="0"/>
              </a:rPr>
              <a:t>A hengerek nem feltétlenül egyformán nőnek…</a:t>
            </a:r>
            <a:endParaRPr lang="en-US" sz="28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971550" y="5897563"/>
            <a:ext cx="183991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3327400" y="5897563"/>
            <a:ext cx="279717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196" name="AutoShape 5"/>
          <p:cNvSpPr>
            <a:spLocks noChangeArrowheads="1"/>
          </p:cNvSpPr>
          <p:nvPr/>
        </p:nvSpPr>
        <p:spPr bwMode="auto">
          <a:xfrm>
            <a:off x="2247900" y="4986338"/>
            <a:ext cx="760413" cy="300037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197" name="Oval 6"/>
          <p:cNvSpPr>
            <a:spLocks noChangeArrowheads="1"/>
          </p:cNvSpPr>
          <p:nvPr/>
        </p:nvSpPr>
        <p:spPr bwMode="auto">
          <a:xfrm>
            <a:off x="2524125" y="5037138"/>
            <a:ext cx="207963" cy="1968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198" name="Oval 7"/>
          <p:cNvSpPr>
            <a:spLocks noChangeArrowheads="1"/>
          </p:cNvSpPr>
          <p:nvPr/>
        </p:nvSpPr>
        <p:spPr bwMode="auto">
          <a:xfrm>
            <a:off x="2228850" y="5037138"/>
            <a:ext cx="61913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199" name="Oval 8"/>
          <p:cNvSpPr>
            <a:spLocks noChangeArrowheads="1"/>
          </p:cNvSpPr>
          <p:nvPr/>
        </p:nvSpPr>
        <p:spPr bwMode="auto">
          <a:xfrm>
            <a:off x="2228850" y="5106988"/>
            <a:ext cx="61913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0" name="Oval 9"/>
          <p:cNvSpPr>
            <a:spLocks noChangeArrowheads="1"/>
          </p:cNvSpPr>
          <p:nvPr/>
        </p:nvSpPr>
        <p:spPr bwMode="auto">
          <a:xfrm>
            <a:off x="2228850" y="5176838"/>
            <a:ext cx="61913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1" name="Freeform 10"/>
          <p:cNvSpPr>
            <a:spLocks/>
          </p:cNvSpPr>
          <p:nvPr/>
        </p:nvSpPr>
        <p:spPr bwMode="auto">
          <a:xfrm>
            <a:off x="2076450" y="1566863"/>
            <a:ext cx="5595938" cy="3119437"/>
          </a:xfrm>
          <a:custGeom>
            <a:avLst/>
            <a:gdLst>
              <a:gd name="T0" fmla="*/ 0 w 3649"/>
              <a:gd name="T1" fmla="*/ 0 h 2161"/>
              <a:gd name="T2" fmla="*/ 0 w 3649"/>
              <a:gd name="T3" fmla="*/ 2147483647 h 2161"/>
              <a:gd name="T4" fmla="*/ 2147483647 w 3649"/>
              <a:gd name="T5" fmla="*/ 2147483647 h 2161"/>
              <a:gd name="T6" fmla="*/ 0 60000 65536"/>
              <a:gd name="T7" fmla="*/ 0 60000 65536"/>
              <a:gd name="T8" fmla="*/ 0 60000 65536"/>
              <a:gd name="T9" fmla="*/ 0 w 3649"/>
              <a:gd name="T10" fmla="*/ 0 h 2161"/>
              <a:gd name="T11" fmla="*/ 3649 w 3649"/>
              <a:gd name="T12" fmla="*/ 2161 h 21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49" h="2161">
                <a:moveTo>
                  <a:pt x="0" y="0"/>
                </a:moveTo>
                <a:lnTo>
                  <a:pt x="0" y="2160"/>
                </a:lnTo>
                <a:lnTo>
                  <a:pt x="3648" y="216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hu-HU"/>
          </a:p>
        </p:txBody>
      </p:sp>
      <p:sp>
        <p:nvSpPr>
          <p:cNvPr id="8202" name="AutoShape 11"/>
          <p:cNvSpPr>
            <a:spLocks noChangeArrowheads="1"/>
          </p:cNvSpPr>
          <p:nvPr/>
        </p:nvSpPr>
        <p:spPr bwMode="auto">
          <a:xfrm>
            <a:off x="3719513" y="4986338"/>
            <a:ext cx="908050" cy="300037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3" name="Oval 12"/>
          <p:cNvSpPr>
            <a:spLocks noChangeArrowheads="1"/>
          </p:cNvSpPr>
          <p:nvPr/>
        </p:nvSpPr>
        <p:spPr bwMode="auto">
          <a:xfrm>
            <a:off x="4584700" y="5037138"/>
            <a:ext cx="61913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4" name="Oval 13"/>
          <p:cNvSpPr>
            <a:spLocks noChangeArrowheads="1"/>
          </p:cNvSpPr>
          <p:nvPr/>
        </p:nvSpPr>
        <p:spPr bwMode="auto">
          <a:xfrm>
            <a:off x="4584700" y="5106988"/>
            <a:ext cx="61913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5" name="Oval 14"/>
          <p:cNvSpPr>
            <a:spLocks noChangeArrowheads="1"/>
          </p:cNvSpPr>
          <p:nvPr/>
        </p:nvSpPr>
        <p:spPr bwMode="auto">
          <a:xfrm>
            <a:off x="4584700" y="5176838"/>
            <a:ext cx="61913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6" name="Oval 15"/>
          <p:cNvSpPr>
            <a:spLocks noChangeArrowheads="1"/>
          </p:cNvSpPr>
          <p:nvPr/>
        </p:nvSpPr>
        <p:spPr bwMode="auto">
          <a:xfrm>
            <a:off x="3702050" y="5037138"/>
            <a:ext cx="60325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7" name="Oval 16"/>
          <p:cNvSpPr>
            <a:spLocks noChangeArrowheads="1"/>
          </p:cNvSpPr>
          <p:nvPr/>
        </p:nvSpPr>
        <p:spPr bwMode="auto">
          <a:xfrm>
            <a:off x="3702050" y="5106988"/>
            <a:ext cx="60325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8" name="Oval 17"/>
          <p:cNvSpPr>
            <a:spLocks noChangeArrowheads="1"/>
          </p:cNvSpPr>
          <p:nvPr/>
        </p:nvSpPr>
        <p:spPr bwMode="auto">
          <a:xfrm>
            <a:off x="3702050" y="5176838"/>
            <a:ext cx="60325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09" name="Oval 18"/>
          <p:cNvSpPr>
            <a:spLocks noChangeArrowheads="1"/>
          </p:cNvSpPr>
          <p:nvPr/>
        </p:nvSpPr>
        <p:spPr bwMode="auto">
          <a:xfrm>
            <a:off x="4070350" y="5037138"/>
            <a:ext cx="207963" cy="1968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0" name="AutoShape 19"/>
          <p:cNvSpPr>
            <a:spLocks noChangeArrowheads="1"/>
          </p:cNvSpPr>
          <p:nvPr/>
        </p:nvSpPr>
        <p:spPr bwMode="auto">
          <a:xfrm>
            <a:off x="5265738" y="4986338"/>
            <a:ext cx="1423987" cy="300037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1" name="Oval 20"/>
          <p:cNvSpPr>
            <a:spLocks noChangeArrowheads="1"/>
          </p:cNvSpPr>
          <p:nvPr/>
        </p:nvSpPr>
        <p:spPr bwMode="auto">
          <a:xfrm>
            <a:off x="5983288" y="5037138"/>
            <a:ext cx="61912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2" name="Oval 21"/>
          <p:cNvSpPr>
            <a:spLocks noChangeArrowheads="1"/>
          </p:cNvSpPr>
          <p:nvPr/>
        </p:nvSpPr>
        <p:spPr bwMode="auto">
          <a:xfrm>
            <a:off x="5983288" y="5106988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3" name="Oval 22"/>
          <p:cNvSpPr>
            <a:spLocks noChangeArrowheads="1"/>
          </p:cNvSpPr>
          <p:nvPr/>
        </p:nvSpPr>
        <p:spPr bwMode="auto">
          <a:xfrm>
            <a:off x="5983288" y="5176838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4" name="Oval 23"/>
          <p:cNvSpPr>
            <a:spLocks noChangeArrowheads="1"/>
          </p:cNvSpPr>
          <p:nvPr/>
        </p:nvSpPr>
        <p:spPr bwMode="auto">
          <a:xfrm>
            <a:off x="5910263" y="5037138"/>
            <a:ext cx="61912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5" name="Oval 24"/>
          <p:cNvSpPr>
            <a:spLocks noChangeArrowheads="1"/>
          </p:cNvSpPr>
          <p:nvPr/>
        </p:nvSpPr>
        <p:spPr bwMode="auto">
          <a:xfrm>
            <a:off x="5910263" y="5106988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6" name="Oval 25"/>
          <p:cNvSpPr>
            <a:spLocks noChangeArrowheads="1"/>
          </p:cNvSpPr>
          <p:nvPr/>
        </p:nvSpPr>
        <p:spPr bwMode="auto">
          <a:xfrm>
            <a:off x="5910263" y="5176838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7" name="Oval 26"/>
          <p:cNvSpPr>
            <a:spLocks noChangeArrowheads="1"/>
          </p:cNvSpPr>
          <p:nvPr/>
        </p:nvSpPr>
        <p:spPr bwMode="auto">
          <a:xfrm>
            <a:off x="5541963" y="5037138"/>
            <a:ext cx="207962" cy="1968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8" name="Oval 27"/>
          <p:cNvSpPr>
            <a:spLocks noChangeArrowheads="1"/>
          </p:cNvSpPr>
          <p:nvPr/>
        </p:nvSpPr>
        <p:spPr bwMode="auto">
          <a:xfrm>
            <a:off x="6278563" y="5037138"/>
            <a:ext cx="207962" cy="1968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19" name="Line 28"/>
          <p:cNvSpPr>
            <a:spLocks noChangeShapeType="1"/>
          </p:cNvSpPr>
          <p:nvPr/>
        </p:nvSpPr>
        <p:spPr bwMode="auto">
          <a:xfrm>
            <a:off x="5976938" y="4962525"/>
            <a:ext cx="0" cy="346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0" name="AutoShape 29"/>
          <p:cNvSpPr>
            <a:spLocks noChangeArrowheads="1"/>
          </p:cNvSpPr>
          <p:nvPr/>
        </p:nvSpPr>
        <p:spPr bwMode="auto">
          <a:xfrm>
            <a:off x="6370638" y="5608638"/>
            <a:ext cx="760412" cy="300037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1" name="Oval 30"/>
          <p:cNvSpPr>
            <a:spLocks noChangeArrowheads="1"/>
          </p:cNvSpPr>
          <p:nvPr/>
        </p:nvSpPr>
        <p:spPr bwMode="auto">
          <a:xfrm>
            <a:off x="6646863" y="5661025"/>
            <a:ext cx="207962" cy="1968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2" name="AutoShape 31"/>
          <p:cNvSpPr>
            <a:spLocks noChangeArrowheads="1"/>
          </p:cNvSpPr>
          <p:nvPr/>
        </p:nvSpPr>
        <p:spPr bwMode="auto">
          <a:xfrm>
            <a:off x="7253288" y="5608638"/>
            <a:ext cx="760412" cy="300037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3" name="Oval 32"/>
          <p:cNvSpPr>
            <a:spLocks noChangeArrowheads="1"/>
          </p:cNvSpPr>
          <p:nvPr/>
        </p:nvSpPr>
        <p:spPr bwMode="auto">
          <a:xfrm>
            <a:off x="7529513" y="5661025"/>
            <a:ext cx="209550" cy="1968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4" name="Oval 33"/>
          <p:cNvSpPr>
            <a:spLocks noChangeArrowheads="1"/>
          </p:cNvSpPr>
          <p:nvPr/>
        </p:nvSpPr>
        <p:spPr bwMode="auto">
          <a:xfrm>
            <a:off x="6351588" y="5661025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5" name="Oval 34"/>
          <p:cNvSpPr>
            <a:spLocks noChangeArrowheads="1"/>
          </p:cNvSpPr>
          <p:nvPr/>
        </p:nvSpPr>
        <p:spPr bwMode="auto">
          <a:xfrm>
            <a:off x="6351588" y="5730875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6" name="Oval 35"/>
          <p:cNvSpPr>
            <a:spLocks noChangeArrowheads="1"/>
          </p:cNvSpPr>
          <p:nvPr/>
        </p:nvSpPr>
        <p:spPr bwMode="auto">
          <a:xfrm>
            <a:off x="6351588" y="5799138"/>
            <a:ext cx="61912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7" name="Oval 36"/>
          <p:cNvSpPr>
            <a:spLocks noChangeArrowheads="1"/>
          </p:cNvSpPr>
          <p:nvPr/>
        </p:nvSpPr>
        <p:spPr bwMode="auto">
          <a:xfrm>
            <a:off x="7970838" y="5661025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8" name="Oval 37"/>
          <p:cNvSpPr>
            <a:spLocks noChangeArrowheads="1"/>
          </p:cNvSpPr>
          <p:nvPr/>
        </p:nvSpPr>
        <p:spPr bwMode="auto">
          <a:xfrm>
            <a:off x="7970838" y="5730875"/>
            <a:ext cx="61912" cy="571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29" name="Oval 38"/>
          <p:cNvSpPr>
            <a:spLocks noChangeArrowheads="1"/>
          </p:cNvSpPr>
          <p:nvPr/>
        </p:nvSpPr>
        <p:spPr bwMode="auto">
          <a:xfrm>
            <a:off x="7970838" y="5799138"/>
            <a:ext cx="61912" cy="58737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0" name="Arc 39"/>
          <p:cNvSpPr>
            <a:spLocks/>
          </p:cNvSpPr>
          <p:nvPr/>
        </p:nvSpPr>
        <p:spPr bwMode="auto">
          <a:xfrm>
            <a:off x="6934200" y="5102225"/>
            <a:ext cx="736600" cy="415925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1" name="Arc 40"/>
          <p:cNvSpPr>
            <a:spLocks/>
          </p:cNvSpPr>
          <p:nvPr/>
        </p:nvSpPr>
        <p:spPr bwMode="auto">
          <a:xfrm>
            <a:off x="6861175" y="5170488"/>
            <a:ext cx="441325" cy="3460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2" name="Arc 41"/>
          <p:cNvSpPr>
            <a:spLocks/>
          </p:cNvSpPr>
          <p:nvPr/>
        </p:nvSpPr>
        <p:spPr bwMode="auto">
          <a:xfrm>
            <a:off x="6419850" y="6002338"/>
            <a:ext cx="368300" cy="2762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3" name="Line 42"/>
          <p:cNvSpPr>
            <a:spLocks noChangeShapeType="1"/>
          </p:cNvSpPr>
          <p:nvPr/>
        </p:nvSpPr>
        <p:spPr bwMode="auto">
          <a:xfrm flipH="1">
            <a:off x="1928813" y="6278563"/>
            <a:ext cx="4491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4" name="Arc 43"/>
          <p:cNvSpPr>
            <a:spLocks/>
          </p:cNvSpPr>
          <p:nvPr/>
        </p:nvSpPr>
        <p:spPr bwMode="auto">
          <a:xfrm>
            <a:off x="1266825" y="5724525"/>
            <a:ext cx="663575" cy="554038"/>
          </a:xfrm>
          <a:custGeom>
            <a:avLst/>
            <a:gdLst>
              <a:gd name="T0" fmla="*/ 2147483647 w 21600"/>
              <a:gd name="T1" fmla="*/ 2147483647 h 21600"/>
              <a:gd name="T2" fmla="*/ 0 w 21600"/>
              <a:gd name="T3" fmla="*/ 0 h 21600"/>
              <a:gd name="T4" fmla="*/ 2147483647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5" name="Arc 44"/>
          <p:cNvSpPr>
            <a:spLocks/>
          </p:cNvSpPr>
          <p:nvPr/>
        </p:nvSpPr>
        <p:spPr bwMode="auto">
          <a:xfrm>
            <a:off x="1266825" y="5172075"/>
            <a:ext cx="663575" cy="6238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90"/>
                  <a:pt x="9640" y="27"/>
                  <a:pt x="21550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90"/>
                  <a:pt x="9640" y="27"/>
                  <a:pt x="2155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6" name="Rectangle 45"/>
          <p:cNvSpPr>
            <a:spLocks noChangeArrowheads="1"/>
          </p:cNvSpPr>
          <p:nvPr/>
        </p:nvSpPr>
        <p:spPr bwMode="auto">
          <a:xfrm>
            <a:off x="1714500" y="1227138"/>
            <a:ext cx="723900" cy="5715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7" name="Rectangle 46"/>
          <p:cNvSpPr>
            <a:spLocks noChangeArrowheads="1"/>
          </p:cNvSpPr>
          <p:nvPr/>
        </p:nvSpPr>
        <p:spPr bwMode="auto">
          <a:xfrm>
            <a:off x="2449513" y="1227138"/>
            <a:ext cx="2859087" cy="57150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8" name="Rectangle 47"/>
          <p:cNvSpPr>
            <a:spLocks noChangeArrowheads="1"/>
          </p:cNvSpPr>
          <p:nvPr/>
        </p:nvSpPr>
        <p:spPr bwMode="auto">
          <a:xfrm>
            <a:off x="5321300" y="1227138"/>
            <a:ext cx="282575" cy="5715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39" name="Rectangle 48"/>
          <p:cNvSpPr>
            <a:spLocks noChangeArrowheads="1"/>
          </p:cNvSpPr>
          <p:nvPr/>
        </p:nvSpPr>
        <p:spPr bwMode="auto">
          <a:xfrm>
            <a:off x="6351588" y="1227138"/>
            <a:ext cx="723900" cy="5715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40" name="Rectangle 49"/>
          <p:cNvSpPr>
            <a:spLocks noChangeArrowheads="1"/>
          </p:cNvSpPr>
          <p:nvPr/>
        </p:nvSpPr>
        <p:spPr bwMode="auto">
          <a:xfrm>
            <a:off x="5614988" y="1227138"/>
            <a:ext cx="723900" cy="57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41" name="Rectangle 50"/>
          <p:cNvSpPr>
            <a:spLocks noChangeArrowheads="1"/>
          </p:cNvSpPr>
          <p:nvPr/>
        </p:nvSpPr>
        <p:spPr bwMode="auto">
          <a:xfrm>
            <a:off x="1912938" y="7905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accent2"/>
                </a:solidFill>
              </a:rPr>
              <a:t>S</a:t>
            </a:r>
          </a:p>
        </p:txBody>
      </p:sp>
      <p:sp>
        <p:nvSpPr>
          <p:cNvPr id="8242" name="Rectangle 51"/>
          <p:cNvSpPr>
            <a:spLocks noChangeArrowheads="1"/>
          </p:cNvSpPr>
          <p:nvPr/>
        </p:nvSpPr>
        <p:spPr bwMode="auto">
          <a:xfrm>
            <a:off x="3679825" y="790575"/>
            <a:ext cx="573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rgbClr val="FF3300"/>
                </a:solidFill>
              </a:rPr>
              <a:t>G2</a:t>
            </a:r>
          </a:p>
        </p:txBody>
      </p:sp>
      <p:sp>
        <p:nvSpPr>
          <p:cNvPr id="8243" name="Rectangle 52"/>
          <p:cNvSpPr>
            <a:spLocks noChangeArrowheads="1"/>
          </p:cNvSpPr>
          <p:nvPr/>
        </p:nvSpPr>
        <p:spPr bwMode="auto">
          <a:xfrm>
            <a:off x="5241925" y="790575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/>
              <a:t>M</a:t>
            </a:r>
          </a:p>
        </p:txBody>
      </p:sp>
      <p:sp>
        <p:nvSpPr>
          <p:cNvPr id="8244" name="Rectangle 53"/>
          <p:cNvSpPr>
            <a:spLocks noChangeArrowheads="1"/>
          </p:cNvSpPr>
          <p:nvPr/>
        </p:nvSpPr>
        <p:spPr bwMode="auto">
          <a:xfrm>
            <a:off x="5741988" y="790575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accent1"/>
                </a:solidFill>
              </a:rPr>
              <a:t>G1</a:t>
            </a:r>
          </a:p>
        </p:txBody>
      </p:sp>
      <p:sp>
        <p:nvSpPr>
          <p:cNvPr id="8245" name="Rectangle 54"/>
          <p:cNvSpPr>
            <a:spLocks noChangeArrowheads="1"/>
          </p:cNvSpPr>
          <p:nvPr/>
        </p:nvSpPr>
        <p:spPr bwMode="auto">
          <a:xfrm>
            <a:off x="6551613" y="7905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accent2"/>
                </a:solidFill>
              </a:rPr>
              <a:t>S</a:t>
            </a:r>
          </a:p>
        </p:txBody>
      </p:sp>
      <p:sp>
        <p:nvSpPr>
          <p:cNvPr id="8246" name="AutoShape 55"/>
          <p:cNvSpPr>
            <a:spLocks noChangeArrowheads="1"/>
          </p:cNvSpPr>
          <p:nvPr/>
        </p:nvSpPr>
        <p:spPr bwMode="auto">
          <a:xfrm>
            <a:off x="4584700" y="4829175"/>
            <a:ext cx="134938" cy="127000"/>
          </a:xfrm>
          <a:prstGeom prst="rightArrow">
            <a:avLst>
              <a:gd name="adj1" fmla="val 50000"/>
              <a:gd name="adj2" fmla="val 5313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47" name="AutoShape 56"/>
          <p:cNvSpPr>
            <a:spLocks noChangeArrowheads="1"/>
          </p:cNvSpPr>
          <p:nvPr/>
        </p:nvSpPr>
        <p:spPr bwMode="auto">
          <a:xfrm>
            <a:off x="3627438" y="4829175"/>
            <a:ext cx="134937" cy="127000"/>
          </a:xfrm>
          <a:prstGeom prst="leftArrow">
            <a:avLst>
              <a:gd name="adj1" fmla="val 50000"/>
              <a:gd name="adj2" fmla="val 5312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48" name="AutoShape 57"/>
          <p:cNvSpPr>
            <a:spLocks noChangeArrowheads="1"/>
          </p:cNvSpPr>
          <p:nvPr/>
        </p:nvSpPr>
        <p:spPr bwMode="auto">
          <a:xfrm>
            <a:off x="2155825" y="4829175"/>
            <a:ext cx="134938" cy="127000"/>
          </a:xfrm>
          <a:prstGeom prst="leftArrow">
            <a:avLst>
              <a:gd name="adj1" fmla="val 50000"/>
              <a:gd name="adj2" fmla="val 5312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49" name="Line 58"/>
          <p:cNvSpPr>
            <a:spLocks noChangeShapeType="1"/>
          </p:cNvSpPr>
          <p:nvPr/>
        </p:nvSpPr>
        <p:spPr bwMode="auto">
          <a:xfrm flipV="1">
            <a:off x="2076450" y="3646488"/>
            <a:ext cx="1398588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50" name="Line 59"/>
          <p:cNvSpPr>
            <a:spLocks noChangeShapeType="1"/>
          </p:cNvSpPr>
          <p:nvPr/>
        </p:nvSpPr>
        <p:spPr bwMode="auto">
          <a:xfrm flipV="1">
            <a:off x="3475038" y="1982788"/>
            <a:ext cx="1912937" cy="166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51" name="Line 60"/>
          <p:cNvSpPr>
            <a:spLocks noChangeShapeType="1"/>
          </p:cNvSpPr>
          <p:nvPr/>
        </p:nvSpPr>
        <p:spPr bwMode="auto">
          <a:xfrm>
            <a:off x="5387975" y="1982788"/>
            <a:ext cx="1325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52" name="Rectangle 61"/>
          <p:cNvSpPr>
            <a:spLocks noChangeArrowheads="1"/>
          </p:cNvSpPr>
          <p:nvPr/>
        </p:nvSpPr>
        <p:spPr bwMode="auto">
          <a:xfrm>
            <a:off x="3076575" y="2382838"/>
            <a:ext cx="835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/>
              <a:t>RCP</a:t>
            </a:r>
            <a:r>
              <a:rPr lang="hu-HU" sz="2000" b="1"/>
              <a:t>2</a:t>
            </a:r>
            <a:endParaRPr lang="en-US" sz="2000" b="1"/>
          </a:p>
        </p:txBody>
      </p:sp>
      <p:sp>
        <p:nvSpPr>
          <p:cNvPr id="8253" name="Line 62"/>
          <p:cNvSpPr>
            <a:spLocks noChangeShapeType="1"/>
          </p:cNvSpPr>
          <p:nvPr/>
        </p:nvSpPr>
        <p:spPr bwMode="auto">
          <a:xfrm>
            <a:off x="3475038" y="2814638"/>
            <a:ext cx="0" cy="554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54" name="Rectangle 63"/>
          <p:cNvSpPr>
            <a:spLocks noChangeArrowheads="1"/>
          </p:cNvSpPr>
          <p:nvPr/>
        </p:nvSpPr>
        <p:spPr bwMode="auto">
          <a:xfrm>
            <a:off x="6540500" y="4254500"/>
            <a:ext cx="141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/>
              <a:t>Id</a:t>
            </a:r>
            <a:r>
              <a:rPr lang="hu-HU" b="1"/>
              <a:t>ő (min)</a:t>
            </a:r>
            <a:endParaRPr lang="en-US" b="1"/>
          </a:p>
        </p:txBody>
      </p:sp>
      <p:sp>
        <p:nvSpPr>
          <p:cNvPr id="8255" name="Rectangle 64"/>
          <p:cNvSpPr>
            <a:spLocks noChangeArrowheads="1"/>
          </p:cNvSpPr>
          <p:nvPr/>
        </p:nvSpPr>
        <p:spPr bwMode="auto">
          <a:xfrm rot="16200000">
            <a:off x="548176" y="2507285"/>
            <a:ext cx="245964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 dirty="0" err="1"/>
              <a:t>Sejthossz</a:t>
            </a:r>
            <a:r>
              <a:rPr lang="hu-HU" b="1" dirty="0"/>
              <a:t>, </a:t>
            </a:r>
            <a:r>
              <a:rPr lang="hu-HU" b="1" dirty="0" smtClean="0"/>
              <a:t>L </a:t>
            </a:r>
            <a:r>
              <a:rPr lang="hu-HU" b="1" dirty="0"/>
              <a:t>(</a:t>
            </a:r>
            <a:r>
              <a:rPr lang="hu-HU" b="1" dirty="0">
                <a:latin typeface="Symbol" pitchFamily="18" charset="2"/>
              </a:rPr>
              <a:t>m</a:t>
            </a:r>
            <a:r>
              <a:rPr lang="hu-HU" b="1" dirty="0"/>
              <a:t>m)</a:t>
            </a:r>
            <a:endParaRPr lang="en-US" b="1" dirty="0"/>
          </a:p>
        </p:txBody>
      </p:sp>
      <p:sp>
        <p:nvSpPr>
          <p:cNvPr id="8256" name="Line 65"/>
          <p:cNvSpPr>
            <a:spLocks noChangeShapeType="1"/>
          </p:cNvSpPr>
          <p:nvPr/>
        </p:nvSpPr>
        <p:spPr bwMode="auto">
          <a:xfrm>
            <a:off x="3179763" y="5100638"/>
            <a:ext cx="441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57" name="Line 66"/>
          <p:cNvSpPr>
            <a:spLocks noChangeShapeType="1"/>
          </p:cNvSpPr>
          <p:nvPr/>
        </p:nvSpPr>
        <p:spPr bwMode="auto">
          <a:xfrm>
            <a:off x="4725988" y="5100638"/>
            <a:ext cx="441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58" name="Rectangle 67"/>
          <p:cNvSpPr>
            <a:spLocks noChangeArrowheads="1"/>
          </p:cNvSpPr>
          <p:nvPr/>
        </p:nvSpPr>
        <p:spPr bwMode="auto">
          <a:xfrm>
            <a:off x="3017838" y="5286375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1800" b="1"/>
              <a:t>NETO</a:t>
            </a:r>
          </a:p>
        </p:txBody>
      </p:sp>
      <p:sp>
        <p:nvSpPr>
          <p:cNvPr id="8259" name="Rectangle 68"/>
          <p:cNvSpPr>
            <a:spLocks noChangeArrowheads="1"/>
          </p:cNvSpPr>
          <p:nvPr/>
        </p:nvSpPr>
        <p:spPr bwMode="auto">
          <a:xfrm>
            <a:off x="7097713" y="5980113"/>
            <a:ext cx="128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hu-HU" sz="1800" b="1"/>
              <a:t>új         régi</a:t>
            </a:r>
          </a:p>
          <a:p>
            <a:pPr defTabSz="762000"/>
            <a:r>
              <a:rPr lang="hu-HU" sz="1800" b="1"/>
              <a:t>     vég</a:t>
            </a:r>
            <a:endParaRPr lang="en-US" sz="1800" b="1"/>
          </a:p>
        </p:txBody>
      </p:sp>
      <p:sp>
        <p:nvSpPr>
          <p:cNvPr id="8260" name="Line 70"/>
          <p:cNvSpPr>
            <a:spLocks noChangeShapeType="1"/>
          </p:cNvSpPr>
          <p:nvPr/>
        </p:nvSpPr>
        <p:spPr bwMode="auto">
          <a:xfrm>
            <a:off x="2076450" y="1150938"/>
            <a:ext cx="0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61" name="Line 71"/>
          <p:cNvSpPr>
            <a:spLocks noChangeShapeType="1"/>
          </p:cNvSpPr>
          <p:nvPr/>
        </p:nvSpPr>
        <p:spPr bwMode="auto">
          <a:xfrm>
            <a:off x="6713538" y="1150938"/>
            <a:ext cx="0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62" name="Rectangle 72"/>
          <p:cNvSpPr>
            <a:spLocks noChangeArrowheads="1"/>
          </p:cNvSpPr>
          <p:nvPr/>
        </p:nvSpPr>
        <p:spPr bwMode="auto">
          <a:xfrm>
            <a:off x="6477000" y="1344613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/>
              <a:t>CK</a:t>
            </a:r>
          </a:p>
        </p:txBody>
      </p:sp>
      <p:sp>
        <p:nvSpPr>
          <p:cNvPr id="8263" name="Line 73"/>
          <p:cNvSpPr>
            <a:spLocks noChangeShapeType="1"/>
          </p:cNvSpPr>
          <p:nvPr/>
        </p:nvSpPr>
        <p:spPr bwMode="auto">
          <a:xfrm>
            <a:off x="1928813" y="4408488"/>
            <a:ext cx="293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64" name="Line 74"/>
          <p:cNvSpPr>
            <a:spLocks noChangeShapeType="1"/>
          </p:cNvSpPr>
          <p:nvPr/>
        </p:nvSpPr>
        <p:spPr bwMode="auto">
          <a:xfrm>
            <a:off x="1928813" y="4476750"/>
            <a:ext cx="293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265" name="Rectangle 75"/>
          <p:cNvSpPr>
            <a:spLocks noChangeArrowheads="1"/>
          </p:cNvSpPr>
          <p:nvPr/>
        </p:nvSpPr>
        <p:spPr bwMode="auto">
          <a:xfrm>
            <a:off x="609600" y="136525"/>
            <a:ext cx="79299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9933FF"/>
                </a:solidFill>
                <a:latin typeface="Calibri" pitchFamily="34" charset="0"/>
              </a:rPr>
              <a:t>A </a:t>
            </a:r>
            <a:r>
              <a:rPr lang="en-US" sz="3200" b="1" i="1" dirty="0">
                <a:solidFill>
                  <a:srgbClr val="9933FF"/>
                </a:solidFill>
                <a:latin typeface="Calibri" pitchFamily="34" charset="0"/>
              </a:rPr>
              <a:t>Schizosaccharomyces pombe </a:t>
            </a:r>
            <a:r>
              <a:rPr lang="hu-HU" sz="3200" b="1" dirty="0" smtClean="0">
                <a:solidFill>
                  <a:srgbClr val="9933FF"/>
                </a:solidFill>
                <a:latin typeface="Calibri" pitchFamily="34" charset="0"/>
              </a:rPr>
              <a:t>növekedése 1.</a:t>
            </a:r>
            <a:endParaRPr lang="en-US" sz="3200" b="1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8266" name="Rectangle 76"/>
          <p:cNvSpPr>
            <a:spLocks noChangeArrowheads="1"/>
          </p:cNvSpPr>
          <p:nvPr/>
        </p:nvSpPr>
        <p:spPr bwMode="auto">
          <a:xfrm>
            <a:off x="5324475" y="2598738"/>
            <a:ext cx="835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/>
              <a:t>RCP</a:t>
            </a:r>
            <a:r>
              <a:rPr lang="hu-HU" sz="2000" b="1"/>
              <a:t>3</a:t>
            </a:r>
            <a:endParaRPr lang="en-US" sz="2000" b="1"/>
          </a:p>
        </p:txBody>
      </p:sp>
      <p:sp>
        <p:nvSpPr>
          <p:cNvPr id="8267" name="Line 77"/>
          <p:cNvSpPr>
            <a:spLocks noChangeShapeType="1"/>
          </p:cNvSpPr>
          <p:nvPr/>
        </p:nvSpPr>
        <p:spPr bwMode="auto">
          <a:xfrm flipH="1" flipV="1">
            <a:off x="5461000" y="2120900"/>
            <a:ext cx="254000" cy="444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hu-HU"/>
          </a:p>
        </p:txBody>
      </p:sp>
      <p:sp>
        <p:nvSpPr>
          <p:cNvPr id="8268" name="Rectangle 78"/>
          <p:cNvSpPr>
            <a:spLocks noChangeArrowheads="1"/>
          </p:cNvSpPr>
          <p:nvPr/>
        </p:nvSpPr>
        <p:spPr bwMode="auto">
          <a:xfrm>
            <a:off x="2886075" y="4071938"/>
            <a:ext cx="835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/>
              <a:t>RCP</a:t>
            </a:r>
            <a:r>
              <a:rPr lang="hu-HU" sz="2000" b="1"/>
              <a:t>1</a:t>
            </a:r>
            <a:endParaRPr lang="en-US" sz="2000" b="1"/>
          </a:p>
        </p:txBody>
      </p:sp>
      <p:sp>
        <p:nvSpPr>
          <p:cNvPr id="8269" name="Line 79"/>
          <p:cNvSpPr>
            <a:spLocks noChangeShapeType="1"/>
          </p:cNvSpPr>
          <p:nvPr/>
        </p:nvSpPr>
        <p:spPr bwMode="auto">
          <a:xfrm rot="5400000">
            <a:off x="2585244" y="3996531"/>
            <a:ext cx="0" cy="554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6273800" y="2516188"/>
            <a:ext cx="1968500" cy="1511300"/>
          </a:xfrm>
          <a:prstGeom prst="rect">
            <a:avLst/>
          </a:prstGeom>
          <a:solidFill>
            <a:srgbClr val="3CFFB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2055" name="Group 5"/>
          <p:cNvGrpSpPr>
            <a:grpSpLocks/>
          </p:cNvGrpSpPr>
          <p:nvPr/>
        </p:nvGrpSpPr>
        <p:grpSpPr bwMode="auto">
          <a:xfrm>
            <a:off x="6789738" y="2581275"/>
            <a:ext cx="1325562" cy="757238"/>
            <a:chOff x="4277" y="619"/>
            <a:chExt cx="835" cy="477"/>
          </a:xfrm>
        </p:grpSpPr>
        <p:sp>
          <p:nvSpPr>
            <p:cNvPr id="2085" name="AutoShape 6"/>
            <p:cNvSpPr>
              <a:spLocks noChangeArrowheads="1"/>
            </p:cNvSpPr>
            <p:nvPr/>
          </p:nvSpPr>
          <p:spPr bwMode="auto">
            <a:xfrm rot="-3120000">
              <a:off x="4129" y="819"/>
              <a:ext cx="477" cy="77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86" name="Oval 7"/>
            <p:cNvSpPr>
              <a:spLocks noChangeArrowheads="1"/>
            </p:cNvSpPr>
            <p:nvPr/>
          </p:nvSpPr>
          <p:spPr bwMode="auto">
            <a:xfrm rot="-3120000">
              <a:off x="4277" y="926"/>
              <a:ext cx="37" cy="38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87" name="Oval 8"/>
            <p:cNvSpPr>
              <a:spLocks noChangeArrowheads="1"/>
            </p:cNvSpPr>
            <p:nvPr/>
          </p:nvSpPr>
          <p:spPr bwMode="auto">
            <a:xfrm rot="-3120000">
              <a:off x="4430" y="731"/>
              <a:ext cx="38" cy="38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88" name="AutoShape 9"/>
            <p:cNvSpPr>
              <a:spLocks noChangeArrowheads="1"/>
            </p:cNvSpPr>
            <p:nvPr/>
          </p:nvSpPr>
          <p:spPr bwMode="auto">
            <a:xfrm rot="-2340000">
              <a:off x="4640" y="699"/>
              <a:ext cx="253" cy="75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89" name="Oval 10"/>
            <p:cNvSpPr>
              <a:spLocks noChangeArrowheads="1"/>
            </p:cNvSpPr>
            <p:nvPr/>
          </p:nvSpPr>
          <p:spPr bwMode="auto">
            <a:xfrm rot="-2340000">
              <a:off x="4746" y="718"/>
              <a:ext cx="38" cy="34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2090" name="Group 11"/>
            <p:cNvGrpSpPr>
              <a:grpSpLocks/>
            </p:cNvGrpSpPr>
            <p:nvPr/>
          </p:nvGrpSpPr>
          <p:grpSpPr bwMode="auto">
            <a:xfrm>
              <a:off x="5037" y="657"/>
              <a:ext cx="75" cy="253"/>
              <a:chOff x="5037" y="657"/>
              <a:chExt cx="75" cy="253"/>
            </a:xfrm>
          </p:grpSpPr>
          <p:sp>
            <p:nvSpPr>
              <p:cNvPr id="2092" name="AutoShape 12"/>
              <p:cNvSpPr>
                <a:spLocks noChangeArrowheads="1"/>
              </p:cNvSpPr>
              <p:nvPr/>
            </p:nvSpPr>
            <p:spPr bwMode="auto">
              <a:xfrm rot="3060000">
                <a:off x="4948" y="746"/>
                <a:ext cx="253" cy="75"/>
              </a:xfrm>
              <a:prstGeom prst="roundRect">
                <a:avLst>
                  <a:gd name="adj" fmla="val 124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093" name="Oval 13"/>
              <p:cNvSpPr>
                <a:spLocks noChangeArrowheads="1"/>
              </p:cNvSpPr>
              <p:nvPr/>
            </p:nvSpPr>
            <p:spPr bwMode="auto">
              <a:xfrm rot="3060000">
                <a:off x="5057" y="766"/>
                <a:ext cx="38" cy="34"/>
              </a:xfrm>
              <a:prstGeom prst="ellipse">
                <a:avLst/>
              </a:prstGeom>
              <a:solidFill>
                <a:srgbClr val="FF0033"/>
              </a:solidFill>
              <a:ln w="12700">
                <a:solidFill>
                  <a:srgbClr val="FF00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2091" name="Line 14"/>
            <p:cNvSpPr>
              <a:spLocks noChangeShapeType="1"/>
            </p:cNvSpPr>
            <p:nvPr/>
          </p:nvSpPr>
          <p:spPr bwMode="auto">
            <a:xfrm>
              <a:off x="4336" y="846"/>
              <a:ext cx="44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graphicFrame>
        <p:nvGraphicFramePr>
          <p:cNvPr id="2050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903288" y="2406650"/>
          <a:ext cx="2593975" cy="3651250"/>
        </p:xfrm>
        <a:graphic>
          <a:graphicData uri="http://schemas.openxmlformats.org/presentationml/2006/ole">
            <p:oleObj spid="_x0000_s2050" name="Microsoft ClipArt Gallery" r:id="rId4" imgW="2601720" imgH="3659040" progId="MS_ClipArt_Gallery">
              <p:embed/>
            </p:oleObj>
          </a:graphicData>
        </a:graphic>
      </p:graphicFrame>
      <p:grpSp>
        <p:nvGrpSpPr>
          <p:cNvPr id="2056" name="Group 16"/>
          <p:cNvGrpSpPr>
            <a:grpSpLocks/>
          </p:cNvGrpSpPr>
          <p:nvPr/>
        </p:nvGrpSpPr>
        <p:grpSpPr bwMode="auto">
          <a:xfrm>
            <a:off x="5740400" y="3027363"/>
            <a:ext cx="1968500" cy="1511300"/>
            <a:chOff x="3616" y="900"/>
            <a:chExt cx="1240" cy="952"/>
          </a:xfrm>
        </p:grpSpPr>
        <p:sp>
          <p:nvSpPr>
            <p:cNvPr id="2076" name="Rectangle 17"/>
            <p:cNvSpPr>
              <a:spLocks noChangeArrowheads="1"/>
            </p:cNvSpPr>
            <p:nvPr/>
          </p:nvSpPr>
          <p:spPr bwMode="auto">
            <a:xfrm>
              <a:off x="3616" y="900"/>
              <a:ext cx="1240" cy="952"/>
            </a:xfrm>
            <a:prstGeom prst="rect">
              <a:avLst/>
            </a:prstGeom>
            <a:solidFill>
              <a:srgbClr val="3CFFB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2077" name="Group 18"/>
            <p:cNvGrpSpPr>
              <a:grpSpLocks/>
            </p:cNvGrpSpPr>
            <p:nvPr/>
          </p:nvGrpSpPr>
          <p:grpSpPr bwMode="auto">
            <a:xfrm>
              <a:off x="4328" y="1127"/>
              <a:ext cx="477" cy="191"/>
              <a:chOff x="4328" y="1127"/>
              <a:chExt cx="477" cy="191"/>
            </a:xfrm>
          </p:grpSpPr>
          <p:sp>
            <p:nvSpPr>
              <p:cNvPr id="2081" name="AutoShape 19"/>
              <p:cNvSpPr>
                <a:spLocks noChangeArrowheads="1"/>
              </p:cNvSpPr>
              <p:nvPr/>
            </p:nvSpPr>
            <p:spPr bwMode="auto">
              <a:xfrm rot="2280000">
                <a:off x="4328" y="1180"/>
                <a:ext cx="477" cy="77"/>
              </a:xfrm>
              <a:prstGeom prst="roundRect">
                <a:avLst>
                  <a:gd name="adj" fmla="val 124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082" name="Oval 20"/>
              <p:cNvSpPr>
                <a:spLocks noChangeArrowheads="1"/>
              </p:cNvSpPr>
              <p:nvPr/>
            </p:nvSpPr>
            <p:spPr bwMode="auto">
              <a:xfrm rot="2280000">
                <a:off x="4460" y="1127"/>
                <a:ext cx="37" cy="38"/>
              </a:xfrm>
              <a:prstGeom prst="ellipse">
                <a:avLst/>
              </a:prstGeom>
              <a:solidFill>
                <a:srgbClr val="FF0033"/>
              </a:solidFill>
              <a:ln w="12700">
                <a:solidFill>
                  <a:srgbClr val="FF00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083" name="Line 21"/>
              <p:cNvSpPr>
                <a:spLocks noChangeShapeType="1"/>
              </p:cNvSpPr>
              <p:nvPr/>
            </p:nvSpPr>
            <p:spPr bwMode="auto">
              <a:xfrm flipH="1">
                <a:off x="4546" y="1202"/>
                <a:ext cx="58" cy="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084" name="Oval 22"/>
              <p:cNvSpPr>
                <a:spLocks noChangeArrowheads="1"/>
              </p:cNvSpPr>
              <p:nvPr/>
            </p:nvSpPr>
            <p:spPr bwMode="auto">
              <a:xfrm rot="2280000">
                <a:off x="4655" y="1280"/>
                <a:ext cx="38" cy="38"/>
              </a:xfrm>
              <a:prstGeom prst="ellipse">
                <a:avLst/>
              </a:prstGeom>
              <a:solidFill>
                <a:srgbClr val="FF0033"/>
              </a:solidFill>
              <a:ln w="12700">
                <a:solidFill>
                  <a:srgbClr val="FF00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2078" name="AutoShape 23"/>
            <p:cNvSpPr>
              <a:spLocks noChangeArrowheads="1"/>
            </p:cNvSpPr>
            <p:nvPr/>
          </p:nvSpPr>
          <p:spPr bwMode="auto">
            <a:xfrm rot="-3120000">
              <a:off x="3878" y="1184"/>
              <a:ext cx="477" cy="77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79" name="Oval 24"/>
            <p:cNvSpPr>
              <a:spLocks noChangeArrowheads="1"/>
            </p:cNvSpPr>
            <p:nvPr/>
          </p:nvSpPr>
          <p:spPr bwMode="auto">
            <a:xfrm rot="-3120000">
              <a:off x="4019" y="1303"/>
              <a:ext cx="37" cy="38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80" name="Oval 25"/>
            <p:cNvSpPr>
              <a:spLocks noChangeArrowheads="1"/>
            </p:cNvSpPr>
            <p:nvPr/>
          </p:nvSpPr>
          <p:spPr bwMode="auto">
            <a:xfrm rot="-3120000">
              <a:off x="4172" y="1108"/>
              <a:ext cx="38" cy="38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2057" name="Rectangle 26"/>
          <p:cNvSpPr>
            <a:spLocks noChangeArrowheads="1"/>
          </p:cNvSpPr>
          <p:nvPr/>
        </p:nvSpPr>
        <p:spPr bwMode="auto">
          <a:xfrm>
            <a:off x="5108575" y="3582988"/>
            <a:ext cx="1968500" cy="1511300"/>
          </a:xfrm>
          <a:prstGeom prst="rect">
            <a:avLst/>
          </a:prstGeom>
          <a:solidFill>
            <a:srgbClr val="3CFFB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58" name="Rectangle 27"/>
          <p:cNvSpPr>
            <a:spLocks noChangeArrowheads="1"/>
          </p:cNvSpPr>
          <p:nvPr/>
        </p:nvSpPr>
        <p:spPr bwMode="auto">
          <a:xfrm>
            <a:off x="4732338" y="3940175"/>
            <a:ext cx="1968500" cy="1511300"/>
          </a:xfrm>
          <a:prstGeom prst="rect">
            <a:avLst/>
          </a:prstGeom>
          <a:solidFill>
            <a:srgbClr val="3CFFB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59" name="Rectangle 28"/>
          <p:cNvSpPr>
            <a:spLocks noChangeArrowheads="1"/>
          </p:cNvSpPr>
          <p:nvPr/>
        </p:nvSpPr>
        <p:spPr bwMode="auto">
          <a:xfrm>
            <a:off x="4373563" y="4297363"/>
            <a:ext cx="1968500" cy="1511300"/>
          </a:xfrm>
          <a:prstGeom prst="rect">
            <a:avLst/>
          </a:prstGeom>
          <a:solidFill>
            <a:srgbClr val="3CFFB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60" name="Rectangle 29"/>
          <p:cNvSpPr>
            <a:spLocks noChangeArrowheads="1"/>
          </p:cNvSpPr>
          <p:nvPr/>
        </p:nvSpPr>
        <p:spPr bwMode="auto">
          <a:xfrm>
            <a:off x="3968750" y="4672013"/>
            <a:ext cx="1968500" cy="1511300"/>
          </a:xfrm>
          <a:prstGeom prst="rect">
            <a:avLst/>
          </a:prstGeom>
          <a:solidFill>
            <a:srgbClr val="3CFFB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61" name="Line 30"/>
          <p:cNvSpPr>
            <a:spLocks noChangeShapeType="1"/>
          </p:cNvSpPr>
          <p:nvPr/>
        </p:nvSpPr>
        <p:spPr bwMode="auto">
          <a:xfrm flipV="1">
            <a:off x="6227763" y="4122738"/>
            <a:ext cx="2084387" cy="2157412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2062" name="Group 31"/>
          <p:cNvGrpSpPr>
            <a:grpSpLocks/>
          </p:cNvGrpSpPr>
          <p:nvPr/>
        </p:nvGrpSpPr>
        <p:grpSpPr bwMode="auto">
          <a:xfrm>
            <a:off x="4814888" y="4981575"/>
            <a:ext cx="401637" cy="119063"/>
            <a:chOff x="3033" y="2131"/>
            <a:chExt cx="253" cy="75"/>
          </a:xfrm>
        </p:grpSpPr>
        <p:sp>
          <p:nvSpPr>
            <p:cNvPr id="2074" name="AutoShape 32"/>
            <p:cNvSpPr>
              <a:spLocks noChangeArrowheads="1"/>
            </p:cNvSpPr>
            <p:nvPr/>
          </p:nvSpPr>
          <p:spPr bwMode="auto">
            <a:xfrm rot="-2340000">
              <a:off x="3033" y="2131"/>
              <a:ext cx="253" cy="75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75" name="Oval 33"/>
            <p:cNvSpPr>
              <a:spLocks noChangeArrowheads="1"/>
            </p:cNvSpPr>
            <p:nvPr/>
          </p:nvSpPr>
          <p:spPr bwMode="auto">
            <a:xfrm rot="-2340000">
              <a:off x="3139" y="2150"/>
              <a:ext cx="38" cy="34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2063" name="Group 34"/>
          <p:cNvGrpSpPr>
            <a:grpSpLocks/>
          </p:cNvGrpSpPr>
          <p:nvPr/>
        </p:nvGrpSpPr>
        <p:grpSpPr bwMode="auto">
          <a:xfrm>
            <a:off x="5445125" y="4914900"/>
            <a:ext cx="119063" cy="401638"/>
            <a:chOff x="3430" y="2089"/>
            <a:chExt cx="75" cy="253"/>
          </a:xfrm>
        </p:grpSpPr>
        <p:sp>
          <p:nvSpPr>
            <p:cNvPr id="2072" name="AutoShape 35"/>
            <p:cNvSpPr>
              <a:spLocks noChangeArrowheads="1"/>
            </p:cNvSpPr>
            <p:nvPr/>
          </p:nvSpPr>
          <p:spPr bwMode="auto">
            <a:xfrm rot="3060000">
              <a:off x="3341" y="2178"/>
              <a:ext cx="253" cy="75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73" name="Oval 36"/>
            <p:cNvSpPr>
              <a:spLocks noChangeArrowheads="1"/>
            </p:cNvSpPr>
            <p:nvPr/>
          </p:nvSpPr>
          <p:spPr bwMode="auto">
            <a:xfrm rot="3060000">
              <a:off x="3450" y="2198"/>
              <a:ext cx="38" cy="34"/>
            </a:xfrm>
            <a:prstGeom prst="ellipse">
              <a:avLst/>
            </a:prstGeom>
            <a:solidFill>
              <a:srgbClr val="FF0033"/>
            </a:solidFill>
            <a:ln w="12700">
              <a:solidFill>
                <a:srgbClr val="FF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2064" name="Line 37"/>
          <p:cNvSpPr>
            <a:spLocks noChangeShapeType="1"/>
          </p:cNvSpPr>
          <p:nvPr/>
        </p:nvSpPr>
        <p:spPr bwMode="auto">
          <a:xfrm>
            <a:off x="7051675" y="3186113"/>
            <a:ext cx="584200" cy="463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65" name="Rectangle 38"/>
          <p:cNvSpPr>
            <a:spLocks noChangeArrowheads="1"/>
          </p:cNvSpPr>
          <p:nvPr/>
        </p:nvSpPr>
        <p:spPr bwMode="auto">
          <a:xfrm rot="2340000">
            <a:off x="7288213" y="3130550"/>
            <a:ext cx="41751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/>
              <a:t>DL</a:t>
            </a:r>
          </a:p>
        </p:txBody>
      </p:sp>
      <p:sp>
        <p:nvSpPr>
          <p:cNvPr id="2066" name="Line 39"/>
          <p:cNvSpPr>
            <a:spLocks noChangeShapeType="1"/>
          </p:cNvSpPr>
          <p:nvPr/>
        </p:nvSpPr>
        <p:spPr bwMode="auto">
          <a:xfrm>
            <a:off x="5480050" y="4849813"/>
            <a:ext cx="273050" cy="336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67" name="Rectangle 40"/>
          <p:cNvSpPr>
            <a:spLocks noChangeArrowheads="1"/>
          </p:cNvSpPr>
          <p:nvPr/>
        </p:nvSpPr>
        <p:spPr bwMode="auto">
          <a:xfrm rot="3180000">
            <a:off x="5607844" y="4772819"/>
            <a:ext cx="40798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/>
              <a:t>BL</a:t>
            </a:r>
          </a:p>
        </p:txBody>
      </p:sp>
      <p:sp>
        <p:nvSpPr>
          <p:cNvPr id="2068" name="Rectangle 41"/>
          <p:cNvSpPr>
            <a:spLocks noChangeArrowheads="1"/>
          </p:cNvSpPr>
          <p:nvPr/>
        </p:nvSpPr>
        <p:spPr bwMode="auto">
          <a:xfrm rot="-2820000">
            <a:off x="7214394" y="5191919"/>
            <a:ext cx="5699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H-Times New Roman" pitchFamily="18" charset="0"/>
              </a:rPr>
              <a:t> CT</a:t>
            </a:r>
          </a:p>
        </p:txBody>
      </p:sp>
      <p:sp>
        <p:nvSpPr>
          <p:cNvPr id="2069" name="Line 42"/>
          <p:cNvSpPr>
            <a:spLocks noChangeShapeType="1"/>
          </p:cNvSpPr>
          <p:nvPr/>
        </p:nvSpPr>
        <p:spPr bwMode="auto">
          <a:xfrm flipV="1">
            <a:off x="4578350" y="3592513"/>
            <a:ext cx="444500" cy="3937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070" name="Rectangle 43"/>
          <p:cNvSpPr>
            <a:spLocks noChangeArrowheads="1"/>
          </p:cNvSpPr>
          <p:nvPr/>
        </p:nvSpPr>
        <p:spPr bwMode="auto">
          <a:xfrm rot="-2640000">
            <a:off x="4267200" y="3460750"/>
            <a:ext cx="7080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accent2"/>
                </a:solidFill>
              </a:rPr>
              <a:t>5 min</a:t>
            </a: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071" name="Text Box 44"/>
          <p:cNvSpPr txBox="1">
            <a:spLocks noChangeArrowheads="1"/>
          </p:cNvSpPr>
          <p:nvPr/>
        </p:nvSpPr>
        <p:spPr bwMode="auto">
          <a:xfrm>
            <a:off x="1582738" y="209550"/>
            <a:ext cx="598328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9900FF"/>
                </a:solidFill>
                <a:latin typeface="Calibri" pitchFamily="34" charset="0"/>
              </a:rPr>
              <a:t>A </a:t>
            </a:r>
            <a:r>
              <a:rPr lang="en-US" sz="3200" b="1" dirty="0" err="1">
                <a:solidFill>
                  <a:srgbClr val="9900FF"/>
                </a:solidFill>
                <a:latin typeface="Calibri" pitchFamily="34" charset="0"/>
              </a:rPr>
              <a:t>mikrofotográfia</a:t>
            </a:r>
            <a:r>
              <a:rPr lang="en-US" sz="3200" b="1" dirty="0">
                <a:solidFill>
                  <a:srgbClr val="9900FF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srgbClr val="9900FF"/>
                </a:solidFill>
                <a:latin typeface="Calibri" pitchFamily="34" charset="0"/>
              </a:rPr>
              <a:t>módszere</a:t>
            </a:r>
            <a:endParaRPr lang="en-US" dirty="0">
              <a:latin typeface="Calibri" pitchFamily="34" charset="0"/>
            </a:endParaRPr>
          </a:p>
          <a:p>
            <a:pPr algn="ctr"/>
            <a:endParaRPr lang="en-US" sz="800" dirty="0"/>
          </a:p>
          <a:p>
            <a:pPr algn="ctr"/>
            <a:r>
              <a:rPr lang="en-US" b="1" dirty="0" err="1">
                <a:solidFill>
                  <a:schemeClr val="accent2"/>
                </a:solidFill>
              </a:rPr>
              <a:t>mért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hu-HU" b="1" dirty="0">
                <a:solidFill>
                  <a:schemeClr val="accent2"/>
                </a:solidFill>
              </a:rPr>
              <a:t>változó</a:t>
            </a:r>
            <a:r>
              <a:rPr lang="en-US" b="1" dirty="0">
                <a:solidFill>
                  <a:schemeClr val="accent2"/>
                </a:solidFill>
              </a:rPr>
              <a:t>: </a:t>
            </a:r>
            <a:endParaRPr lang="hu-HU" b="1" dirty="0">
              <a:solidFill>
                <a:schemeClr val="accent2"/>
              </a:solidFill>
            </a:endParaRPr>
          </a:p>
          <a:p>
            <a:pPr algn="ctr"/>
            <a:r>
              <a:rPr lang="hu-HU" sz="2000" b="1" dirty="0">
                <a:solidFill>
                  <a:srgbClr val="FF0000"/>
                </a:solidFill>
              </a:rPr>
              <a:t>a sejthossz </a:t>
            </a:r>
            <a:r>
              <a:rPr lang="hu-HU" sz="2000" b="1" dirty="0" smtClean="0">
                <a:solidFill>
                  <a:srgbClr val="FF0000"/>
                </a:solidFill>
              </a:rPr>
              <a:t>(L</a:t>
            </a:r>
            <a:r>
              <a:rPr lang="hu-HU" sz="2000" b="1" dirty="0">
                <a:solidFill>
                  <a:srgbClr val="FF0000"/>
                </a:solidFill>
              </a:rPr>
              <a:t>) a </a:t>
            </a:r>
            <a:r>
              <a:rPr lang="en-US" sz="2000" b="1" dirty="0" err="1">
                <a:solidFill>
                  <a:srgbClr val="FF0000"/>
                </a:solidFill>
              </a:rPr>
              <a:t>születés</a:t>
            </a:r>
            <a:r>
              <a:rPr lang="hu-HU" sz="2000" b="1" dirty="0">
                <a:solidFill>
                  <a:srgbClr val="FF0000"/>
                </a:solidFill>
              </a:rPr>
              <a:t>től (BL) az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osztódási</a:t>
            </a:r>
            <a:r>
              <a:rPr lang="hu-HU" sz="2000" b="1" dirty="0">
                <a:solidFill>
                  <a:srgbClr val="FF0000"/>
                </a:solidFill>
              </a:rPr>
              <a:t>g</a:t>
            </a:r>
            <a:r>
              <a:rPr lang="en-US" sz="2000" b="1" dirty="0">
                <a:solidFill>
                  <a:srgbClr val="FF0000"/>
                </a:solidFill>
              </a:rPr>
              <a:t> (DL) </a:t>
            </a:r>
            <a:endParaRPr lang="hu-HU" sz="2000" b="1" dirty="0">
              <a:solidFill>
                <a:srgbClr val="FF0000"/>
              </a:solidFill>
            </a:endParaRPr>
          </a:p>
          <a:p>
            <a:pPr algn="ctr"/>
            <a:r>
              <a:rPr lang="hu-HU" sz="2000" b="1" dirty="0">
                <a:solidFill>
                  <a:srgbClr val="FF0000"/>
                </a:solidFill>
              </a:rPr>
              <a:t>az </a:t>
            </a:r>
            <a:r>
              <a:rPr lang="en-US" sz="2000" b="1" dirty="0" err="1">
                <a:solidFill>
                  <a:srgbClr val="FF0000"/>
                </a:solidFill>
              </a:rPr>
              <a:t>idő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hu-HU" sz="2000" b="1" dirty="0">
                <a:solidFill>
                  <a:srgbClr val="FF0000"/>
                </a:solidFill>
              </a:rPr>
              <a:t>függvényében </a:t>
            </a:r>
            <a:r>
              <a:rPr lang="en-US" sz="2000" b="1" dirty="0">
                <a:solidFill>
                  <a:srgbClr val="FF0000"/>
                </a:solidFill>
              </a:rPr>
              <a:t>(</a:t>
            </a:r>
            <a:r>
              <a:rPr lang="hu-HU" sz="2000" b="1" dirty="0">
                <a:solidFill>
                  <a:srgbClr val="FF0000"/>
                </a:solidFill>
              </a:rPr>
              <a:t>0 &lt; t &lt; </a:t>
            </a:r>
            <a:r>
              <a:rPr lang="en-US" sz="2000" b="1" dirty="0">
                <a:solidFill>
                  <a:srgbClr val="FF0000"/>
                </a:solidFill>
              </a:rPr>
              <a:t>CT)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87" y="1080894"/>
            <a:ext cx="5773213" cy="5091306"/>
          </a:xfrm>
          <a:prstGeom prst="rect">
            <a:avLst/>
          </a:prstGeom>
        </p:spPr>
      </p:pic>
      <p:sp>
        <p:nvSpPr>
          <p:cNvPr id="4" name="Rectangle 75"/>
          <p:cNvSpPr>
            <a:spLocks noChangeArrowheads="1"/>
          </p:cNvSpPr>
          <p:nvPr/>
        </p:nvSpPr>
        <p:spPr bwMode="auto">
          <a:xfrm>
            <a:off x="609600" y="136525"/>
            <a:ext cx="79299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9933FF"/>
                </a:solidFill>
                <a:latin typeface="Calibri" pitchFamily="34" charset="0"/>
              </a:rPr>
              <a:t>A </a:t>
            </a:r>
            <a:r>
              <a:rPr lang="en-US" sz="3200" b="1" i="1" dirty="0">
                <a:solidFill>
                  <a:srgbClr val="9933FF"/>
                </a:solidFill>
                <a:latin typeface="Calibri" pitchFamily="34" charset="0"/>
              </a:rPr>
              <a:t>Schizosaccharomyces pombe </a:t>
            </a:r>
            <a:r>
              <a:rPr lang="hu-HU" sz="3200" b="1" dirty="0" smtClean="0">
                <a:solidFill>
                  <a:srgbClr val="9933FF"/>
                </a:solidFill>
                <a:latin typeface="Calibri" pitchFamily="34" charset="0"/>
              </a:rPr>
              <a:t>növekedése 2.</a:t>
            </a:r>
            <a:endParaRPr lang="en-US" sz="3200" b="1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273050" y="85725"/>
            <a:ext cx="889859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 dirty="0">
                <a:solidFill>
                  <a:srgbClr val="9933FF"/>
                </a:solidFill>
                <a:latin typeface="Comic Sans MS" pitchFamily="66" charset="0"/>
              </a:rPr>
              <a:t>   </a:t>
            </a:r>
            <a:r>
              <a:rPr lang="en-US" sz="3200" b="1" dirty="0">
                <a:solidFill>
                  <a:srgbClr val="9933FF"/>
                </a:solidFill>
                <a:latin typeface="Comic Sans MS" pitchFamily="66" charset="0"/>
              </a:rPr>
              <a:t>  </a:t>
            </a:r>
            <a:r>
              <a:rPr lang="hu-HU" sz="3200" b="1" dirty="0">
                <a:solidFill>
                  <a:srgbClr val="9933FF"/>
                </a:solidFill>
                <a:latin typeface="Comic Sans MS" pitchFamily="66" charset="0"/>
              </a:rPr>
              <a:t>	    </a:t>
            </a:r>
            <a:r>
              <a:rPr lang="en-US" sz="2800" b="1" dirty="0">
                <a:solidFill>
                  <a:srgbClr val="9933FF"/>
                </a:solidFill>
                <a:latin typeface="Calibri" pitchFamily="34" charset="0"/>
              </a:rPr>
              <a:t>A</a:t>
            </a:r>
            <a:r>
              <a:rPr lang="hu-HU" sz="2800" b="1" dirty="0">
                <a:solidFill>
                  <a:srgbClr val="9933FF"/>
                </a:solidFill>
                <a:latin typeface="Calibri" pitchFamily="34" charset="0"/>
              </a:rPr>
              <a:t> mérési pontokra illesztett modellek</a:t>
            </a:r>
          </a:p>
          <a:p>
            <a:endParaRPr lang="hu-HU" sz="2000" b="1" dirty="0">
              <a:solidFill>
                <a:srgbClr val="9933FF"/>
              </a:solidFill>
            </a:endParaRPr>
          </a:p>
          <a:p>
            <a:r>
              <a:rPr lang="hu-HU" b="1" dirty="0">
                <a:solidFill>
                  <a:srgbClr val="FF0000"/>
                </a:solidFill>
              </a:rPr>
              <a:t>Lineáris</a:t>
            </a:r>
            <a:r>
              <a:rPr lang="hu-HU" b="1" dirty="0"/>
              <a:t>	     </a:t>
            </a:r>
            <a:r>
              <a:rPr lang="hu-HU" b="1" dirty="0" smtClean="0"/>
              <a:t>L(t</a:t>
            </a:r>
            <a:r>
              <a:rPr lang="hu-HU" b="1" dirty="0"/>
              <a:t>) = </a:t>
            </a:r>
            <a:r>
              <a:rPr lang="hu-HU" b="1" dirty="0" smtClean="0">
                <a:latin typeface="Symbol" pitchFamily="18" charset="2"/>
              </a:rPr>
              <a:t>g</a:t>
            </a:r>
            <a:r>
              <a:rPr lang="en-US" b="1" dirty="0" smtClean="0"/>
              <a:t>·</a:t>
            </a:r>
            <a:r>
              <a:rPr lang="hu-HU" b="1" dirty="0"/>
              <a:t>t + </a:t>
            </a:r>
            <a:r>
              <a:rPr lang="hu-HU" b="1" dirty="0" smtClean="0">
                <a:latin typeface="Symbol" pitchFamily="18" charset="2"/>
              </a:rPr>
              <a:t>d</a:t>
            </a:r>
            <a:endParaRPr lang="hu-HU" b="1" dirty="0">
              <a:latin typeface="Symbol" pitchFamily="18" charset="2"/>
            </a:endParaRPr>
          </a:p>
          <a:p>
            <a:endParaRPr lang="hu-HU" sz="1200" b="1" dirty="0"/>
          </a:p>
          <a:p>
            <a:r>
              <a:rPr lang="hu-HU" b="1" dirty="0">
                <a:solidFill>
                  <a:srgbClr val="FF0000"/>
                </a:solidFill>
              </a:rPr>
              <a:t>Exponenciális</a:t>
            </a:r>
            <a:r>
              <a:rPr lang="hu-HU" b="1" dirty="0"/>
              <a:t>	     </a:t>
            </a:r>
            <a:r>
              <a:rPr lang="hu-HU" b="1" dirty="0" smtClean="0"/>
              <a:t>L(t</a:t>
            </a:r>
            <a:r>
              <a:rPr lang="hu-HU" b="1" dirty="0"/>
              <a:t>) = </a:t>
            </a:r>
            <a:r>
              <a:rPr lang="hu-HU" b="1" dirty="0" smtClean="0">
                <a:latin typeface="Symbol" pitchFamily="18" charset="2"/>
              </a:rPr>
              <a:t>k</a:t>
            </a:r>
            <a:r>
              <a:rPr lang="en-US" b="1" dirty="0" smtClean="0"/>
              <a:t>·</a:t>
            </a:r>
            <a:r>
              <a:rPr lang="hu-HU" b="1" dirty="0"/>
              <a:t>e</a:t>
            </a:r>
            <a:r>
              <a:rPr lang="hu-HU" sz="1200" b="1" dirty="0"/>
              <a:t> </a:t>
            </a:r>
            <a:r>
              <a:rPr lang="hu-HU" b="1" baseline="30000" dirty="0">
                <a:latin typeface="Symbol" pitchFamily="18" charset="2"/>
                <a:cs typeface="Times New Roman" pitchFamily="18" charset="0"/>
              </a:rPr>
              <a:t>l</a:t>
            </a:r>
            <a:r>
              <a:rPr lang="en-US" b="1" baseline="30000" dirty="0" smtClean="0"/>
              <a:t>·</a:t>
            </a:r>
            <a:r>
              <a:rPr lang="hu-HU" b="1" baseline="30000" dirty="0"/>
              <a:t>t</a:t>
            </a:r>
          </a:p>
          <a:p>
            <a:endParaRPr lang="hu-HU" sz="1200" b="1" dirty="0">
              <a:solidFill>
                <a:srgbClr val="FF0000"/>
              </a:solidFill>
            </a:endParaRPr>
          </a:p>
          <a:p>
            <a:r>
              <a:rPr lang="hu-HU" b="1" dirty="0">
                <a:solidFill>
                  <a:srgbClr val="FF0000"/>
                </a:solidFill>
              </a:rPr>
              <a:t>Bilineáris</a:t>
            </a:r>
            <a:r>
              <a:rPr lang="hu-HU" b="1" dirty="0"/>
              <a:t>	     </a:t>
            </a:r>
            <a:r>
              <a:rPr lang="hu-HU" b="1" dirty="0" smtClean="0"/>
              <a:t>L(t</a:t>
            </a:r>
            <a:r>
              <a:rPr lang="hu-HU" b="1" dirty="0"/>
              <a:t>) = </a:t>
            </a:r>
            <a:r>
              <a:rPr lang="hu-HU" b="1" dirty="0">
                <a:latin typeface="Symbol" pitchFamily="18" charset="2"/>
              </a:rPr>
              <a:t>h</a:t>
            </a:r>
            <a:r>
              <a:rPr lang="en-US" b="1" dirty="0"/>
              <a:t>·</a:t>
            </a:r>
            <a:r>
              <a:rPr lang="hu-HU" b="1" dirty="0" smtClean="0">
                <a:solidFill>
                  <a:schemeClr val="accent2"/>
                </a:solidFill>
              </a:rPr>
              <a:t>ln</a:t>
            </a:r>
            <a:r>
              <a:rPr lang="hu-HU" b="1" dirty="0" smtClean="0"/>
              <a:t>{exp</a:t>
            </a:r>
            <a:r>
              <a:rPr lang="hu-HU" b="1" dirty="0" smtClean="0">
                <a:solidFill>
                  <a:srgbClr val="339933"/>
                </a:solidFill>
              </a:rPr>
              <a:t>[</a:t>
            </a:r>
            <a:r>
              <a:rPr lang="hu-HU" b="1" dirty="0" smtClean="0">
                <a:solidFill>
                  <a:srgbClr val="339933"/>
                </a:solidFill>
                <a:latin typeface="Symbol" pitchFamily="18" charset="2"/>
              </a:rPr>
              <a:t>a</a:t>
            </a:r>
            <a:r>
              <a:rPr lang="hu-HU" baseline="-25000" dirty="0" smtClean="0">
                <a:solidFill>
                  <a:srgbClr val="339933"/>
                </a:solidFill>
              </a:rPr>
              <a:t>1</a:t>
            </a:r>
            <a:r>
              <a:rPr lang="en-US" b="1" dirty="0" smtClean="0">
                <a:solidFill>
                  <a:srgbClr val="339933"/>
                </a:solidFill>
              </a:rPr>
              <a:t>·</a:t>
            </a:r>
            <a:r>
              <a:rPr lang="hu-HU" b="1" dirty="0">
                <a:solidFill>
                  <a:srgbClr val="339933"/>
                </a:solidFill>
              </a:rPr>
              <a:t>(t-</a:t>
            </a:r>
            <a:r>
              <a:rPr lang="hu-HU" b="1" dirty="0">
                <a:solidFill>
                  <a:srgbClr val="339933"/>
                </a:solidFill>
                <a:latin typeface="Symbol" pitchFamily="18" charset="2"/>
              </a:rPr>
              <a:t>t</a:t>
            </a:r>
            <a:r>
              <a:rPr lang="hu-HU" b="1" dirty="0">
                <a:solidFill>
                  <a:srgbClr val="339933"/>
                </a:solidFill>
              </a:rPr>
              <a:t>)/</a:t>
            </a:r>
            <a:r>
              <a:rPr lang="hu-HU" b="1" dirty="0">
                <a:solidFill>
                  <a:srgbClr val="339933"/>
                </a:solidFill>
                <a:latin typeface="Symbol" pitchFamily="18" charset="2"/>
              </a:rPr>
              <a:t>h</a:t>
            </a:r>
            <a:r>
              <a:rPr lang="hu-HU" b="1" dirty="0">
                <a:solidFill>
                  <a:srgbClr val="339933"/>
                </a:solidFill>
              </a:rPr>
              <a:t>]</a:t>
            </a:r>
            <a:r>
              <a:rPr lang="hu-HU" b="1" dirty="0">
                <a:solidFill>
                  <a:schemeClr val="accent2"/>
                </a:solidFill>
              </a:rPr>
              <a:t> </a:t>
            </a:r>
            <a:r>
              <a:rPr lang="hu-HU" b="1" dirty="0"/>
              <a:t>+ </a:t>
            </a:r>
            <a:r>
              <a:rPr lang="hu-HU" b="1" dirty="0" smtClean="0"/>
              <a:t>exp</a:t>
            </a:r>
            <a:r>
              <a:rPr lang="hu-HU" b="1" dirty="0" smtClean="0">
                <a:solidFill>
                  <a:srgbClr val="339933"/>
                </a:solidFill>
              </a:rPr>
              <a:t>[</a:t>
            </a:r>
            <a:r>
              <a:rPr lang="hu-HU" b="1" dirty="0" smtClean="0">
                <a:solidFill>
                  <a:srgbClr val="339933"/>
                </a:solidFill>
                <a:latin typeface="Symbol" pitchFamily="18" charset="2"/>
              </a:rPr>
              <a:t>a</a:t>
            </a:r>
            <a:r>
              <a:rPr lang="hu-HU" baseline="-25000" dirty="0" smtClean="0">
                <a:solidFill>
                  <a:srgbClr val="339933"/>
                </a:solidFill>
              </a:rPr>
              <a:t>2</a:t>
            </a:r>
            <a:r>
              <a:rPr lang="en-US" b="1" dirty="0" smtClean="0">
                <a:solidFill>
                  <a:srgbClr val="339933"/>
                </a:solidFill>
              </a:rPr>
              <a:t>·</a:t>
            </a:r>
            <a:r>
              <a:rPr lang="hu-HU" b="1" dirty="0">
                <a:solidFill>
                  <a:srgbClr val="339933"/>
                </a:solidFill>
              </a:rPr>
              <a:t>(t-</a:t>
            </a:r>
            <a:r>
              <a:rPr lang="hu-HU" b="1" dirty="0">
                <a:solidFill>
                  <a:srgbClr val="339933"/>
                </a:solidFill>
                <a:latin typeface="Symbol" pitchFamily="18" charset="2"/>
              </a:rPr>
              <a:t>t</a:t>
            </a:r>
            <a:r>
              <a:rPr lang="hu-HU" b="1" dirty="0">
                <a:solidFill>
                  <a:srgbClr val="339933"/>
                </a:solidFill>
              </a:rPr>
              <a:t>)/</a:t>
            </a:r>
            <a:r>
              <a:rPr lang="hu-HU" b="1" dirty="0">
                <a:solidFill>
                  <a:srgbClr val="339933"/>
                </a:solidFill>
                <a:latin typeface="Symbol" pitchFamily="18" charset="2"/>
              </a:rPr>
              <a:t>h</a:t>
            </a:r>
            <a:r>
              <a:rPr lang="hu-HU" b="1" dirty="0">
                <a:solidFill>
                  <a:srgbClr val="339933"/>
                </a:solidFill>
              </a:rPr>
              <a:t>]</a:t>
            </a:r>
            <a:r>
              <a:rPr lang="hu-HU" b="1" dirty="0"/>
              <a:t>} + </a:t>
            </a:r>
            <a:r>
              <a:rPr lang="hu-HU" b="1" dirty="0" smtClean="0">
                <a:latin typeface="Symbol" pitchFamily="18" charset="2"/>
              </a:rPr>
              <a:t>e</a:t>
            </a:r>
            <a:endParaRPr lang="hu-HU" b="1" dirty="0">
              <a:latin typeface="Symbol" pitchFamily="18" charset="2"/>
            </a:endParaRPr>
          </a:p>
          <a:p>
            <a:r>
              <a:rPr lang="hu-HU" b="1" dirty="0"/>
              <a:t>		     </a:t>
            </a:r>
            <a:r>
              <a:rPr lang="hu-HU" sz="2000" b="1" dirty="0"/>
              <a:t>ahol </a:t>
            </a:r>
            <a:r>
              <a:rPr lang="hu-HU" sz="2000" b="1" dirty="0">
                <a:solidFill>
                  <a:srgbClr val="339933"/>
                </a:solidFill>
                <a:latin typeface="Symbol" pitchFamily="18" charset="2"/>
              </a:rPr>
              <a:t>t</a:t>
            </a:r>
            <a:r>
              <a:rPr lang="hu-HU" sz="2000" b="1" dirty="0"/>
              <a:t> az RCP pozíciója, </a:t>
            </a:r>
            <a:r>
              <a:rPr lang="hu-HU" sz="2000" b="1" dirty="0">
                <a:solidFill>
                  <a:srgbClr val="339933"/>
                </a:solidFill>
                <a:latin typeface="Symbol" pitchFamily="18" charset="2"/>
              </a:rPr>
              <a:t>h</a:t>
            </a:r>
            <a:r>
              <a:rPr lang="hu-HU" sz="2000" b="1" dirty="0"/>
              <a:t> pedig az átmenet élessége</a:t>
            </a:r>
            <a:endParaRPr lang="en-US" sz="2000" b="1" dirty="0"/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260350" y="3124200"/>
            <a:ext cx="857885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800" b="1" dirty="0">
                <a:solidFill>
                  <a:srgbClr val="9933FF"/>
                </a:solidFill>
                <a:latin typeface="Calibri" pitchFamily="34" charset="0"/>
              </a:rPr>
              <a:t>        </a:t>
            </a:r>
            <a:r>
              <a:rPr lang="en-US" sz="2800" b="1" dirty="0">
                <a:solidFill>
                  <a:srgbClr val="9933FF"/>
                </a:solidFill>
                <a:latin typeface="Calibri" pitchFamily="34" charset="0"/>
              </a:rPr>
              <a:t>A</a:t>
            </a:r>
            <a:r>
              <a:rPr lang="hu-HU" sz="2800" b="1" dirty="0">
                <a:solidFill>
                  <a:srgbClr val="9933FF"/>
                </a:solidFill>
                <a:latin typeface="Calibri" pitchFamily="34" charset="0"/>
              </a:rPr>
              <a:t> legadekvátabb modell kiválasztási kritériumai</a:t>
            </a:r>
          </a:p>
          <a:p>
            <a:endParaRPr lang="hu-HU" sz="2000" b="1" dirty="0">
              <a:solidFill>
                <a:srgbClr val="9933FF"/>
              </a:solidFill>
            </a:endParaRPr>
          </a:p>
          <a:p>
            <a:r>
              <a:rPr lang="hu-HU" sz="2000" b="1" dirty="0">
                <a:solidFill>
                  <a:srgbClr val="FF0000"/>
                </a:solidFill>
              </a:rPr>
              <a:t>Korrelációs koefficiens</a:t>
            </a:r>
          </a:p>
          <a:p>
            <a:endParaRPr lang="hu-HU" sz="2000" b="1" dirty="0">
              <a:solidFill>
                <a:srgbClr val="FF0000"/>
              </a:solidFill>
            </a:endParaRPr>
          </a:p>
          <a:p>
            <a:r>
              <a:rPr lang="hu-HU" sz="2000" b="1" dirty="0">
                <a:solidFill>
                  <a:srgbClr val="FF0000"/>
                </a:solidFill>
              </a:rPr>
              <a:t>Reziduális standard deviáció	</a:t>
            </a:r>
            <a:r>
              <a:rPr lang="en-US" sz="2000" i="1" dirty="0"/>
              <a:t>s</a:t>
            </a:r>
            <a:r>
              <a:rPr lang="en-US" sz="2000" dirty="0"/>
              <a:t> = (</a:t>
            </a:r>
            <a:r>
              <a:rPr lang="en-US" sz="2000" i="1" dirty="0"/>
              <a:t>SSE</a:t>
            </a:r>
            <a:r>
              <a:rPr lang="en-US" sz="2000" dirty="0"/>
              <a:t>/</a:t>
            </a:r>
            <a:r>
              <a:rPr lang="en-US" sz="2000" i="1" dirty="0" err="1"/>
              <a:t>df</a:t>
            </a:r>
            <a:r>
              <a:rPr lang="en-US" sz="2000" dirty="0"/>
              <a:t>)</a:t>
            </a:r>
            <a:r>
              <a:rPr lang="en-US" sz="2000" baseline="30000" dirty="0"/>
              <a:t>1/2</a:t>
            </a:r>
            <a:r>
              <a:rPr lang="en-US" sz="2000" dirty="0"/>
              <a:t> </a:t>
            </a:r>
            <a:r>
              <a:rPr lang="hu-HU" sz="2000" dirty="0" smtClean="0"/>
              <a:t>	[</a:t>
            </a:r>
            <a:r>
              <a:rPr lang="hu-HU" sz="2000" i="1" dirty="0" smtClean="0"/>
              <a:t>df</a:t>
            </a:r>
            <a:r>
              <a:rPr lang="hu-HU" sz="2000" dirty="0" smtClean="0"/>
              <a:t> = </a:t>
            </a:r>
            <a:r>
              <a:rPr lang="en-US" sz="2000" i="1" dirty="0" err="1" smtClean="0"/>
              <a:t>n</a:t>
            </a:r>
            <a:r>
              <a:rPr lang="en-US" sz="2000" baseline="-25000" dirty="0" err="1" smtClean="0"/>
              <a:t>obs</a:t>
            </a:r>
            <a:r>
              <a:rPr lang="hu-HU" sz="2000" dirty="0" smtClean="0"/>
              <a:t> − </a:t>
            </a:r>
            <a:r>
              <a:rPr lang="en-US" sz="2000" i="1" dirty="0" err="1" smtClean="0"/>
              <a:t>n</a:t>
            </a:r>
            <a:r>
              <a:rPr lang="en-US" sz="2000" baseline="-25000" dirty="0" err="1" smtClean="0"/>
              <a:t>par</a:t>
            </a:r>
            <a:r>
              <a:rPr lang="hu-HU" sz="2000" dirty="0" smtClean="0"/>
              <a:t>]</a:t>
            </a:r>
            <a:endParaRPr lang="hu-HU" sz="2000" dirty="0">
              <a:solidFill>
                <a:srgbClr val="FF0000"/>
              </a:solidFill>
            </a:endParaRPr>
          </a:p>
          <a:p>
            <a:endParaRPr lang="hu-HU" sz="2000" b="1" dirty="0">
              <a:solidFill>
                <a:srgbClr val="FF0000"/>
              </a:solidFill>
            </a:endParaRPr>
          </a:p>
          <a:p>
            <a:r>
              <a:rPr lang="hu-HU" sz="2000" b="1" u="sng" dirty="0">
                <a:solidFill>
                  <a:srgbClr val="FF0000"/>
                </a:solidFill>
              </a:rPr>
              <a:t>Akaike információs kritérium</a:t>
            </a:r>
            <a:r>
              <a:rPr lang="hu-HU" sz="2000" b="1" dirty="0">
                <a:solidFill>
                  <a:srgbClr val="FF0000"/>
                </a:solidFill>
              </a:rPr>
              <a:t>	</a:t>
            </a:r>
            <a:r>
              <a:rPr lang="en-US" sz="2000" b="1" dirty="0">
                <a:solidFill>
                  <a:srgbClr val="FF0000"/>
                </a:solidFill>
              </a:rPr>
              <a:t>     </a:t>
            </a:r>
            <a:r>
              <a:rPr lang="en-US" sz="2000" i="1" dirty="0"/>
              <a:t>AIC</a:t>
            </a:r>
            <a:r>
              <a:rPr lang="en-US" sz="2000" dirty="0"/>
              <a:t> = </a:t>
            </a:r>
            <a:r>
              <a:rPr lang="en-US" sz="2000" i="1" dirty="0" err="1"/>
              <a:t>n</a:t>
            </a:r>
            <a:r>
              <a:rPr lang="en-US" sz="2000" baseline="-25000" dirty="0" err="1"/>
              <a:t>obs</a:t>
            </a:r>
            <a:r>
              <a:rPr lang="en-US" b="1" dirty="0" err="1"/>
              <a:t>·</a:t>
            </a:r>
            <a:r>
              <a:rPr lang="en-US" sz="2000" dirty="0" err="1"/>
              <a:t>ln</a:t>
            </a:r>
            <a:r>
              <a:rPr lang="en-US" sz="2000" dirty="0"/>
              <a:t>(</a:t>
            </a:r>
            <a:r>
              <a:rPr lang="en-US" sz="2000" i="1" dirty="0"/>
              <a:t>SSE</a:t>
            </a:r>
            <a:r>
              <a:rPr lang="en-US" sz="2000" dirty="0"/>
              <a:t>) + 2</a:t>
            </a:r>
            <a:r>
              <a:rPr lang="en-US" sz="2000" i="1" dirty="0"/>
              <a:t>n</a:t>
            </a:r>
            <a:r>
              <a:rPr lang="en-US" sz="2000" baseline="-25000" dirty="0"/>
              <a:t>par</a:t>
            </a:r>
            <a:r>
              <a:rPr lang="en-US" sz="2000" dirty="0"/>
              <a:t> </a:t>
            </a:r>
            <a:endParaRPr lang="hu-HU" sz="2000" dirty="0">
              <a:solidFill>
                <a:srgbClr val="FF0000"/>
              </a:solidFill>
            </a:endParaRPr>
          </a:p>
          <a:p>
            <a:endParaRPr lang="hu-HU" sz="2000" dirty="0">
              <a:solidFill>
                <a:srgbClr val="FF0000"/>
              </a:solidFill>
            </a:endParaRPr>
          </a:p>
          <a:p>
            <a:r>
              <a:rPr lang="hu-HU" sz="2000" b="1" dirty="0">
                <a:solidFill>
                  <a:srgbClr val="FF0000"/>
                </a:solidFill>
              </a:rPr>
              <a:t>Schwarz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hu-HU" sz="2000" b="1" dirty="0" smtClean="0">
                <a:solidFill>
                  <a:srgbClr val="FF0000"/>
                </a:solidFill>
              </a:rPr>
              <a:t>Bayes </a:t>
            </a:r>
            <a:r>
              <a:rPr lang="hu-HU" sz="2000" b="1" dirty="0">
                <a:solidFill>
                  <a:srgbClr val="FF0000"/>
                </a:solidFill>
              </a:rPr>
              <a:t>információs kritériu</a:t>
            </a:r>
            <a:r>
              <a:rPr lang="en-US" sz="2000" b="1" dirty="0">
                <a:solidFill>
                  <a:srgbClr val="FF0000"/>
                </a:solidFill>
              </a:rPr>
              <a:t>m	    </a:t>
            </a:r>
            <a:r>
              <a:rPr lang="en-US" sz="2000" i="1" dirty="0"/>
              <a:t>SBIC</a:t>
            </a:r>
            <a:r>
              <a:rPr lang="en-US" sz="2000" dirty="0"/>
              <a:t> = </a:t>
            </a:r>
            <a:r>
              <a:rPr lang="en-US" sz="2000" i="1" dirty="0" err="1"/>
              <a:t>n</a:t>
            </a:r>
            <a:r>
              <a:rPr lang="en-US" sz="2000" baseline="-25000" dirty="0" err="1"/>
              <a:t>obs</a:t>
            </a:r>
            <a:r>
              <a:rPr lang="en-US" b="1" dirty="0" err="1"/>
              <a:t>·</a:t>
            </a:r>
            <a:r>
              <a:rPr lang="en-US" sz="2000" dirty="0" err="1"/>
              <a:t>ln</a:t>
            </a:r>
            <a:r>
              <a:rPr lang="en-US" sz="2000" dirty="0"/>
              <a:t>(</a:t>
            </a:r>
            <a:r>
              <a:rPr lang="en-US" sz="2000" i="1" dirty="0"/>
              <a:t>SSE</a:t>
            </a:r>
            <a:r>
              <a:rPr lang="en-US" sz="2000" dirty="0"/>
              <a:t>) + </a:t>
            </a:r>
            <a:r>
              <a:rPr lang="en-US" sz="2000" i="1" dirty="0" err="1"/>
              <a:t>n</a:t>
            </a:r>
            <a:r>
              <a:rPr lang="en-US" sz="2000" baseline="-25000" dirty="0" err="1"/>
              <a:t>par</a:t>
            </a:r>
            <a:r>
              <a:rPr lang="en-US" b="1" dirty="0" err="1"/>
              <a:t>·</a:t>
            </a:r>
            <a:r>
              <a:rPr lang="en-US" sz="2000" dirty="0" err="1"/>
              <a:t>ln</a:t>
            </a:r>
            <a:r>
              <a:rPr lang="en-US" sz="2000" dirty="0"/>
              <a:t>(</a:t>
            </a:r>
            <a:r>
              <a:rPr lang="en-US" sz="2000" i="1" dirty="0" err="1"/>
              <a:t>n</a:t>
            </a:r>
            <a:r>
              <a:rPr lang="en-US" sz="2000" baseline="-25000" dirty="0" err="1"/>
              <a:t>obs</a:t>
            </a:r>
            <a:r>
              <a:rPr lang="en-US" sz="2000" dirty="0"/>
              <a:t>) </a:t>
            </a:r>
            <a:endParaRPr lang="hu-HU" sz="2000" dirty="0">
              <a:solidFill>
                <a:srgbClr val="FF0000"/>
              </a:solidFill>
            </a:endParaRPr>
          </a:p>
        </p:txBody>
      </p:sp>
      <p:pic>
        <p:nvPicPr>
          <p:cNvPr id="922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4100" y="3721100"/>
            <a:ext cx="27813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-t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2645</TotalTime>
  <Words>605</Words>
  <Application>Microsoft Office PowerPoint</Application>
  <PresentationFormat>On-screen Show (4:3)</PresentationFormat>
  <Paragraphs>154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Blank Presentation</vt:lpstr>
      <vt:lpstr>Office-téma</vt:lpstr>
      <vt:lpstr>Chart</vt:lpstr>
      <vt:lpstr>Microsoft ClipArt Gallery</vt:lpstr>
      <vt:lpstr>SPW 10.0 Graph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BME, MGKT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Bela Novak</dc:creator>
  <cp:lastModifiedBy>Akos</cp:lastModifiedBy>
  <cp:revision>318</cp:revision>
  <cp:lastPrinted>2006-10-17T16:26:45Z</cp:lastPrinted>
  <dcterms:created xsi:type="dcterms:W3CDTF">2001-12-11T15:19:38Z</dcterms:created>
  <dcterms:modified xsi:type="dcterms:W3CDTF">2019-11-13T13:45:09Z</dcterms:modified>
</cp:coreProperties>
</file>