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5" r:id="rId4"/>
    <p:sldId id="284" r:id="rId5"/>
    <p:sldId id="286" r:id="rId6"/>
    <p:sldId id="288" r:id="rId7"/>
    <p:sldId id="279" r:id="rId8"/>
    <p:sldId id="281" r:id="rId9"/>
    <p:sldId id="282" r:id="rId10"/>
    <p:sldId id="283" r:id="rId11"/>
    <p:sldId id="272" r:id="rId12"/>
    <p:sldId id="273" r:id="rId13"/>
    <p:sldId id="287" r:id="rId14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A6C48-9E9A-4197-9AB3-DD84B838B7D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512C5-402D-474B-B5D3-948D29593C0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C4AB1-FEAE-430F-BD20-88A60610E09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38028-D8D2-4287-924E-142B01514AB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7D0BA-0A2E-429E-9B86-581433966D9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C24CF-CE47-44E7-88BB-41D2D71A9A1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19960-0B37-44A0-8501-19D570E0E93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C7ECA-AD1B-4452-B257-292C98AC4E7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0F38B-9800-4C5A-9756-2D4DDE420E1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CC48E-053C-4B72-91BF-091BE90086D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83D89-B877-4F2D-AE6B-996C7BB94C1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F421306-0C52-40AD-ADC9-8463F3F22F0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smtClean="0"/>
              <a:t>Új molekuláris biológiai módszerek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hu-HU" dirty="0" smtClean="0"/>
              <a:t>Fehérje detektálás</a:t>
            </a:r>
          </a:p>
          <a:p>
            <a:pPr eaLnBrk="1" hangingPunct="1"/>
            <a:r>
              <a:rPr lang="hu-HU" dirty="0" smtClean="0"/>
              <a:t>2015</a:t>
            </a:r>
            <a:endParaRPr lang="hu-HU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19238" y="765175"/>
            <a:ext cx="5678487" cy="575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8175" y="1412875"/>
            <a:ext cx="5400675" cy="294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116013" y="188913"/>
            <a:ext cx="69961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hu-HU" sz="3200"/>
              <a:t>Enzyme-linked Immunosorbent Assay</a:t>
            </a:r>
          </a:p>
          <a:p>
            <a:pPr algn="ctr"/>
            <a:r>
              <a:rPr lang="hu-HU" sz="3200"/>
              <a:t>(ELISA)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735013" y="4765675"/>
            <a:ext cx="64150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2800"/>
              <a:t>Gyors, sok minta egyszerre, kvantitatív,</a:t>
            </a:r>
          </a:p>
          <a:p>
            <a:r>
              <a:rPr lang="hu-HU" sz="2800"/>
              <a:t>könnyen mérhető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1019175"/>
            <a:ext cx="5256212" cy="517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Csoportba foglalás 1"/>
          <p:cNvGrpSpPr>
            <a:grpSpLocks/>
          </p:cNvGrpSpPr>
          <p:nvPr/>
        </p:nvGrpSpPr>
        <p:grpSpPr bwMode="auto">
          <a:xfrm>
            <a:off x="214313" y="1214438"/>
            <a:ext cx="8497887" cy="4481512"/>
            <a:chOff x="496326" y="1597318"/>
            <a:chExt cx="6059085" cy="2615870"/>
          </a:xfrm>
        </p:grpSpPr>
        <p:pic>
          <p:nvPicPr>
            <p:cNvPr id="14339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48680" y="1835696"/>
              <a:ext cx="5953125" cy="2209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40" name="Szövegdoboz 3"/>
            <p:cNvSpPr txBox="1">
              <a:spLocks noChangeArrowheads="1"/>
            </p:cNvSpPr>
            <p:nvPr/>
          </p:nvSpPr>
          <p:spPr bwMode="auto">
            <a:xfrm>
              <a:off x="824412" y="3907766"/>
              <a:ext cx="713422" cy="3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mikrozseb</a:t>
              </a:r>
            </a:p>
            <a:p>
              <a:pPr algn="ctr"/>
              <a:r>
                <a:rPr lang="hu-HU" sz="1400"/>
                <a:t>alja</a:t>
              </a:r>
            </a:p>
          </p:txBody>
        </p:sp>
        <p:sp>
          <p:nvSpPr>
            <p:cNvPr id="14341" name="Szövegdoboz 4"/>
            <p:cNvSpPr txBox="1">
              <a:spLocks noChangeArrowheads="1"/>
            </p:cNvSpPr>
            <p:nvPr/>
          </p:nvSpPr>
          <p:spPr bwMode="auto">
            <a:xfrm>
              <a:off x="496326" y="2639507"/>
              <a:ext cx="543124" cy="3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kötött</a:t>
              </a:r>
            </a:p>
            <a:p>
              <a:pPr algn="ctr"/>
              <a:r>
                <a:rPr lang="hu-HU" sz="1400"/>
                <a:t>antitest</a:t>
              </a:r>
            </a:p>
          </p:txBody>
        </p:sp>
        <p:sp>
          <p:nvSpPr>
            <p:cNvPr id="14342" name="Szövegdoboz 5"/>
            <p:cNvSpPr txBox="1">
              <a:spLocks noChangeArrowheads="1"/>
            </p:cNvSpPr>
            <p:nvPr/>
          </p:nvSpPr>
          <p:spPr bwMode="auto">
            <a:xfrm>
              <a:off x="1713085" y="2779636"/>
              <a:ext cx="684848" cy="179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célfehérje</a:t>
              </a:r>
            </a:p>
          </p:txBody>
        </p:sp>
        <p:sp>
          <p:nvSpPr>
            <p:cNvPr id="14343" name="Szövegdoboz 6"/>
            <p:cNvSpPr txBox="1">
              <a:spLocks noChangeArrowheads="1"/>
            </p:cNvSpPr>
            <p:nvPr/>
          </p:nvSpPr>
          <p:spPr bwMode="auto">
            <a:xfrm>
              <a:off x="2420888" y="2483768"/>
              <a:ext cx="543124" cy="3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jelölt</a:t>
              </a:r>
            </a:p>
            <a:p>
              <a:pPr algn="ctr"/>
              <a:r>
                <a:rPr lang="hu-HU" sz="1400"/>
                <a:t>antitest</a:t>
              </a:r>
            </a:p>
          </p:txBody>
        </p:sp>
        <p:sp>
          <p:nvSpPr>
            <p:cNvPr id="14344" name="Szövegdoboz 7"/>
            <p:cNvSpPr txBox="1">
              <a:spLocks noChangeArrowheads="1"/>
            </p:cNvSpPr>
            <p:nvPr/>
          </p:nvSpPr>
          <p:spPr bwMode="auto">
            <a:xfrm>
              <a:off x="3300958" y="2132012"/>
              <a:ext cx="436830" cy="179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biotin</a:t>
              </a:r>
            </a:p>
          </p:txBody>
        </p:sp>
        <p:sp>
          <p:nvSpPr>
            <p:cNvPr id="14345" name="Szövegdoboz 8"/>
            <p:cNvSpPr txBox="1">
              <a:spLocks noChangeArrowheads="1"/>
            </p:cNvSpPr>
            <p:nvPr/>
          </p:nvSpPr>
          <p:spPr bwMode="auto">
            <a:xfrm>
              <a:off x="3759131" y="1979712"/>
              <a:ext cx="784284" cy="179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streptavidin</a:t>
              </a:r>
            </a:p>
          </p:txBody>
        </p:sp>
        <p:sp>
          <p:nvSpPr>
            <p:cNvPr id="14346" name="Szövegdoboz 9"/>
            <p:cNvSpPr txBox="1">
              <a:spLocks noChangeArrowheads="1"/>
            </p:cNvSpPr>
            <p:nvPr/>
          </p:nvSpPr>
          <p:spPr bwMode="auto">
            <a:xfrm>
              <a:off x="4641668" y="1822164"/>
              <a:ext cx="684848" cy="305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torma-</a:t>
              </a:r>
            </a:p>
            <a:p>
              <a:pPr algn="ctr"/>
              <a:r>
                <a:rPr lang="hu-HU" sz="1400"/>
                <a:t>peroxidáz</a:t>
              </a:r>
            </a:p>
          </p:txBody>
        </p:sp>
        <p:sp>
          <p:nvSpPr>
            <p:cNvPr id="14347" name="Szövegdoboz 10"/>
            <p:cNvSpPr txBox="1">
              <a:spLocks noChangeArrowheads="1"/>
            </p:cNvSpPr>
            <p:nvPr/>
          </p:nvSpPr>
          <p:spPr bwMode="auto">
            <a:xfrm>
              <a:off x="5841989" y="1639019"/>
              <a:ext cx="713422" cy="179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szubsztrát</a:t>
              </a:r>
            </a:p>
          </p:txBody>
        </p:sp>
        <p:sp>
          <p:nvSpPr>
            <p:cNvPr id="14348" name="Szövegdoboz 11"/>
            <p:cNvSpPr txBox="1">
              <a:spLocks noChangeArrowheads="1"/>
            </p:cNvSpPr>
            <p:nvPr/>
          </p:nvSpPr>
          <p:spPr bwMode="auto">
            <a:xfrm>
              <a:off x="5914607" y="2886246"/>
              <a:ext cx="575799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000"/>
                <a:t>termék</a:t>
              </a:r>
            </a:p>
          </p:txBody>
        </p:sp>
        <p:cxnSp>
          <p:nvCxnSpPr>
            <p:cNvPr id="13" name="Egyenes összekötő 12"/>
            <p:cNvCxnSpPr/>
            <p:nvPr/>
          </p:nvCxnSpPr>
          <p:spPr>
            <a:xfrm>
              <a:off x="892493" y="2979847"/>
              <a:ext cx="93948" cy="31042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gyenes összekötő 13"/>
            <p:cNvCxnSpPr/>
            <p:nvPr/>
          </p:nvCxnSpPr>
          <p:spPr>
            <a:xfrm>
              <a:off x="2294922" y="2984480"/>
              <a:ext cx="250151" cy="2594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gyenes összekötő 14"/>
            <p:cNvCxnSpPr/>
            <p:nvPr/>
          </p:nvCxnSpPr>
          <p:spPr>
            <a:xfrm>
              <a:off x="3140455" y="2763016"/>
              <a:ext cx="267129" cy="33358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gyenes összekötő 15"/>
            <p:cNvCxnSpPr/>
            <p:nvPr/>
          </p:nvCxnSpPr>
          <p:spPr>
            <a:xfrm flipH="1">
              <a:off x="3502665" y="2314528"/>
              <a:ext cx="13583" cy="35119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16"/>
            <p:cNvCxnSpPr/>
            <p:nvPr/>
          </p:nvCxnSpPr>
          <p:spPr>
            <a:xfrm>
              <a:off x="4408188" y="2185726"/>
              <a:ext cx="164126" cy="3159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gyenes összekötő 17"/>
            <p:cNvCxnSpPr/>
            <p:nvPr/>
          </p:nvCxnSpPr>
          <p:spPr>
            <a:xfrm flipH="1">
              <a:off x="4718330" y="2150515"/>
              <a:ext cx="216193" cy="27335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55" name="Szövegdoboz 25"/>
            <p:cNvSpPr txBox="1">
              <a:spLocks noChangeArrowheads="1"/>
            </p:cNvSpPr>
            <p:nvPr/>
          </p:nvSpPr>
          <p:spPr bwMode="auto">
            <a:xfrm>
              <a:off x="649131" y="1597318"/>
              <a:ext cx="2720422" cy="5210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800"/>
                <a:t>ELISA</a:t>
              </a:r>
            </a:p>
            <a:p>
              <a:r>
                <a:rPr lang="hu-HU" sz="2400"/>
                <a:t>másodlagos antitest nélkül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468313" y="549275"/>
            <a:ext cx="8258175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hu-HU" sz="2800" u="sng"/>
              <a:t>Antitestek</a:t>
            </a:r>
          </a:p>
          <a:p>
            <a:pPr marL="342900" indent="-342900"/>
            <a:endParaRPr lang="hu-HU" sz="2800" u="sng"/>
          </a:p>
          <a:p>
            <a:pPr marL="342900" indent="-342900"/>
            <a:r>
              <a:rPr lang="hu-HU" sz="2800"/>
              <a:t>Nyúl, kecske, szamár, csirke, marha, egér, patkány</a:t>
            </a:r>
          </a:p>
          <a:p>
            <a:pPr marL="342900" indent="-342900"/>
            <a:r>
              <a:rPr lang="hu-HU" sz="2800"/>
              <a:t>Immunizálás</a:t>
            </a:r>
          </a:p>
          <a:p>
            <a:pPr marL="342900" indent="-342900"/>
            <a:r>
              <a:rPr lang="hu-HU" sz="2800"/>
              <a:t>Vérvétel, vagy immunsejtek izolálása</a:t>
            </a:r>
          </a:p>
          <a:p>
            <a:pPr marL="342900" indent="-342900">
              <a:buFontTx/>
              <a:buAutoNum type="arabicPeriod"/>
            </a:pPr>
            <a:r>
              <a:rPr lang="hu-HU" sz="2800"/>
              <a:t>és 2.-lagos antitestek</a:t>
            </a:r>
          </a:p>
          <a:p>
            <a:pPr marL="342900" indent="-342900"/>
            <a:r>
              <a:rPr lang="hu-HU" sz="2800"/>
              <a:t>HRP-konjugált, alkalikus foszfatáz konjugált:</a:t>
            </a:r>
          </a:p>
          <a:p>
            <a:pPr marL="342900" indent="-342900"/>
            <a:r>
              <a:rPr lang="hu-HU" sz="2800"/>
              <a:t>Fény-, vagy színreakció különböző szubsztrátokkal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468313" y="4221163"/>
            <a:ext cx="7856537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2800" u="sng"/>
              <a:t>Aptamerek</a:t>
            </a:r>
          </a:p>
          <a:p>
            <a:endParaRPr lang="hu-HU" sz="2800"/>
          </a:p>
          <a:p>
            <a:r>
              <a:rPr lang="hu-HU" sz="2800"/>
              <a:t>DNS, RNS: rövid nukleotidok, szelekció PCR-rel</a:t>
            </a:r>
          </a:p>
          <a:p>
            <a:r>
              <a:rPr lang="hu-HU" sz="2800"/>
              <a:t>In vitro előállíthatók, nem immunogének</a:t>
            </a:r>
          </a:p>
          <a:p>
            <a:r>
              <a:rPr lang="hu-HU" sz="2800"/>
              <a:t>Peptidek: 10-20 aminosav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Csoportba foglalás 1"/>
          <p:cNvGrpSpPr>
            <a:grpSpLocks/>
          </p:cNvGrpSpPr>
          <p:nvPr/>
        </p:nvGrpSpPr>
        <p:grpSpPr bwMode="auto">
          <a:xfrm>
            <a:off x="1468438" y="214313"/>
            <a:ext cx="6019800" cy="6500812"/>
            <a:chOff x="1014146" y="457200"/>
            <a:chExt cx="3887773" cy="4652951"/>
          </a:xfrm>
        </p:grpSpPr>
        <p:pic>
          <p:nvPicPr>
            <p:cNvPr id="4099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00174" y="857224"/>
              <a:ext cx="2904219" cy="42529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0" name="Szövegdoboz 3"/>
            <p:cNvSpPr txBox="1">
              <a:spLocks noChangeArrowheads="1"/>
            </p:cNvSpPr>
            <p:nvPr/>
          </p:nvSpPr>
          <p:spPr bwMode="auto">
            <a:xfrm>
              <a:off x="1647919" y="1578384"/>
              <a:ext cx="762279" cy="220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/>
                <a:t>immunizálás</a:t>
              </a:r>
            </a:p>
          </p:txBody>
        </p:sp>
        <p:sp>
          <p:nvSpPr>
            <p:cNvPr id="4101" name="Szövegdoboz 4"/>
            <p:cNvSpPr txBox="1">
              <a:spLocks noChangeArrowheads="1"/>
            </p:cNvSpPr>
            <p:nvPr/>
          </p:nvSpPr>
          <p:spPr bwMode="auto">
            <a:xfrm>
              <a:off x="2651817" y="1168387"/>
              <a:ext cx="524132" cy="220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/>
                <a:t>vérvétel</a:t>
              </a:r>
            </a:p>
          </p:txBody>
        </p:sp>
        <p:sp>
          <p:nvSpPr>
            <p:cNvPr id="4102" name="Szövegdoboz 5"/>
            <p:cNvSpPr txBox="1">
              <a:spLocks noChangeArrowheads="1"/>
            </p:cNvSpPr>
            <p:nvPr/>
          </p:nvSpPr>
          <p:spPr bwMode="auto">
            <a:xfrm>
              <a:off x="3595813" y="874735"/>
              <a:ext cx="369854" cy="5286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vér-</a:t>
              </a:r>
            </a:p>
            <a:p>
              <a:pPr algn="ctr"/>
              <a:r>
                <a:rPr lang="hu-HU" sz="1400"/>
                <a:t>alva-</a:t>
              </a:r>
            </a:p>
            <a:p>
              <a:pPr algn="ctr"/>
              <a:r>
                <a:rPr lang="hu-HU" sz="1400"/>
                <a:t>dás</a:t>
              </a:r>
            </a:p>
          </p:txBody>
        </p:sp>
        <p:sp>
          <p:nvSpPr>
            <p:cNvPr id="4103" name="Szövegdoboz 6"/>
            <p:cNvSpPr txBox="1">
              <a:spLocks noChangeArrowheads="1"/>
            </p:cNvSpPr>
            <p:nvPr/>
          </p:nvSpPr>
          <p:spPr bwMode="auto">
            <a:xfrm>
              <a:off x="4091688" y="1782253"/>
              <a:ext cx="652525" cy="5286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/>
                <a:t>antitest </a:t>
              </a:r>
            </a:p>
            <a:p>
              <a:r>
                <a:rPr lang="hu-HU" sz="1400"/>
                <a:t>tisztítás</a:t>
              </a:r>
            </a:p>
            <a:p>
              <a:r>
                <a:rPr lang="hu-HU" sz="1400"/>
                <a:t>szérumból</a:t>
              </a:r>
            </a:p>
          </p:txBody>
        </p:sp>
        <p:sp>
          <p:nvSpPr>
            <p:cNvPr id="4104" name="Szövegdoboz 7"/>
            <p:cNvSpPr txBox="1">
              <a:spLocks noChangeArrowheads="1"/>
            </p:cNvSpPr>
            <p:nvPr/>
          </p:nvSpPr>
          <p:spPr bwMode="auto">
            <a:xfrm>
              <a:off x="4073274" y="4007244"/>
              <a:ext cx="716721" cy="5286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/>
                <a:t>aspecifikus</a:t>
              </a:r>
            </a:p>
            <a:p>
              <a:r>
                <a:rPr lang="hu-HU" sz="1400"/>
                <a:t>antitestek</a:t>
              </a:r>
            </a:p>
            <a:p>
              <a:r>
                <a:rPr lang="hu-HU" sz="1400"/>
                <a:t>nem kötnek</a:t>
              </a:r>
            </a:p>
          </p:txBody>
        </p:sp>
        <p:sp>
          <p:nvSpPr>
            <p:cNvPr id="4105" name="Szövegdoboz 8"/>
            <p:cNvSpPr txBox="1">
              <a:spLocks noChangeArrowheads="1"/>
            </p:cNvSpPr>
            <p:nvPr/>
          </p:nvSpPr>
          <p:spPr bwMode="auto">
            <a:xfrm>
              <a:off x="4243182" y="3142276"/>
              <a:ext cx="658737" cy="6828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/>
                <a:t>antigént</a:t>
              </a:r>
            </a:p>
            <a:p>
              <a:r>
                <a:rPr lang="hu-HU" sz="1400"/>
                <a:t>kötő</a:t>
              </a:r>
            </a:p>
            <a:p>
              <a:r>
                <a:rPr lang="hu-HU" sz="1400"/>
                <a:t>sepharose</a:t>
              </a:r>
            </a:p>
            <a:p>
              <a:r>
                <a:rPr lang="hu-HU" sz="1400"/>
                <a:t>oszlop</a:t>
              </a:r>
            </a:p>
          </p:txBody>
        </p:sp>
        <p:cxnSp>
          <p:nvCxnSpPr>
            <p:cNvPr id="10" name="Egyenes összekötő 9"/>
            <p:cNvCxnSpPr/>
            <p:nvPr/>
          </p:nvCxnSpPr>
          <p:spPr>
            <a:xfrm>
              <a:off x="2500768" y="2571764"/>
              <a:ext cx="1424081" cy="106012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07" name="Szövegdoboz 11"/>
            <p:cNvSpPr txBox="1">
              <a:spLocks noChangeArrowheads="1"/>
            </p:cNvSpPr>
            <p:nvPr/>
          </p:nvSpPr>
          <p:spPr bwMode="auto">
            <a:xfrm>
              <a:off x="1014146" y="2546519"/>
              <a:ext cx="1063588" cy="220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/>
                <a:t>sepharose gyöngy</a:t>
              </a:r>
            </a:p>
          </p:txBody>
        </p:sp>
        <p:sp>
          <p:nvSpPr>
            <p:cNvPr id="4108" name="Szövegdoboz 12"/>
            <p:cNvSpPr txBox="1">
              <a:spLocks noChangeArrowheads="1"/>
            </p:cNvSpPr>
            <p:nvPr/>
          </p:nvSpPr>
          <p:spPr bwMode="auto">
            <a:xfrm>
              <a:off x="2107327" y="3100223"/>
              <a:ext cx="1141245" cy="3744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antigénre specifikus</a:t>
              </a:r>
            </a:p>
            <a:p>
              <a:pPr algn="ctr"/>
              <a:r>
                <a:rPr lang="hu-HU" sz="1400"/>
                <a:t>antiitestek</a:t>
              </a:r>
            </a:p>
          </p:txBody>
        </p:sp>
        <p:cxnSp>
          <p:nvCxnSpPr>
            <p:cNvPr id="13" name="Egyenes összekötő nyíllal 12"/>
            <p:cNvCxnSpPr/>
            <p:nvPr/>
          </p:nvCxnSpPr>
          <p:spPr>
            <a:xfrm rot="5400000">
              <a:off x="1924038" y="2829225"/>
              <a:ext cx="336331" cy="23273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gyenes összekötő nyíllal 13"/>
            <p:cNvCxnSpPr/>
            <p:nvPr/>
          </p:nvCxnSpPr>
          <p:spPr>
            <a:xfrm rot="16200000" flipH="1">
              <a:off x="2002179" y="3968859"/>
              <a:ext cx="331786" cy="253238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11" name="Szövegdoboz 19"/>
            <p:cNvSpPr txBox="1">
              <a:spLocks noChangeArrowheads="1"/>
            </p:cNvSpPr>
            <p:nvPr/>
          </p:nvSpPr>
          <p:spPr bwMode="auto">
            <a:xfrm>
              <a:off x="1519986" y="2848194"/>
              <a:ext cx="524132" cy="220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/>
                <a:t>kötődés</a:t>
              </a:r>
            </a:p>
          </p:txBody>
        </p:sp>
        <p:sp>
          <p:nvSpPr>
            <p:cNvPr id="4112" name="Szövegdoboz 20"/>
            <p:cNvSpPr txBox="1">
              <a:spLocks noChangeArrowheads="1"/>
            </p:cNvSpPr>
            <p:nvPr/>
          </p:nvSpPr>
          <p:spPr bwMode="auto">
            <a:xfrm>
              <a:off x="1689388" y="4013674"/>
              <a:ext cx="421625" cy="220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/>
                <a:t>elúció</a:t>
              </a:r>
            </a:p>
          </p:txBody>
        </p:sp>
        <p:sp>
          <p:nvSpPr>
            <p:cNvPr id="4113" name="Szövegdoboz 21"/>
            <p:cNvSpPr txBox="1">
              <a:spLocks noChangeArrowheads="1"/>
            </p:cNvSpPr>
            <p:nvPr/>
          </p:nvSpPr>
          <p:spPr bwMode="auto">
            <a:xfrm>
              <a:off x="1434396" y="457200"/>
              <a:ext cx="3385009" cy="3744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800"/>
                <a:t>Poliklonális antitestek készítése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Csoportba foglalás 1"/>
          <p:cNvGrpSpPr>
            <a:grpSpLocks/>
          </p:cNvGrpSpPr>
          <p:nvPr/>
        </p:nvGrpSpPr>
        <p:grpSpPr bwMode="auto">
          <a:xfrm>
            <a:off x="1643063" y="214313"/>
            <a:ext cx="5838825" cy="6429375"/>
            <a:chOff x="785794" y="1181819"/>
            <a:chExt cx="3600383" cy="4410460"/>
          </a:xfrm>
        </p:grpSpPr>
        <p:pic>
          <p:nvPicPr>
            <p:cNvPr id="512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85794" y="1714480"/>
              <a:ext cx="3381383" cy="38777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26" name="Szövegdoboz 2"/>
            <p:cNvSpPr txBox="1">
              <a:spLocks noChangeArrowheads="1"/>
            </p:cNvSpPr>
            <p:nvPr/>
          </p:nvSpPr>
          <p:spPr bwMode="auto">
            <a:xfrm>
              <a:off x="1442224" y="1587261"/>
              <a:ext cx="892787" cy="211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/>
                <a:t>immunizált egér</a:t>
              </a:r>
            </a:p>
          </p:txBody>
        </p:sp>
        <p:sp>
          <p:nvSpPr>
            <p:cNvPr id="5127" name="Szövegdoboz 3"/>
            <p:cNvSpPr txBox="1">
              <a:spLocks noChangeArrowheads="1"/>
            </p:cNvSpPr>
            <p:nvPr/>
          </p:nvSpPr>
          <p:spPr bwMode="auto">
            <a:xfrm>
              <a:off x="1395090" y="2844196"/>
              <a:ext cx="1010415" cy="211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/>
                <a:t>lépsejtek izolálása</a:t>
              </a:r>
            </a:p>
          </p:txBody>
        </p:sp>
        <p:sp>
          <p:nvSpPr>
            <p:cNvPr id="5128" name="Szövegdoboz 4"/>
            <p:cNvSpPr txBox="1">
              <a:spLocks noChangeArrowheads="1"/>
            </p:cNvSpPr>
            <p:nvPr/>
          </p:nvSpPr>
          <p:spPr bwMode="auto">
            <a:xfrm>
              <a:off x="2838766" y="2783455"/>
              <a:ext cx="1248636" cy="211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/>
                <a:t>humán myeloma sejtek</a:t>
              </a:r>
            </a:p>
          </p:txBody>
        </p:sp>
        <p:sp>
          <p:nvSpPr>
            <p:cNvPr id="5129" name="Szövegdoboz 5"/>
            <p:cNvSpPr txBox="1">
              <a:spLocks noChangeArrowheads="1"/>
            </p:cNvSpPr>
            <p:nvPr/>
          </p:nvSpPr>
          <p:spPr bwMode="auto">
            <a:xfrm>
              <a:off x="2011997" y="3395427"/>
              <a:ext cx="519145" cy="211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/>
                <a:t>sejtfúzió</a:t>
              </a:r>
            </a:p>
          </p:txBody>
        </p:sp>
        <p:sp>
          <p:nvSpPr>
            <p:cNvPr id="5130" name="Szövegdoboz 6"/>
            <p:cNvSpPr txBox="1">
              <a:spLocks noChangeArrowheads="1"/>
            </p:cNvSpPr>
            <p:nvPr/>
          </p:nvSpPr>
          <p:spPr bwMode="auto">
            <a:xfrm>
              <a:off x="807960" y="3838487"/>
              <a:ext cx="1033150" cy="654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/>
                <a:t>tenyésztés „HAT”</a:t>
              </a:r>
            </a:p>
            <a:p>
              <a:r>
                <a:rPr lang="hu-HU" sz="1400"/>
                <a:t>sejtmédiumban</a:t>
              </a:r>
            </a:p>
            <a:p>
              <a:r>
                <a:rPr lang="hu-HU" sz="1400"/>
                <a:t>(aminopterin, hipo-</a:t>
              </a:r>
            </a:p>
            <a:p>
              <a:r>
                <a:rPr lang="hu-HU" sz="1400"/>
                <a:t>xantin, timidin)</a:t>
              </a:r>
            </a:p>
          </p:txBody>
        </p:sp>
        <p:sp>
          <p:nvSpPr>
            <p:cNvPr id="5131" name="Szövegdoboz 7"/>
            <p:cNvSpPr txBox="1">
              <a:spLocks noChangeArrowheads="1"/>
            </p:cNvSpPr>
            <p:nvPr/>
          </p:nvSpPr>
          <p:spPr bwMode="auto">
            <a:xfrm>
              <a:off x="1050102" y="4514167"/>
              <a:ext cx="1421619" cy="211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/>
                <a:t>pozitív klónok szelektálása</a:t>
              </a:r>
            </a:p>
          </p:txBody>
        </p:sp>
        <p:sp>
          <p:nvSpPr>
            <p:cNvPr id="5132" name="Szövegdoboz 8"/>
            <p:cNvSpPr txBox="1">
              <a:spLocks noChangeArrowheads="1"/>
            </p:cNvSpPr>
            <p:nvPr/>
          </p:nvSpPr>
          <p:spPr bwMode="auto">
            <a:xfrm>
              <a:off x="3157420" y="4395099"/>
              <a:ext cx="1101355" cy="211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/>
                <a:t>antitestek termelése</a:t>
              </a:r>
            </a:p>
          </p:txBody>
        </p:sp>
        <p:sp>
          <p:nvSpPr>
            <p:cNvPr id="5133" name="Szövegdoboz 9"/>
            <p:cNvSpPr txBox="1">
              <a:spLocks noChangeArrowheads="1"/>
            </p:cNvSpPr>
            <p:nvPr/>
          </p:nvSpPr>
          <p:spPr bwMode="auto">
            <a:xfrm>
              <a:off x="968835" y="1181819"/>
              <a:ext cx="3417342" cy="3589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800"/>
                <a:t>Monoklonális antitestek készítése</a:t>
              </a:r>
            </a:p>
          </p:txBody>
        </p:sp>
      </p:grpSp>
      <p:sp>
        <p:nvSpPr>
          <p:cNvPr id="5123" name="Szövegdoboz 3"/>
          <p:cNvSpPr txBox="1">
            <a:spLocks noChangeArrowheads="1"/>
          </p:cNvSpPr>
          <p:nvPr/>
        </p:nvSpPr>
        <p:spPr bwMode="auto">
          <a:xfrm>
            <a:off x="1143000" y="2928938"/>
            <a:ext cx="822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1400"/>
              <a:t>B sejtek</a:t>
            </a:r>
          </a:p>
        </p:txBody>
      </p:sp>
      <p:sp>
        <p:nvSpPr>
          <p:cNvPr id="5124" name="Szövegdoboz 3"/>
          <p:cNvSpPr txBox="1">
            <a:spLocks noChangeArrowheads="1"/>
          </p:cNvSpPr>
          <p:nvPr/>
        </p:nvSpPr>
        <p:spPr bwMode="auto">
          <a:xfrm>
            <a:off x="782638" y="3684588"/>
            <a:ext cx="9699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1400"/>
              <a:t>hibridóma</a:t>
            </a:r>
          </a:p>
          <a:p>
            <a:r>
              <a:rPr lang="hu-HU" sz="1400"/>
              <a:t>sejtek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Csoportba foglalás 1"/>
          <p:cNvGrpSpPr>
            <a:grpSpLocks/>
          </p:cNvGrpSpPr>
          <p:nvPr/>
        </p:nvGrpSpPr>
        <p:grpSpPr bwMode="auto">
          <a:xfrm>
            <a:off x="285750" y="714375"/>
            <a:ext cx="8339138" cy="5438775"/>
            <a:chOff x="517460" y="2008375"/>
            <a:chExt cx="5277698" cy="3172783"/>
          </a:xfrm>
        </p:grpSpPr>
        <p:pic>
          <p:nvPicPr>
            <p:cNvPr id="614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85794" y="2714612"/>
              <a:ext cx="4905375" cy="2381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48" name="Szövegdoboz 3"/>
            <p:cNvSpPr txBox="1">
              <a:spLocks noChangeArrowheads="1"/>
            </p:cNvSpPr>
            <p:nvPr/>
          </p:nvSpPr>
          <p:spPr bwMode="auto">
            <a:xfrm>
              <a:off x="1379403" y="2439913"/>
              <a:ext cx="531831" cy="305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random </a:t>
              </a:r>
            </a:p>
            <a:p>
              <a:pPr algn="ctr"/>
              <a:r>
                <a:rPr lang="hu-HU" sz="1400"/>
                <a:t>régió</a:t>
              </a:r>
            </a:p>
          </p:txBody>
        </p:sp>
        <p:sp>
          <p:nvSpPr>
            <p:cNvPr id="6149" name="Szövegdoboz 4"/>
            <p:cNvSpPr txBox="1">
              <a:spLocks noChangeArrowheads="1"/>
            </p:cNvSpPr>
            <p:nvPr/>
          </p:nvSpPr>
          <p:spPr bwMode="auto">
            <a:xfrm>
              <a:off x="785794" y="2428860"/>
              <a:ext cx="570384" cy="305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konstans</a:t>
              </a:r>
            </a:p>
            <a:p>
              <a:pPr algn="ctr"/>
              <a:r>
                <a:rPr lang="hu-HU" sz="1400"/>
                <a:t>régió</a:t>
              </a:r>
            </a:p>
          </p:txBody>
        </p:sp>
        <p:sp>
          <p:nvSpPr>
            <p:cNvPr id="6150" name="Szövegdoboz 5"/>
            <p:cNvSpPr txBox="1">
              <a:spLocks noChangeArrowheads="1"/>
            </p:cNvSpPr>
            <p:nvPr/>
          </p:nvSpPr>
          <p:spPr bwMode="auto">
            <a:xfrm>
              <a:off x="1950733" y="2442172"/>
              <a:ext cx="570384" cy="305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konstans</a:t>
              </a:r>
            </a:p>
            <a:p>
              <a:pPr algn="ctr"/>
              <a:r>
                <a:rPr lang="hu-HU" sz="1400"/>
                <a:t>régió</a:t>
              </a:r>
            </a:p>
          </p:txBody>
        </p:sp>
        <p:sp>
          <p:nvSpPr>
            <p:cNvPr id="6151" name="Szövegdoboz 6"/>
            <p:cNvSpPr txBox="1">
              <a:spLocks noChangeArrowheads="1"/>
            </p:cNvSpPr>
            <p:nvPr/>
          </p:nvSpPr>
          <p:spPr bwMode="auto">
            <a:xfrm>
              <a:off x="517460" y="2675117"/>
              <a:ext cx="646475" cy="161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200"/>
                <a:t>T7 promóter</a:t>
              </a:r>
            </a:p>
          </p:txBody>
        </p:sp>
        <p:sp>
          <p:nvSpPr>
            <p:cNvPr id="6152" name="Szövegdoboz 7"/>
            <p:cNvSpPr txBox="1">
              <a:spLocks noChangeArrowheads="1"/>
            </p:cNvSpPr>
            <p:nvPr/>
          </p:nvSpPr>
          <p:spPr bwMode="auto">
            <a:xfrm>
              <a:off x="1583754" y="3021672"/>
              <a:ext cx="753003" cy="179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transzkripció</a:t>
              </a:r>
            </a:p>
          </p:txBody>
        </p:sp>
        <p:sp>
          <p:nvSpPr>
            <p:cNvPr id="6153" name="Szövegdoboz 8"/>
            <p:cNvSpPr txBox="1">
              <a:spLocks noChangeArrowheads="1"/>
            </p:cNvSpPr>
            <p:nvPr/>
          </p:nvSpPr>
          <p:spPr bwMode="auto">
            <a:xfrm>
              <a:off x="1612966" y="3592461"/>
              <a:ext cx="891997" cy="179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RNS-tekeredés</a:t>
              </a:r>
            </a:p>
          </p:txBody>
        </p:sp>
        <p:sp>
          <p:nvSpPr>
            <p:cNvPr id="6154" name="Szövegdoboz 9"/>
            <p:cNvSpPr txBox="1">
              <a:spLocks noChangeArrowheads="1"/>
            </p:cNvSpPr>
            <p:nvPr/>
          </p:nvSpPr>
          <p:spPr bwMode="auto">
            <a:xfrm>
              <a:off x="818637" y="5001625"/>
              <a:ext cx="664737" cy="179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célfehérjék</a:t>
              </a:r>
            </a:p>
          </p:txBody>
        </p:sp>
        <p:sp>
          <p:nvSpPr>
            <p:cNvPr id="6155" name="Szövegdoboz 10"/>
            <p:cNvSpPr txBox="1">
              <a:spLocks noChangeArrowheads="1"/>
            </p:cNvSpPr>
            <p:nvPr/>
          </p:nvSpPr>
          <p:spPr bwMode="auto">
            <a:xfrm>
              <a:off x="1549269" y="4524017"/>
              <a:ext cx="841270" cy="179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összekeverés </a:t>
              </a:r>
            </a:p>
          </p:txBody>
        </p:sp>
        <p:sp>
          <p:nvSpPr>
            <p:cNvPr id="6156" name="Szövegdoboz 11"/>
            <p:cNvSpPr txBox="1">
              <a:spLocks noChangeArrowheads="1"/>
            </p:cNvSpPr>
            <p:nvPr/>
          </p:nvSpPr>
          <p:spPr bwMode="auto">
            <a:xfrm>
              <a:off x="2466498" y="4278801"/>
              <a:ext cx="450666" cy="179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mosás</a:t>
              </a:r>
            </a:p>
          </p:txBody>
        </p:sp>
        <p:sp>
          <p:nvSpPr>
            <p:cNvPr id="6157" name="Szövegdoboz 12"/>
            <p:cNvSpPr txBox="1">
              <a:spLocks noChangeArrowheads="1"/>
            </p:cNvSpPr>
            <p:nvPr/>
          </p:nvSpPr>
          <p:spPr bwMode="auto">
            <a:xfrm>
              <a:off x="3679973" y="4226944"/>
              <a:ext cx="413127" cy="179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elúció</a:t>
              </a:r>
            </a:p>
          </p:txBody>
        </p:sp>
        <p:sp>
          <p:nvSpPr>
            <p:cNvPr id="6158" name="Szövegdoboz 13"/>
            <p:cNvSpPr txBox="1">
              <a:spLocks noChangeArrowheads="1"/>
            </p:cNvSpPr>
            <p:nvPr/>
          </p:nvSpPr>
          <p:spPr bwMode="auto">
            <a:xfrm>
              <a:off x="4255051" y="4335946"/>
              <a:ext cx="929536" cy="430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1400"/>
                <a:t>specifikusan</a:t>
              </a:r>
            </a:p>
            <a:p>
              <a:r>
                <a:rPr lang="hu-HU" sz="1400"/>
                <a:t>kötődő</a:t>
              </a:r>
            </a:p>
            <a:p>
              <a:r>
                <a:rPr lang="hu-HU" sz="1400"/>
                <a:t>oligonukleotidok</a:t>
              </a:r>
            </a:p>
          </p:txBody>
        </p:sp>
        <p:sp>
          <p:nvSpPr>
            <p:cNvPr id="6159" name="Szövegdoboz 14"/>
            <p:cNvSpPr txBox="1">
              <a:spLocks noChangeArrowheads="1"/>
            </p:cNvSpPr>
            <p:nvPr/>
          </p:nvSpPr>
          <p:spPr bwMode="auto">
            <a:xfrm>
              <a:off x="3088249" y="3950365"/>
              <a:ext cx="1098967" cy="179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reverz transzkripció</a:t>
              </a:r>
            </a:p>
          </p:txBody>
        </p:sp>
        <p:sp>
          <p:nvSpPr>
            <p:cNvPr id="6160" name="Szövegdoboz 15"/>
            <p:cNvSpPr txBox="1">
              <a:spLocks noChangeArrowheads="1"/>
            </p:cNvSpPr>
            <p:nvPr/>
          </p:nvSpPr>
          <p:spPr bwMode="auto">
            <a:xfrm>
              <a:off x="3160311" y="3541782"/>
              <a:ext cx="987366" cy="179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PCR-amplifikáció</a:t>
              </a:r>
            </a:p>
          </p:txBody>
        </p:sp>
        <p:sp>
          <p:nvSpPr>
            <p:cNvPr id="6161" name="Szövegdoboz 16"/>
            <p:cNvSpPr txBox="1">
              <a:spLocks noChangeArrowheads="1"/>
            </p:cNvSpPr>
            <p:nvPr/>
          </p:nvSpPr>
          <p:spPr bwMode="auto">
            <a:xfrm>
              <a:off x="4216156" y="2596551"/>
              <a:ext cx="734741" cy="305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kiszelektált</a:t>
              </a:r>
            </a:p>
            <a:p>
              <a:pPr algn="ctr"/>
              <a:r>
                <a:rPr lang="hu-HU" sz="1400"/>
                <a:t>szekvenciák</a:t>
              </a:r>
            </a:p>
          </p:txBody>
        </p:sp>
        <p:sp>
          <p:nvSpPr>
            <p:cNvPr id="6162" name="Szövegdoboz 17"/>
            <p:cNvSpPr txBox="1">
              <a:spLocks noChangeArrowheads="1"/>
            </p:cNvSpPr>
            <p:nvPr/>
          </p:nvSpPr>
          <p:spPr bwMode="auto">
            <a:xfrm>
              <a:off x="5210717" y="2734698"/>
              <a:ext cx="564296" cy="1795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klónozás</a:t>
              </a:r>
            </a:p>
          </p:txBody>
        </p:sp>
        <p:sp>
          <p:nvSpPr>
            <p:cNvPr id="6163" name="Szövegdoboz 18"/>
            <p:cNvSpPr txBox="1">
              <a:spLocks noChangeArrowheads="1"/>
            </p:cNvSpPr>
            <p:nvPr/>
          </p:nvSpPr>
          <p:spPr bwMode="auto">
            <a:xfrm>
              <a:off x="5161236" y="3336521"/>
              <a:ext cx="472985" cy="269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200"/>
                <a:t>aptamer</a:t>
              </a:r>
            </a:p>
            <a:p>
              <a:pPr algn="ctr"/>
              <a:r>
                <a:rPr lang="hu-HU" sz="1200"/>
                <a:t>A</a:t>
              </a:r>
            </a:p>
          </p:txBody>
        </p:sp>
        <p:sp>
          <p:nvSpPr>
            <p:cNvPr id="6164" name="Szövegdoboz 19"/>
            <p:cNvSpPr txBox="1">
              <a:spLocks noChangeArrowheads="1"/>
            </p:cNvSpPr>
            <p:nvPr/>
          </p:nvSpPr>
          <p:spPr bwMode="auto">
            <a:xfrm>
              <a:off x="5159376" y="3786479"/>
              <a:ext cx="472985" cy="269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200"/>
                <a:t>aptamer</a:t>
              </a:r>
            </a:p>
            <a:p>
              <a:pPr algn="ctr"/>
              <a:r>
                <a:rPr lang="hu-HU" sz="1200"/>
                <a:t>B</a:t>
              </a:r>
            </a:p>
          </p:txBody>
        </p:sp>
        <p:sp>
          <p:nvSpPr>
            <p:cNvPr id="6165" name="Szövegdoboz 20"/>
            <p:cNvSpPr txBox="1">
              <a:spLocks noChangeArrowheads="1"/>
            </p:cNvSpPr>
            <p:nvPr/>
          </p:nvSpPr>
          <p:spPr bwMode="auto">
            <a:xfrm>
              <a:off x="5055344" y="4088921"/>
              <a:ext cx="739814" cy="430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specifikus</a:t>
              </a:r>
            </a:p>
            <a:p>
              <a:pPr algn="ctr"/>
              <a:r>
                <a:rPr lang="hu-HU" sz="1400"/>
                <a:t>aptamerek</a:t>
              </a:r>
            </a:p>
            <a:p>
              <a:pPr algn="ctr"/>
              <a:r>
                <a:rPr lang="hu-HU" sz="1400"/>
                <a:t>termeltetése</a:t>
              </a:r>
            </a:p>
          </p:txBody>
        </p:sp>
        <p:sp>
          <p:nvSpPr>
            <p:cNvPr id="6166" name="Szövegdoboz 21"/>
            <p:cNvSpPr txBox="1">
              <a:spLocks noChangeArrowheads="1"/>
            </p:cNvSpPr>
            <p:nvPr/>
          </p:nvSpPr>
          <p:spPr bwMode="auto">
            <a:xfrm>
              <a:off x="1154295" y="2008375"/>
              <a:ext cx="4482511" cy="305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u-HU" sz="2800"/>
                <a:t>RNS-alapú aptamerek ciklikus szelektálása</a:t>
              </a:r>
            </a:p>
          </p:txBody>
        </p:sp>
        <p:sp>
          <p:nvSpPr>
            <p:cNvPr id="6167" name="Szövegdoboz 22"/>
            <p:cNvSpPr txBox="1">
              <a:spLocks noChangeArrowheads="1"/>
            </p:cNvSpPr>
            <p:nvPr/>
          </p:nvSpPr>
          <p:spPr bwMode="auto">
            <a:xfrm>
              <a:off x="2796572" y="4856671"/>
              <a:ext cx="929536" cy="305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hu-HU" sz="1400"/>
                <a:t>aspecifikus</a:t>
              </a:r>
            </a:p>
            <a:p>
              <a:pPr algn="ctr"/>
              <a:r>
                <a:rPr lang="hu-HU" sz="1400"/>
                <a:t>oligonukleotidok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836613"/>
            <a:ext cx="7273925" cy="535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132138" y="188913"/>
            <a:ext cx="2508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Western Blot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765175"/>
            <a:ext cx="7991475" cy="588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132138" y="188913"/>
            <a:ext cx="2508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Western Blot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32138" y="188913"/>
            <a:ext cx="2508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3200"/>
              <a:t>Western Blot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468313" y="1412875"/>
            <a:ext cx="8075612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u-HU" sz="2800"/>
              <a:t>Minták előkészítése: +DTT, +glicerol, +EDTA,</a:t>
            </a:r>
          </a:p>
          <a:p>
            <a:r>
              <a:rPr lang="hu-HU" sz="2800"/>
              <a:t>+ festék, hőkezelés (2-5’)</a:t>
            </a:r>
          </a:p>
          <a:p>
            <a:r>
              <a:rPr lang="hu-HU" sz="2800"/>
              <a:t>Poliakrilamid gél elektorforézis</a:t>
            </a:r>
          </a:p>
          <a:p>
            <a:r>
              <a:rPr lang="hu-HU" sz="2800"/>
              <a:t>Transzfer: Nitrocellulózra, vagy PVDF-re</a:t>
            </a:r>
          </a:p>
          <a:p>
            <a:r>
              <a:rPr lang="hu-HU" sz="2800"/>
              <a:t>Blokkolás: 5% zsírtalan tejpor, TBS, 1h</a:t>
            </a:r>
          </a:p>
          <a:p>
            <a:r>
              <a:rPr lang="hu-HU" sz="2800"/>
              <a:t>Antitest: 1% zsírtalan tejpor, TBS, 0,1% Tween 20</a:t>
            </a:r>
          </a:p>
          <a:p>
            <a:r>
              <a:rPr lang="hu-HU" sz="2800"/>
              <a:t>1h – O.N.</a:t>
            </a:r>
          </a:p>
          <a:p>
            <a:r>
              <a:rPr lang="hu-HU" sz="2800"/>
              <a:t>Mosás: 3x5’</a:t>
            </a:r>
          </a:p>
          <a:p>
            <a:r>
              <a:rPr lang="hu-HU" sz="2800"/>
              <a:t>2-lagos antitest: 1 h</a:t>
            </a:r>
          </a:p>
          <a:p>
            <a:r>
              <a:rPr lang="hu-HU" sz="2800"/>
              <a:t>Mosás: 3x20’</a:t>
            </a:r>
          </a:p>
          <a:p>
            <a:r>
              <a:rPr lang="hu-HU" sz="2800"/>
              <a:t>Előhívás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8175" y="620713"/>
            <a:ext cx="5054600" cy="532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267</Words>
  <Application>Microsoft Office PowerPoint</Application>
  <PresentationFormat>Diavetítés a képernyőre (4:3 oldalarány)</PresentationFormat>
  <Paragraphs>115</Paragraphs>
  <Slides>13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Alapértelmezett terv</vt:lpstr>
      <vt:lpstr>Új molekuláris biológiai módszerek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Új molekuláris biológiai módszerek</dc:title>
  <dc:creator>Livius Wunderlich</dc:creator>
  <cp:lastModifiedBy>Livius</cp:lastModifiedBy>
  <cp:revision>17</cp:revision>
  <dcterms:created xsi:type="dcterms:W3CDTF">2011-05-01T10:49:10Z</dcterms:created>
  <dcterms:modified xsi:type="dcterms:W3CDTF">2015-04-02T20:32:18Z</dcterms:modified>
</cp:coreProperties>
</file>