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9" r:id="rId5"/>
    <p:sldId id="274" r:id="rId6"/>
    <p:sldId id="260" r:id="rId7"/>
    <p:sldId id="261" r:id="rId8"/>
    <p:sldId id="262" r:id="rId9"/>
    <p:sldId id="295" r:id="rId10"/>
    <p:sldId id="263" r:id="rId11"/>
    <p:sldId id="264" r:id="rId12"/>
    <p:sldId id="296" r:id="rId13"/>
    <p:sldId id="297" r:id="rId14"/>
    <p:sldId id="266" r:id="rId15"/>
    <p:sldId id="291" r:id="rId16"/>
    <p:sldId id="276" r:id="rId17"/>
    <p:sldId id="290" r:id="rId18"/>
    <p:sldId id="292" r:id="rId19"/>
    <p:sldId id="287" r:id="rId20"/>
    <p:sldId id="267" r:id="rId21"/>
    <p:sldId id="271" r:id="rId22"/>
    <p:sldId id="289" r:id="rId23"/>
    <p:sldId id="288" r:id="rId24"/>
    <p:sldId id="279" r:id="rId25"/>
    <p:sldId id="280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4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CBB23-8953-4A32-B46E-18E5A2F266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94213-2A3E-42D0-B40B-5A72BC57EE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EB79A-001E-48EF-B753-BB0039A33C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43DC5-BE01-40CA-B531-835DC57F21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F2C4-87B7-4572-9AA7-54C195BF3C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3240-F478-4FBE-8FA5-E77E9CAF5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8935-82F6-4F53-8DDB-0D28A17F89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83FDC-1BCB-4D4E-8926-63FCFA8A0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6FE0-894C-4769-8149-7B09919FEA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87D8-B090-4AF1-9253-CAB60E7F35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F0ECA-4504-48CE-A469-87E063F7FD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F44712-13CF-470B-9F44-B873D947D6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Új molekuláris 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Mutagenezis</a:t>
            </a:r>
            <a:endParaRPr lang="hu-HU" dirty="0" smtClean="0"/>
          </a:p>
          <a:p>
            <a:pPr eaLnBrk="1" hangingPunct="1"/>
            <a:r>
              <a:rPr lang="hu-HU" dirty="0" smtClean="0"/>
              <a:t>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0"/>
            <a:ext cx="5618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19113" y="300038"/>
            <a:ext cx="351313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Deléciók generálása:</a:t>
            </a:r>
          </a:p>
          <a:p>
            <a:endParaRPr lang="hu-HU"/>
          </a:p>
          <a:p>
            <a:r>
              <a:rPr lang="hu-HU"/>
              <a:t>BAL 31, vagy</a:t>
            </a:r>
          </a:p>
          <a:p>
            <a:r>
              <a:rPr lang="hu-HU"/>
              <a:t>Exo III és S1</a:t>
            </a:r>
          </a:p>
          <a:p>
            <a:r>
              <a:rPr lang="hu-HU"/>
              <a:t>nukleázokkal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6481762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642910" y="1214422"/>
            <a:ext cx="7858180" cy="4786345"/>
            <a:chOff x="1285860" y="1527010"/>
            <a:chExt cx="4006532" cy="236393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5860" y="2500298"/>
              <a:ext cx="173355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5967" y="2545695"/>
              <a:ext cx="1876425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Szövegdoboz 3"/>
            <p:cNvSpPr txBox="1"/>
            <p:nvPr/>
          </p:nvSpPr>
          <p:spPr>
            <a:xfrm>
              <a:off x="1644068" y="3358838"/>
              <a:ext cx="287853" cy="152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PCR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4"/>
            <p:cNvSpPr txBox="1"/>
            <p:nvPr/>
          </p:nvSpPr>
          <p:spPr>
            <a:xfrm>
              <a:off x="3844578" y="3028295"/>
              <a:ext cx="287853" cy="152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PCR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5"/>
            <p:cNvSpPr txBox="1"/>
            <p:nvPr/>
          </p:nvSpPr>
          <p:spPr>
            <a:xfrm>
              <a:off x="1431552" y="2091533"/>
              <a:ext cx="600061" cy="258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deletálandó</a:t>
              </a:r>
              <a:endParaRPr lang="hu-H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szakasz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6"/>
            <p:cNvSpPr txBox="1"/>
            <p:nvPr/>
          </p:nvSpPr>
          <p:spPr>
            <a:xfrm>
              <a:off x="3653356" y="2091533"/>
              <a:ext cx="631118" cy="258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inzertálandó</a:t>
              </a:r>
              <a:endParaRPr lang="hu-HU" sz="1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szakasz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Egyenes összekötő 8"/>
            <p:cNvCxnSpPr/>
            <p:nvPr/>
          </p:nvCxnSpPr>
          <p:spPr>
            <a:xfrm rot="5400000">
              <a:off x="3822062" y="2473487"/>
              <a:ext cx="246688" cy="3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rot="5400000">
              <a:off x="1602898" y="2457976"/>
              <a:ext cx="225351" cy="2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6"/>
            <p:cNvSpPr txBox="1"/>
            <p:nvPr/>
          </p:nvSpPr>
          <p:spPr>
            <a:xfrm>
              <a:off x="1613667" y="1527010"/>
              <a:ext cx="3315128" cy="258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PCR </a:t>
              </a:r>
              <a:r>
                <a:rPr lang="hu-HU" sz="2800" dirty="0" err="1" smtClean="0">
                  <a:latin typeface="Arial" pitchFamily="34" charset="0"/>
                  <a:cs typeface="Arial" pitchFamily="34" charset="0"/>
                </a:rPr>
                <a:t>deléciós</a:t>
              </a:r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 és </a:t>
              </a:r>
              <a:r>
                <a:rPr lang="hu-HU" sz="2800" dirty="0" err="1" smtClean="0">
                  <a:latin typeface="Arial" pitchFamily="34" charset="0"/>
                  <a:cs typeface="Arial" pitchFamily="34" charset="0"/>
                </a:rPr>
                <a:t>inszerciós</a:t>
              </a:r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primerekkel</a:t>
              </a:r>
              <a:endParaRPr lang="hu-HU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214414" y="714356"/>
            <a:ext cx="6977341" cy="5594189"/>
            <a:chOff x="1357298" y="1298322"/>
            <a:chExt cx="4159578" cy="344179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7298" y="1785918"/>
              <a:ext cx="4143404" cy="274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Szövegdoboz 2"/>
            <p:cNvSpPr txBox="1"/>
            <p:nvPr/>
          </p:nvSpPr>
          <p:spPr>
            <a:xfrm>
              <a:off x="1416322" y="3792772"/>
              <a:ext cx="590776" cy="189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zsákutca !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3587894" y="4047214"/>
              <a:ext cx="1285525" cy="189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PCR a külső primerekkel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6"/>
            <p:cNvSpPr txBox="1"/>
            <p:nvPr/>
          </p:nvSpPr>
          <p:spPr>
            <a:xfrm>
              <a:off x="3103411" y="4550754"/>
              <a:ext cx="857399" cy="189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deléciós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 termék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7"/>
            <p:cNvSpPr txBox="1"/>
            <p:nvPr/>
          </p:nvSpPr>
          <p:spPr>
            <a:xfrm>
              <a:off x="3103412" y="1913647"/>
              <a:ext cx="1012213" cy="189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kivágandó szakasz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8"/>
            <p:cNvSpPr txBox="1"/>
            <p:nvPr/>
          </p:nvSpPr>
          <p:spPr>
            <a:xfrm>
              <a:off x="1714488" y="2285984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övegdoboz 9"/>
            <p:cNvSpPr txBox="1"/>
            <p:nvPr/>
          </p:nvSpPr>
          <p:spPr>
            <a:xfrm>
              <a:off x="2705387" y="1814470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10"/>
            <p:cNvSpPr txBox="1"/>
            <p:nvPr/>
          </p:nvSpPr>
          <p:spPr>
            <a:xfrm>
              <a:off x="4135049" y="2258170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1"/>
            <p:cNvSpPr txBox="1"/>
            <p:nvPr/>
          </p:nvSpPr>
          <p:spPr>
            <a:xfrm>
              <a:off x="4955227" y="1802559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2"/>
            <p:cNvSpPr txBox="1"/>
            <p:nvPr/>
          </p:nvSpPr>
          <p:spPr>
            <a:xfrm>
              <a:off x="2422001" y="2397117"/>
              <a:ext cx="336576" cy="189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PCR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3"/>
            <p:cNvSpPr txBox="1"/>
            <p:nvPr/>
          </p:nvSpPr>
          <p:spPr>
            <a:xfrm>
              <a:off x="4679172" y="2441068"/>
              <a:ext cx="336576" cy="189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PCR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4"/>
            <p:cNvSpPr txBox="1"/>
            <p:nvPr/>
          </p:nvSpPr>
          <p:spPr>
            <a:xfrm>
              <a:off x="3358940" y="3012442"/>
              <a:ext cx="370978" cy="321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fűtés,</a:t>
              </a:r>
            </a:p>
            <a:p>
              <a:pPr algn="ctr"/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hűtés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5"/>
            <p:cNvSpPr txBox="1"/>
            <p:nvPr/>
          </p:nvSpPr>
          <p:spPr>
            <a:xfrm>
              <a:off x="4934701" y="3364056"/>
              <a:ext cx="582175" cy="321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Klenow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dNTP-k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Egyenes összekötő nyíllal 15"/>
            <p:cNvCxnSpPr/>
            <p:nvPr/>
          </p:nvCxnSpPr>
          <p:spPr>
            <a:xfrm>
              <a:off x="3928192" y="3514477"/>
              <a:ext cx="285752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/>
            <p:nvPr/>
          </p:nvCxnSpPr>
          <p:spPr>
            <a:xfrm flipH="1">
              <a:off x="2928024" y="3619416"/>
              <a:ext cx="285752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9"/>
            <p:cNvSpPr txBox="1"/>
            <p:nvPr/>
          </p:nvSpPr>
          <p:spPr>
            <a:xfrm>
              <a:off x="2013652" y="1298322"/>
              <a:ext cx="2769632" cy="321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800" dirty="0" err="1" smtClean="0">
                  <a:latin typeface="Arial" pitchFamily="34" charset="0"/>
                  <a:cs typeface="Arial" pitchFamily="34" charset="0"/>
                </a:rPr>
                <a:t>Deléció</a:t>
              </a:r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 generálása </a:t>
              </a:r>
              <a:r>
                <a:rPr lang="hu-HU" sz="2800" dirty="0" err="1" smtClean="0">
                  <a:latin typeface="Arial" pitchFamily="34" charset="0"/>
                  <a:cs typeface="Arial" pitchFamily="34" charset="0"/>
                </a:rPr>
                <a:t>PCR-rel</a:t>
              </a:r>
              <a:endParaRPr lang="hu-HU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25550"/>
            <a:ext cx="77755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9388" y="2781300"/>
            <a:ext cx="120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blasztociszta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71775" y="2349500"/>
            <a:ext cx="747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STEM</a:t>
            </a:r>
          </a:p>
          <a:p>
            <a:r>
              <a:rPr lang="hu-HU" sz="1600"/>
              <a:t>sejtek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H="1" flipV="1">
            <a:off x="2268538" y="2420938"/>
            <a:ext cx="5048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763713" y="333375"/>
            <a:ext cx="5843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Génkiütés állatokban (egérben)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60350"/>
            <a:ext cx="56642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6238" y="495300"/>
            <a:ext cx="20653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Ha a kimérák </a:t>
            </a:r>
          </a:p>
          <a:p>
            <a:r>
              <a:rPr lang="hu-HU"/>
              <a:t>gonádjaiban</a:t>
            </a:r>
          </a:p>
          <a:p>
            <a:r>
              <a:rPr lang="hu-HU"/>
              <a:t>megtalálható</a:t>
            </a:r>
          </a:p>
          <a:p>
            <a:r>
              <a:rPr lang="hu-HU"/>
              <a:t>a kiütött gén,</a:t>
            </a:r>
          </a:p>
          <a:p>
            <a:r>
              <a:rPr lang="hu-HU"/>
              <a:t>akkor tudunk</a:t>
            </a:r>
          </a:p>
          <a:p>
            <a:r>
              <a:rPr lang="hu-HU"/>
              <a:t>homozigótát</a:t>
            </a:r>
          </a:p>
          <a:p>
            <a:r>
              <a:rPr lang="hu-HU"/>
              <a:t>létrehozni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19113" y="373063"/>
            <a:ext cx="8339137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Nehézségek</a:t>
            </a:r>
            <a:r>
              <a:rPr lang="hu-HU"/>
              <a:t>:</a:t>
            </a:r>
          </a:p>
          <a:p>
            <a:endParaRPr lang="hu-HU"/>
          </a:p>
          <a:p>
            <a:endParaRPr lang="hu-HU" u="sng"/>
          </a:p>
          <a:p>
            <a:endParaRPr lang="hu-HU" u="sng"/>
          </a:p>
          <a:p>
            <a:r>
              <a:rPr lang="hu-HU" u="sng"/>
              <a:t>Letális mutációk:</a:t>
            </a:r>
            <a:r>
              <a:rPr lang="hu-HU"/>
              <a:t> Csak embrionális vizsgálat,</a:t>
            </a:r>
          </a:p>
          <a:p>
            <a:r>
              <a:rPr lang="hu-HU"/>
              <a:t>vagy kondícionális mutánsiok</a:t>
            </a:r>
          </a:p>
          <a:p>
            <a:r>
              <a:rPr lang="hu-HU" u="sng"/>
              <a:t>Nehezen kiüthető gének:</a:t>
            </a:r>
            <a:r>
              <a:rPr lang="hu-HU"/>
              <a:t> Heterokromatin, kiterjedt metiláció,</a:t>
            </a:r>
          </a:p>
          <a:p>
            <a:r>
              <a:rPr lang="hu-HU"/>
              <a:t>repetitív szekvenciák.</a:t>
            </a:r>
          </a:p>
          <a:p>
            <a:r>
              <a:rPr lang="hu-HU" u="sng"/>
              <a:t>Nincs, vagy más a hatása egérben</a:t>
            </a:r>
            <a:r>
              <a:rPr lang="hu-HU"/>
              <a:t>: Nem tudunk emberre</a:t>
            </a:r>
          </a:p>
          <a:p>
            <a:r>
              <a:rPr lang="hu-HU"/>
              <a:t>következtetni.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hu-HU" smtClean="0"/>
              <a:t>Új molekuláris biológiai módszerek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hu-HU" dirty="0" smtClean="0"/>
              <a:t>Géncsendesítés</a:t>
            </a:r>
          </a:p>
          <a:p>
            <a:pPr marL="0" indent="0" algn="ctr" eaLnBrk="1" hangingPunct="1">
              <a:buFontTx/>
              <a:buNone/>
            </a:pPr>
            <a:r>
              <a:rPr lang="hu-HU" dirty="0" smtClean="0"/>
              <a:t>2015</a:t>
            </a:r>
            <a:endParaRPr lang="hu-H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7158" y="142852"/>
            <a:ext cx="27606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Védekezés vírusok</a:t>
            </a:r>
          </a:p>
          <a:p>
            <a:r>
              <a:rPr lang="hu-HU" dirty="0"/>
              <a:t>ellen</a:t>
            </a:r>
          </a:p>
          <a:p>
            <a:endParaRPr lang="hu-HU" dirty="0"/>
          </a:p>
          <a:p>
            <a:r>
              <a:rPr lang="hu-HU" dirty="0" err="1"/>
              <a:t>Génexpresszió</a:t>
            </a:r>
            <a:endParaRPr lang="hu-HU" dirty="0"/>
          </a:p>
          <a:p>
            <a:r>
              <a:rPr lang="hu-HU" dirty="0"/>
              <a:t>szabályozása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2488762" y="142852"/>
            <a:ext cx="6143668" cy="6560555"/>
            <a:chOff x="604818" y="838101"/>
            <a:chExt cx="5014917" cy="526263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60" y="1357290"/>
              <a:ext cx="4333875" cy="474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Szövegdoboz 5"/>
            <p:cNvSpPr txBox="1"/>
            <p:nvPr/>
          </p:nvSpPr>
          <p:spPr>
            <a:xfrm>
              <a:off x="2224083" y="1466850"/>
              <a:ext cx="770962" cy="22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pri-miRNA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452567" y="2281254"/>
              <a:ext cx="798441" cy="22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pre-miRNS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2976575" y="3009930"/>
              <a:ext cx="561604" cy="22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miRNS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719278" y="3014684"/>
              <a:ext cx="519732" cy="22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siRNS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605085" y="2819400"/>
              <a:ext cx="1601854" cy="22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emésztődés „</a:t>
              </a:r>
              <a:r>
                <a:rPr lang="hu-HU" sz="1000" dirty="0" err="1" smtClean="0">
                  <a:latin typeface="Arial" pitchFamily="34" charset="0"/>
                  <a:cs typeface="Arial" pitchFamily="34" charset="0"/>
                </a:rPr>
                <a:t>dicer</a:t>
              </a:r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” </a:t>
              </a:r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enzimmel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005131" y="3533775"/>
              <a:ext cx="1278656" cy="370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szétválás a komplex</a:t>
              </a:r>
            </a:p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kialakulásakor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 rot="1295459">
              <a:off x="3213800" y="4417322"/>
              <a:ext cx="1270805" cy="22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tökéletes párosodás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1319215" y="4572000"/>
              <a:ext cx="13596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latin typeface="Arial" pitchFamily="34" charset="0"/>
                  <a:cs typeface="Arial" pitchFamily="34" charset="0"/>
                </a:rPr>
                <a:t>tökéletlen párosodás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534539" y="4105275"/>
              <a:ext cx="659740" cy="370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RISC</a:t>
              </a:r>
            </a:p>
            <a:p>
              <a:pPr algn="r"/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komplex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604818" y="2438385"/>
              <a:ext cx="519732" cy="22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>
                  <a:latin typeface="Arial" pitchFamily="34" charset="0"/>
                  <a:cs typeface="Arial" pitchFamily="34" charset="0"/>
                </a:rPr>
                <a:t>siRNS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Egyenes összekötő nyíllal 15"/>
            <p:cNvCxnSpPr>
              <a:endCxn id="9" idx="1"/>
            </p:cNvCxnSpPr>
            <p:nvPr/>
          </p:nvCxnSpPr>
          <p:spPr>
            <a:xfrm>
              <a:off x="1133475" y="2705100"/>
              <a:ext cx="585803" cy="4206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1976429" y="5753100"/>
              <a:ext cx="1375485" cy="246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transzláció gátlás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962373" y="5753074"/>
              <a:ext cx="1142573" cy="246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mRNS-hasítás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1547242" y="838101"/>
              <a:ext cx="3659637" cy="41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A géncsendesítés elmélete</a:t>
              </a:r>
              <a:endParaRPr lang="hu-HU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628896" y="1962148"/>
              <a:ext cx="637496" cy="22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>
                  <a:latin typeface="Arial" pitchFamily="34" charset="0"/>
                  <a:cs typeface="Arial" pitchFamily="34" charset="0"/>
                </a:rPr>
                <a:t>RN-ázok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3281359" y="2162175"/>
              <a:ext cx="624411" cy="22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>
                  <a:latin typeface="Arial" pitchFamily="34" charset="0"/>
                  <a:cs typeface="Arial" pitchFamily="34" charset="0"/>
                </a:rPr>
                <a:t>sejtmag</a:t>
              </a:r>
              <a:endParaRPr lang="hu-H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2950" y="0"/>
            <a:ext cx="5037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64163" y="3357563"/>
            <a:ext cx="304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RNA-induced silencing complex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47675" y="876300"/>
            <a:ext cx="49958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Random mutagenezis:</a:t>
            </a:r>
          </a:p>
          <a:p>
            <a:endParaRPr lang="hu-HU" sz="2800"/>
          </a:p>
          <a:p>
            <a:r>
              <a:rPr lang="hu-HU" sz="2800"/>
              <a:t>Kémiai ágensek, radioaktivitás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47675" y="2749550"/>
            <a:ext cx="54117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u="sng"/>
              <a:t>Irányított mutagenezis:</a:t>
            </a:r>
          </a:p>
          <a:p>
            <a:endParaRPr lang="hu-HU" sz="2800" u="sng"/>
          </a:p>
          <a:p>
            <a:r>
              <a:rPr lang="hu-HU" sz="2800"/>
              <a:t>Deléciók</a:t>
            </a:r>
          </a:p>
          <a:p>
            <a:r>
              <a:rPr lang="hu-HU" sz="2800"/>
              <a:t>Inszerciók</a:t>
            </a:r>
          </a:p>
          <a:p>
            <a:r>
              <a:rPr lang="hu-HU" sz="2800"/>
              <a:t>Pontmutáció (mutáns primer kell)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7127875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7011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RNS-alapú interferencia:</a:t>
            </a:r>
          </a:p>
          <a:p>
            <a:r>
              <a:rPr lang="hu-HU"/>
              <a:t>Gyors, könnyű, olcsó. Jól transzfektálható sejt kell.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6870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Standard dsRNS (olcsó)</a:t>
            </a:r>
          </a:p>
          <a:p>
            <a:r>
              <a:rPr lang="hu-HU" sz="2000"/>
              <a:t>Módosított dsRNS (specifikus, stabil, gyengébb védekezés)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8101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DNS-alapú interferencia (vektor):</a:t>
            </a:r>
          </a:p>
          <a:p>
            <a:r>
              <a:rPr lang="hu-HU"/>
              <a:t>Regulálható, vírussal bejuttatható, stabil kiütött sejtvonalak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288" y="3068638"/>
            <a:ext cx="6684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RNS Pol. II. hajtott (szövetspecifikus, jobb esély a sikerre)</a:t>
            </a:r>
          </a:p>
          <a:p>
            <a:r>
              <a:rPr lang="hu-HU" sz="2000"/>
              <a:t>RNS Pol. III. hajtott (nagyon erős)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339975" y="3933825"/>
            <a:ext cx="42306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Lassú hatás (protein féléletidő)</a:t>
            </a:r>
          </a:p>
          <a:p>
            <a:r>
              <a:rPr lang="hu-HU" sz="2000"/>
              <a:t>Transzfekció hatékonyság</a:t>
            </a:r>
          </a:p>
          <a:p>
            <a:r>
              <a:rPr lang="hu-HU" sz="2000"/>
              <a:t>siRNS hatékonyság (poolok)</a:t>
            </a:r>
          </a:p>
          <a:p>
            <a:endParaRPr lang="hu-HU" sz="2000"/>
          </a:p>
          <a:p>
            <a:r>
              <a:rPr lang="hu-HU" sz="2000" u="sng"/>
              <a:t>Folyamatos kontroll:</a:t>
            </a:r>
          </a:p>
          <a:p>
            <a:r>
              <a:rPr lang="hu-HU" sz="2000"/>
              <a:t>+ és – kontrollok (GFP,  scrambled)</a:t>
            </a:r>
          </a:p>
          <a:p>
            <a:r>
              <a:rPr lang="hu-HU" sz="2000"/>
              <a:t>Több siRNS ugyanarra a génre</a:t>
            </a:r>
          </a:p>
          <a:p>
            <a:r>
              <a:rPr lang="hu-HU" sz="2000"/>
              <a:t>Northern (qPCR), Western, toxicitás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04813"/>
            <a:ext cx="47831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280150" y="423863"/>
            <a:ext cx="21859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Tervezés:</a:t>
            </a:r>
          </a:p>
          <a:p>
            <a:r>
              <a:rPr lang="hu-HU"/>
              <a:t>On-line segéd-</a:t>
            </a:r>
          </a:p>
          <a:p>
            <a:r>
              <a:rPr lang="hu-HU"/>
              <a:t>programokkal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24525" y="4005263"/>
            <a:ext cx="3046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RNA-induced silencing complex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148263" y="4149725"/>
            <a:ext cx="360362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4463"/>
            <a:ext cx="77057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7488237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3375"/>
            <a:ext cx="589121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8" y="1443038"/>
            <a:ext cx="51911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7993063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3094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Kunkel módszer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219700" y="2708275"/>
            <a:ext cx="1633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</a:rPr>
              <a:t>T4 DNS polimeráz</a:t>
            </a:r>
          </a:p>
          <a:p>
            <a:r>
              <a:rPr lang="hu-HU" sz="1400">
                <a:solidFill>
                  <a:srgbClr val="FF0000"/>
                </a:solidFill>
              </a:rPr>
              <a:t>T4 DNS ligáz</a:t>
            </a:r>
          </a:p>
        </p:txBody>
      </p:sp>
      <p:sp>
        <p:nvSpPr>
          <p:cNvPr id="5125" name="Szövegdoboz 4"/>
          <p:cNvSpPr txBox="1">
            <a:spLocks noChangeArrowheads="1"/>
          </p:cNvSpPr>
          <p:nvPr/>
        </p:nvSpPr>
        <p:spPr bwMode="auto">
          <a:xfrm>
            <a:off x="857250" y="4643438"/>
            <a:ext cx="8207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100"/>
              <a:t>dUTP-ase</a:t>
            </a:r>
          </a:p>
        </p:txBody>
      </p:sp>
      <p:sp>
        <p:nvSpPr>
          <p:cNvPr id="5126" name="Szövegdoboz 5"/>
          <p:cNvSpPr txBox="1">
            <a:spLocks noChangeArrowheads="1"/>
          </p:cNvSpPr>
          <p:nvPr/>
        </p:nvSpPr>
        <p:spPr bwMode="auto">
          <a:xfrm>
            <a:off x="2357438" y="4643438"/>
            <a:ext cx="14652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100"/>
              <a:t>Uracil N-glycosylase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rot="5400000" flipH="1" flipV="1">
            <a:off x="1321594" y="4250532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0800000">
            <a:off x="2286000" y="4214813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45374" cy="562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643438" y="4941888"/>
            <a:ext cx="893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csak a </a:t>
            </a:r>
          </a:p>
          <a:p>
            <a:r>
              <a:rPr lang="hu-HU" sz="1400"/>
              <a:t>metiláltat</a:t>
            </a:r>
          </a:p>
          <a:p>
            <a:r>
              <a:rPr lang="hu-HU" sz="1400"/>
              <a:t>hasítja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00232" y="214290"/>
            <a:ext cx="51491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err="1" smtClean="0"/>
              <a:t>Metiláción</a:t>
            </a:r>
            <a:r>
              <a:rPr lang="hu-HU" sz="3200" dirty="0" smtClean="0"/>
              <a:t> alapuló </a:t>
            </a:r>
            <a:r>
              <a:rPr lang="hu-HU" sz="3200" dirty="0"/>
              <a:t>módszer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28662" y="2643182"/>
            <a:ext cx="192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Dam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methylase</a:t>
            </a:r>
            <a:r>
              <a:rPr lang="hu-HU" sz="1400" b="1" dirty="0" smtClean="0"/>
              <a:t> + törzs</a:t>
            </a:r>
            <a:endParaRPr lang="hu-HU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25425"/>
            <a:ext cx="5000625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50825" y="881063"/>
            <a:ext cx="3027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/>
              <a:t>Restrikciós hely</a:t>
            </a:r>
          </a:p>
          <a:p>
            <a:r>
              <a:rPr lang="hu-HU" sz="3200" dirty="0"/>
              <a:t>tönkretétele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00042"/>
            <a:ext cx="4206875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8596" y="857232"/>
            <a:ext cx="25298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/>
              <a:t>Mutáció </a:t>
            </a:r>
            <a:r>
              <a:rPr lang="hu-HU" dirty="0" err="1" smtClean="0"/>
              <a:t>PCR-rel</a:t>
            </a:r>
            <a:r>
              <a:rPr lang="hu-HU" dirty="0" smtClean="0"/>
              <a:t>: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megaprimer</a:t>
            </a:r>
            <a:endParaRPr lang="hu-HU" dirty="0" smtClean="0"/>
          </a:p>
          <a:p>
            <a:r>
              <a:rPr lang="hu-HU" dirty="0" smtClean="0"/>
              <a:t>módszer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47026" cy="56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85852" y="214290"/>
            <a:ext cx="6519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/>
              <a:t>Mutáció </a:t>
            </a:r>
            <a:r>
              <a:rPr lang="hu-HU" dirty="0" err="1" smtClean="0"/>
              <a:t>PCR-rel</a:t>
            </a:r>
            <a:r>
              <a:rPr lang="hu-HU" dirty="0" smtClean="0"/>
              <a:t>: </a:t>
            </a:r>
            <a:r>
              <a:rPr lang="hu-HU" dirty="0" smtClean="0"/>
              <a:t>láncköz primerek használata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7290" y="500042"/>
            <a:ext cx="608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Random mutációk készítése </a:t>
            </a:r>
            <a:r>
              <a:rPr lang="hu-HU" sz="2800" dirty="0" err="1" smtClean="0"/>
              <a:t>PCR-rel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28596" y="2000240"/>
            <a:ext cx="4738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Taq</a:t>
            </a:r>
            <a:r>
              <a:rPr lang="hu-HU" dirty="0" smtClean="0"/>
              <a:t> </a:t>
            </a:r>
            <a:r>
              <a:rPr lang="hu-HU" dirty="0" err="1" smtClean="0"/>
              <a:t>polimeráz</a:t>
            </a:r>
            <a:r>
              <a:rPr lang="hu-HU" dirty="0" smtClean="0"/>
              <a:t>: nem túl jó </a:t>
            </a:r>
            <a:r>
              <a:rPr lang="hu-HU" dirty="0" err="1" smtClean="0"/>
              <a:t>fidelitás</a:t>
            </a:r>
            <a:endParaRPr lang="hu-HU" dirty="0" smtClean="0"/>
          </a:p>
          <a:p>
            <a:r>
              <a:rPr lang="hu-HU" dirty="0" smtClean="0"/>
              <a:t>Mn</a:t>
            </a:r>
            <a:r>
              <a:rPr lang="hu-HU" baseline="30000" dirty="0" smtClean="0"/>
              <a:t>2+ </a:t>
            </a:r>
            <a:r>
              <a:rPr lang="hu-HU" dirty="0" smtClean="0"/>
              <a:t>ionok tovább rontják</a:t>
            </a:r>
          </a:p>
          <a:p>
            <a:r>
              <a:rPr lang="hu-HU" dirty="0" smtClean="0"/>
              <a:t>Eltérő koncentrációjú </a:t>
            </a:r>
            <a:r>
              <a:rPr lang="hu-HU" dirty="0" err="1" smtClean="0"/>
              <a:t>dNTP-k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57488" y="4000504"/>
            <a:ext cx="30780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1-1 </a:t>
            </a:r>
            <a:r>
              <a:rPr lang="hu-HU" sz="2000" dirty="0" err="1" smtClean="0"/>
              <a:t>mM</a:t>
            </a:r>
            <a:r>
              <a:rPr lang="hu-HU" sz="2000" dirty="0" smtClean="0"/>
              <a:t> </a:t>
            </a:r>
            <a:r>
              <a:rPr lang="hu-HU" sz="2000" dirty="0" err="1" smtClean="0"/>
              <a:t>dCTP</a:t>
            </a:r>
            <a:r>
              <a:rPr lang="hu-HU" sz="2000" dirty="0" smtClean="0"/>
              <a:t> és </a:t>
            </a:r>
            <a:r>
              <a:rPr lang="hu-HU" sz="2000" dirty="0" err="1" smtClean="0"/>
              <a:t>dTTP</a:t>
            </a:r>
            <a:endParaRPr lang="hu-HU" sz="2000" dirty="0" smtClean="0"/>
          </a:p>
          <a:p>
            <a:r>
              <a:rPr lang="hu-HU" sz="2000" dirty="0" smtClean="0"/>
              <a:t>0,2 </a:t>
            </a:r>
            <a:r>
              <a:rPr lang="hu-HU" sz="2000" dirty="0" err="1" smtClean="0"/>
              <a:t>mM</a:t>
            </a:r>
            <a:r>
              <a:rPr lang="hu-HU" sz="2000" dirty="0" smtClean="0"/>
              <a:t> </a:t>
            </a:r>
            <a:r>
              <a:rPr lang="hu-HU" sz="2000" dirty="0" err="1" smtClean="0"/>
              <a:t>dGTP</a:t>
            </a:r>
            <a:r>
              <a:rPr lang="hu-HU" sz="2000" dirty="0" smtClean="0"/>
              <a:t> ás </a:t>
            </a:r>
            <a:r>
              <a:rPr lang="hu-HU" sz="2000" dirty="0" err="1" smtClean="0"/>
              <a:t>dATP</a:t>
            </a:r>
            <a:endParaRPr lang="hu-HU" sz="2000" dirty="0" smtClean="0"/>
          </a:p>
          <a:p>
            <a:r>
              <a:rPr lang="hu-HU" sz="2000" dirty="0" smtClean="0"/>
              <a:t>2-2 </a:t>
            </a:r>
            <a:r>
              <a:rPr lang="hu-HU" sz="2000" dirty="0" err="1" smtClean="0"/>
              <a:t>µM</a:t>
            </a:r>
            <a:r>
              <a:rPr lang="hu-HU" sz="2000" dirty="0" smtClean="0"/>
              <a:t> primer</a:t>
            </a:r>
          </a:p>
          <a:p>
            <a:endParaRPr lang="hu-HU" sz="2000" dirty="0" smtClean="0"/>
          </a:p>
          <a:p>
            <a:r>
              <a:rPr lang="hu-HU" sz="2000" dirty="0" smtClean="0"/>
              <a:t>Alacsony ciklusszám (15)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358</Words>
  <Application>Microsoft Office PowerPoint</Application>
  <PresentationFormat>Diavetítés a képernyőre (4:3 oldalarány)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Alapértelmezett terv</vt:lpstr>
      <vt:lpstr>Új molekuláris biológiai módszerek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Új molekuláris biológiai módszerek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Livius</dc:creator>
  <cp:lastModifiedBy>Wunderlich Lívius</cp:lastModifiedBy>
  <cp:revision>51</cp:revision>
  <dcterms:created xsi:type="dcterms:W3CDTF">2011-04-24T09:18:32Z</dcterms:created>
  <dcterms:modified xsi:type="dcterms:W3CDTF">2015-03-26T11:30:48Z</dcterms:modified>
</cp:coreProperties>
</file>