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7" r:id="rId12"/>
    <p:sldId id="279" r:id="rId13"/>
    <p:sldId id="272" r:id="rId14"/>
    <p:sldId id="273" r:id="rId15"/>
    <p:sldId id="274" r:id="rId16"/>
    <p:sldId id="275" r:id="rId17"/>
    <p:sldId id="276" r:id="rId18"/>
    <p:sldId id="258" r:id="rId19"/>
    <p:sldId id="259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63D0B-ED2D-4A24-AF4E-C7D81A38792F}" type="datetimeFigureOut">
              <a:rPr lang="hu-HU" smtClean="0"/>
              <a:pPr/>
              <a:t>2016.03.04.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44C04-1BE4-48B9-BC20-1D42424A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Új molekuláris biológiai módszerek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Vektorok</a:t>
            </a:r>
          </a:p>
          <a:p>
            <a:r>
              <a:rPr lang="hu-HU" dirty="0" smtClean="0"/>
              <a:t>2016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357313" y="428625"/>
            <a:ext cx="6582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Kombinált klónozó/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expressziós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vektorok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85875"/>
            <a:ext cx="7234237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428596" y="1000108"/>
            <a:ext cx="8290638" cy="5000660"/>
            <a:chOff x="146125" y="569343"/>
            <a:chExt cx="5343731" cy="330730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70" y="1000100"/>
              <a:ext cx="3438525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Szövegdoboz 2"/>
            <p:cNvSpPr txBox="1"/>
            <p:nvPr/>
          </p:nvSpPr>
          <p:spPr>
            <a:xfrm>
              <a:off x="1852785" y="3545457"/>
              <a:ext cx="1177039" cy="203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téta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replikációs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 origó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zövegdoboz 3"/>
            <p:cNvSpPr txBox="1"/>
            <p:nvPr/>
          </p:nvSpPr>
          <p:spPr>
            <a:xfrm>
              <a:off x="2688201" y="569343"/>
              <a:ext cx="952832" cy="346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„</a:t>
              </a:r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rolling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circle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”</a:t>
              </a:r>
            </a:p>
            <a:p>
              <a:pPr algn="ctr"/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replikációs</a:t>
              </a:r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 origó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4"/>
            <p:cNvSpPr txBox="1"/>
            <p:nvPr/>
          </p:nvSpPr>
          <p:spPr>
            <a:xfrm>
              <a:off x="146125" y="1426615"/>
              <a:ext cx="728624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ampicillin</a:t>
              </a:r>
              <a:endParaRPr lang="hu-HU" sz="1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rezisztencia</a:t>
              </a:r>
            </a:p>
            <a:p>
              <a:pPr algn="ctr"/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gén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5"/>
            <p:cNvSpPr txBox="1"/>
            <p:nvPr/>
          </p:nvSpPr>
          <p:spPr>
            <a:xfrm>
              <a:off x="4643446" y="2214546"/>
              <a:ext cx="846410" cy="38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600" dirty="0" err="1" smtClean="0">
                  <a:latin typeface="Arial" pitchFamily="34" charset="0"/>
                  <a:cs typeface="Arial" pitchFamily="34" charset="0"/>
                </a:rPr>
                <a:t>PCR-termék</a:t>
              </a:r>
              <a:endParaRPr lang="hu-HU" sz="1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600" dirty="0" smtClean="0">
                  <a:latin typeface="Arial" pitchFamily="34" charset="0"/>
                  <a:cs typeface="Arial" pitchFamily="34" charset="0"/>
                </a:rPr>
                <a:t>helye</a:t>
              </a:r>
              <a:endParaRPr lang="hu-HU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Egyenes összekötő nyíllal 7"/>
            <p:cNvCxnSpPr/>
            <p:nvPr/>
          </p:nvCxnSpPr>
          <p:spPr>
            <a:xfrm rot="10800000">
              <a:off x="4254169" y="2406770"/>
              <a:ext cx="42134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övegdoboz 10"/>
            <p:cNvSpPr txBox="1"/>
            <p:nvPr/>
          </p:nvSpPr>
          <p:spPr>
            <a:xfrm>
              <a:off x="4429132" y="1142976"/>
              <a:ext cx="746188" cy="203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T7 </a:t>
              </a:r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promóter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11"/>
            <p:cNvSpPr txBox="1"/>
            <p:nvPr/>
          </p:nvSpPr>
          <p:spPr>
            <a:xfrm>
              <a:off x="4434575" y="3545290"/>
              <a:ext cx="830912" cy="203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SP6 </a:t>
              </a:r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promóter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Egyenes összekötő 10"/>
            <p:cNvCxnSpPr/>
            <p:nvPr/>
          </p:nvCxnSpPr>
          <p:spPr>
            <a:xfrm>
              <a:off x="4190011" y="1250830"/>
              <a:ext cx="28575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4200607" y="3657981"/>
              <a:ext cx="28575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771067" y="1820555"/>
              <a:ext cx="531522" cy="146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rot="5400000">
              <a:off x="2397193" y="3370905"/>
              <a:ext cx="330779" cy="183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 rot="5400000">
              <a:off x="2825153" y="1030857"/>
              <a:ext cx="319177" cy="207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23"/>
            <p:cNvSpPr txBox="1"/>
            <p:nvPr/>
          </p:nvSpPr>
          <p:spPr>
            <a:xfrm rot="16200000">
              <a:off x="3948197" y="1681506"/>
              <a:ext cx="1004207" cy="337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restrikciós enzim</a:t>
              </a:r>
            </a:p>
            <a:p>
              <a:pPr algn="ctr"/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hasítóhelyek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24"/>
            <p:cNvSpPr txBox="1"/>
            <p:nvPr/>
          </p:nvSpPr>
          <p:spPr>
            <a:xfrm rot="16200000">
              <a:off x="3944234" y="2867479"/>
              <a:ext cx="1004207" cy="337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dirty="0" smtClean="0">
                  <a:latin typeface="Arial" pitchFamily="34" charset="0"/>
                  <a:cs typeface="Arial" pitchFamily="34" charset="0"/>
                </a:rPr>
                <a:t>restrikciós enzim</a:t>
              </a:r>
            </a:p>
            <a:p>
              <a:pPr algn="ctr"/>
              <a:r>
                <a:rPr lang="hu-HU" sz="1400" dirty="0" err="1" smtClean="0">
                  <a:latin typeface="Arial" pitchFamily="34" charset="0"/>
                  <a:cs typeface="Arial" pitchFamily="34" charset="0"/>
                </a:rPr>
                <a:t>hasítóhelyek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87400"/>
            <a:ext cx="82804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268413"/>
            <a:ext cx="29972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42640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79613" y="6092825"/>
            <a:ext cx="1392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Cosmid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156325" y="5013325"/>
            <a:ext cx="135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Fosmid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00113" y="188913"/>
            <a:ext cx="72779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>
                <a:latin typeface="Arial" pitchFamily="34" charset="0"/>
                <a:cs typeface="Arial" pitchFamily="34" charset="0"/>
              </a:rPr>
              <a:t>Kozmidok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: 40-50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kbp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., cos szekvencia,</a:t>
            </a:r>
          </a:p>
          <a:p>
            <a:r>
              <a:rPr lang="el-GR" sz="2800" dirty="0">
                <a:latin typeface="Arial" pitchFamily="34" charset="0"/>
                <a:cs typeface="Arial" pitchFamily="34" charset="0"/>
              </a:rPr>
              <a:t>λ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-fágba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eukariotába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, E. coliba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88913"/>
            <a:ext cx="55213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35429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YAC: 100-1000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kbp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u-HU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. 3000) feltöltés.</a:t>
            </a:r>
          </a:p>
          <a:p>
            <a:r>
              <a:rPr lang="hu-HU" sz="2800" dirty="0" err="1">
                <a:latin typeface="Arial" pitchFamily="34" charset="0"/>
                <a:cs typeface="Arial" pitchFamily="34" charset="0"/>
              </a:rPr>
              <a:t>Telomér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centromér</a:t>
            </a:r>
            <a:endParaRPr lang="hu-HU" sz="2800" dirty="0">
              <a:latin typeface="Arial" pitchFamily="34" charset="0"/>
              <a:cs typeface="Arial" pitchFamily="34" charset="0"/>
            </a:endParaRPr>
          </a:p>
          <a:p>
            <a:r>
              <a:rPr lang="hu-HU" sz="2800" dirty="0">
                <a:latin typeface="Arial" pitchFamily="34" charset="0"/>
                <a:cs typeface="Arial" pitchFamily="34" charset="0"/>
              </a:rPr>
              <a:t>régiók,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repl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. origó.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404813"/>
            <a:ext cx="485933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143636" y="6000768"/>
            <a:ext cx="922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BAC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4797425"/>
            <a:ext cx="46025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BAC: F-faktor alapú,</a:t>
            </a:r>
          </a:p>
          <a:p>
            <a:r>
              <a:rPr lang="hu-HU" sz="2800" dirty="0">
                <a:latin typeface="Arial" pitchFamily="34" charset="0"/>
                <a:cs typeface="Arial" pitchFamily="34" charset="0"/>
              </a:rPr>
              <a:t>120-300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kbp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. feltöltés,</a:t>
            </a:r>
          </a:p>
          <a:p>
            <a:r>
              <a:rPr lang="hu-HU" sz="2800" dirty="0">
                <a:latin typeface="Arial" pitchFamily="34" charset="0"/>
                <a:cs typeface="Arial" pitchFamily="34" charset="0"/>
              </a:rPr>
              <a:t>Human Genom</a:t>
            </a:r>
          </a:p>
          <a:p>
            <a:r>
              <a:rPr lang="hu-HU" sz="2800" dirty="0">
                <a:latin typeface="Arial" pitchFamily="34" charset="0"/>
                <a:cs typeface="Arial" pitchFamily="34" charset="0"/>
              </a:rPr>
              <a:t>Projekt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szekvenálás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9113" y="804863"/>
            <a:ext cx="39853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>
                <a:latin typeface="Arial" pitchFamily="34" charset="0"/>
                <a:cs typeface="Arial" pitchFamily="34" charset="0"/>
              </a:rPr>
              <a:t>repE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helicase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hu-HU" sz="2800" dirty="0" err="1">
                <a:latin typeface="Arial" pitchFamily="34" charset="0"/>
                <a:cs typeface="Arial" pitchFamily="34" charset="0"/>
              </a:rPr>
              <a:t>parA</a:t>
            </a:r>
            <a:endParaRPr lang="hu-HU" sz="2800" dirty="0">
              <a:latin typeface="Arial" pitchFamily="34" charset="0"/>
              <a:cs typeface="Arial" pitchFamily="34" charset="0"/>
            </a:endParaRPr>
          </a:p>
          <a:p>
            <a:r>
              <a:rPr lang="hu-HU" sz="2800" dirty="0" err="1">
                <a:latin typeface="Arial" pitchFamily="34" charset="0"/>
                <a:cs typeface="Arial" pitchFamily="34" charset="0"/>
              </a:rPr>
              <a:t>parB</a:t>
            </a:r>
            <a:endParaRPr lang="hu-HU" sz="2800" dirty="0">
              <a:latin typeface="Arial" pitchFamily="34" charset="0"/>
              <a:cs typeface="Arial" pitchFamily="34" charset="0"/>
            </a:endParaRPr>
          </a:p>
          <a:p>
            <a:r>
              <a:rPr lang="hu-HU" sz="2800" dirty="0" err="1">
                <a:latin typeface="Arial" pitchFamily="34" charset="0"/>
                <a:cs typeface="Arial" pitchFamily="34" charset="0"/>
              </a:rPr>
              <a:t>parC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(egyenlő elosztás)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620713"/>
            <a:ext cx="41624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87450" y="5157788"/>
            <a:ext cx="7494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PAC: P1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fág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alapú,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könnyen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rekombinálódik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a</a:t>
            </a:r>
          </a:p>
          <a:p>
            <a:r>
              <a:rPr lang="hu-HU" sz="2800" dirty="0">
                <a:latin typeface="Arial" pitchFamily="34" charset="0"/>
                <a:cs typeface="Arial" pitchFamily="34" charset="0"/>
              </a:rPr>
              <a:t>genomba, 100-300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kbp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836613"/>
            <a:ext cx="54721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571603" y="357166"/>
            <a:ext cx="5816018" cy="6215082"/>
            <a:chOff x="1353274" y="634284"/>
            <a:chExt cx="3125337" cy="399485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5217" y="1323055"/>
              <a:ext cx="27813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Szövegdoboz 2"/>
            <p:cNvSpPr txBox="1"/>
            <p:nvPr/>
          </p:nvSpPr>
          <p:spPr>
            <a:xfrm>
              <a:off x="1353274" y="1342777"/>
              <a:ext cx="570420" cy="197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centromer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zövegdoboz 3"/>
            <p:cNvSpPr txBox="1"/>
            <p:nvPr/>
          </p:nvSpPr>
          <p:spPr>
            <a:xfrm>
              <a:off x="2184750" y="1346415"/>
              <a:ext cx="447239" cy="197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telomer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4"/>
            <p:cNvSpPr txBox="1"/>
            <p:nvPr/>
          </p:nvSpPr>
          <p:spPr>
            <a:xfrm>
              <a:off x="2990664" y="1282393"/>
              <a:ext cx="601430" cy="33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b="1" dirty="0" err="1" smtClean="0">
                  <a:latin typeface="Arial" pitchFamily="34" charset="0"/>
                  <a:cs typeface="Arial" pitchFamily="34" charset="0"/>
                </a:rPr>
                <a:t>replikációs</a:t>
              </a:r>
              <a:endParaRPr lang="hu-HU" sz="1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origók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5"/>
            <p:cNvSpPr txBox="1"/>
            <p:nvPr/>
          </p:nvSpPr>
          <p:spPr>
            <a:xfrm>
              <a:off x="3854927" y="1345721"/>
              <a:ext cx="269791" cy="197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gén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Szövegdoboz 6"/>
            <p:cNvSpPr txBox="1"/>
            <p:nvPr/>
          </p:nvSpPr>
          <p:spPr>
            <a:xfrm>
              <a:off x="3317929" y="2260122"/>
              <a:ext cx="693600" cy="33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normál</a:t>
              </a:r>
            </a:p>
            <a:p>
              <a:pPr algn="ctr"/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kromoszóma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Szövegdoboz 7"/>
            <p:cNvSpPr txBox="1"/>
            <p:nvPr/>
          </p:nvSpPr>
          <p:spPr>
            <a:xfrm>
              <a:off x="2197820" y="2746515"/>
              <a:ext cx="693600" cy="33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mesterséges</a:t>
              </a:r>
            </a:p>
            <a:p>
              <a:pPr algn="ctr"/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kromoszóma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Szövegdoboz 8"/>
            <p:cNvSpPr txBox="1"/>
            <p:nvPr/>
          </p:nvSpPr>
          <p:spPr>
            <a:xfrm>
              <a:off x="1353275" y="634284"/>
              <a:ext cx="3125336" cy="29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hu-HU" sz="2400" dirty="0" smtClean="0">
                  <a:latin typeface="Arial" pitchFamily="34" charset="0"/>
                  <a:cs typeface="Arial" pitchFamily="34" charset="0"/>
                </a:rPr>
                <a:t>Humán mesterséges kromoszóma (HAC)</a:t>
              </a:r>
              <a:endParaRPr lang="hu-HU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8" y="3286116"/>
              <a:ext cx="240982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428728" y="785794"/>
            <a:ext cx="6357982" cy="5500726"/>
            <a:chOff x="1000108" y="1000100"/>
            <a:chExt cx="3758023" cy="336708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0108" y="1357290"/>
              <a:ext cx="3758023" cy="300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Szövegdoboz 3"/>
            <p:cNvSpPr txBox="1"/>
            <p:nvPr/>
          </p:nvSpPr>
          <p:spPr>
            <a:xfrm>
              <a:off x="1142984" y="1000100"/>
              <a:ext cx="3560856" cy="32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800" dirty="0" err="1" smtClean="0">
                  <a:latin typeface="Arial" pitchFamily="34" charset="0"/>
                  <a:cs typeface="Arial" pitchFamily="34" charset="0"/>
                </a:rPr>
                <a:t>Lentivírus</a:t>
              </a:r>
              <a:r>
                <a:rPr lang="hu-HU" sz="2800" dirty="0" smtClean="0">
                  <a:latin typeface="Arial" pitchFamily="34" charset="0"/>
                  <a:cs typeface="Arial" pitchFamily="34" charset="0"/>
                </a:rPr>
                <a:t> vektor felhasználhatósága</a:t>
              </a:r>
              <a:endParaRPr lang="hu-HU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836613"/>
            <a:ext cx="5689600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60350"/>
            <a:ext cx="61118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520700"/>
            <a:ext cx="1920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>
                <a:latin typeface="Arial" pitchFamily="34" charset="0"/>
                <a:cs typeface="Arial" pitchFamily="34" charset="0"/>
              </a:rPr>
              <a:t>Könyvtár-</a:t>
            </a:r>
          </a:p>
          <a:p>
            <a:r>
              <a:rPr lang="hu-HU" sz="3200" dirty="0">
                <a:latin typeface="Arial" pitchFamily="34" charset="0"/>
                <a:cs typeface="Arial" pitchFamily="34" charset="0"/>
              </a:rPr>
              <a:t>készítés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3850" y="4868863"/>
            <a:ext cx="18101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>
                <a:latin typeface="Arial" pitchFamily="34" charset="0"/>
                <a:cs typeface="Arial" pitchFamily="34" charset="0"/>
              </a:rPr>
              <a:t>cDNS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, vagy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genomi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59055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43213" y="188913"/>
            <a:ext cx="3297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Klónozás </a:t>
            </a:r>
            <a:r>
              <a:rPr lang="el-GR" sz="3200">
                <a:cs typeface="Arial" charset="0"/>
              </a:rPr>
              <a:t>λ</a:t>
            </a:r>
            <a:r>
              <a:rPr lang="hu-HU" sz="3200">
                <a:cs typeface="Arial" charset="0"/>
              </a:rPr>
              <a:t> fágba</a:t>
            </a:r>
            <a:endParaRPr lang="el-GR" sz="3200">
              <a:cs typeface="Arial" charset="0"/>
            </a:endParaRPr>
          </a:p>
        </p:txBody>
      </p:sp>
      <p:grpSp>
        <p:nvGrpSpPr>
          <p:cNvPr id="2" name="Csoportba foglalás 3"/>
          <p:cNvGrpSpPr>
            <a:grpSpLocks/>
          </p:cNvGrpSpPr>
          <p:nvPr/>
        </p:nvGrpSpPr>
        <p:grpSpPr bwMode="auto">
          <a:xfrm>
            <a:off x="5740400" y="3143250"/>
            <a:ext cx="3403600" cy="3714750"/>
            <a:chOff x="577671" y="2862469"/>
            <a:chExt cx="3404163" cy="3714519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9" y="3357554"/>
              <a:ext cx="3202724" cy="3219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Szövegdoboz 2"/>
            <p:cNvSpPr txBox="1">
              <a:spLocks noChangeArrowheads="1"/>
            </p:cNvSpPr>
            <p:nvPr/>
          </p:nvSpPr>
          <p:spPr bwMode="auto">
            <a:xfrm>
              <a:off x="1538338" y="3592257"/>
              <a:ext cx="4683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λ-fág</a:t>
              </a:r>
            </a:p>
          </p:txBody>
        </p:sp>
        <p:sp>
          <p:nvSpPr>
            <p:cNvPr id="16391" name="Szövegdoboz 3"/>
            <p:cNvSpPr txBox="1">
              <a:spLocks noChangeArrowheads="1"/>
            </p:cNvSpPr>
            <p:nvPr/>
          </p:nvSpPr>
          <p:spPr bwMode="auto">
            <a:xfrm>
              <a:off x="2605510" y="3426852"/>
              <a:ext cx="4555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DNS</a:t>
              </a:r>
            </a:p>
          </p:txBody>
        </p:sp>
        <p:sp>
          <p:nvSpPr>
            <p:cNvPr id="16392" name="Szövegdoboz 4"/>
            <p:cNvSpPr txBox="1">
              <a:spLocks noChangeArrowheads="1"/>
            </p:cNvSpPr>
            <p:nvPr/>
          </p:nvSpPr>
          <p:spPr bwMode="auto">
            <a:xfrm>
              <a:off x="2324008" y="4285753"/>
              <a:ext cx="16578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központi régió eltávolítása</a:t>
              </a:r>
            </a:p>
          </p:txBody>
        </p:sp>
        <p:sp>
          <p:nvSpPr>
            <p:cNvPr id="16393" name="Szövegdoboz 5"/>
            <p:cNvSpPr txBox="1">
              <a:spLocks noChangeArrowheads="1"/>
            </p:cNvSpPr>
            <p:nvPr/>
          </p:nvSpPr>
          <p:spPr bwMode="auto">
            <a:xfrm>
              <a:off x="577671" y="4907527"/>
              <a:ext cx="14943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idegen DNS beültetése</a:t>
              </a:r>
            </a:p>
          </p:txBody>
        </p:sp>
        <p:sp>
          <p:nvSpPr>
            <p:cNvPr id="16394" name="Szövegdoboz 6"/>
            <p:cNvSpPr txBox="1">
              <a:spLocks noChangeArrowheads="1"/>
            </p:cNvSpPr>
            <p:nvPr/>
          </p:nvSpPr>
          <p:spPr bwMode="auto">
            <a:xfrm>
              <a:off x="692506" y="3888188"/>
              <a:ext cx="554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000">
                  <a:cs typeface="Arial" charset="0"/>
                </a:rPr>
                <a:t>λ</a:t>
              </a:r>
              <a:r>
                <a:rPr lang="hu-HU" sz="1000">
                  <a:cs typeface="Arial" charset="0"/>
                </a:rPr>
                <a:t> DNS</a:t>
              </a:r>
            </a:p>
          </p:txBody>
        </p:sp>
        <p:sp>
          <p:nvSpPr>
            <p:cNvPr id="16395" name="Szövegdoboz 7"/>
            <p:cNvSpPr txBox="1">
              <a:spLocks noChangeArrowheads="1"/>
            </p:cNvSpPr>
            <p:nvPr/>
          </p:nvSpPr>
          <p:spPr bwMode="auto">
            <a:xfrm>
              <a:off x="751742" y="4492822"/>
              <a:ext cx="68480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000">
                  <a:cs typeface="Arial" charset="0"/>
                </a:rPr>
                <a:t>λ</a:t>
              </a:r>
              <a:r>
                <a:rPr lang="hu-HU" sz="1000">
                  <a:cs typeface="Arial" charset="0"/>
                </a:rPr>
                <a:t> „karok”</a:t>
              </a:r>
            </a:p>
          </p:txBody>
        </p:sp>
        <p:sp>
          <p:nvSpPr>
            <p:cNvPr id="16396" name="Szövegdoboz 8"/>
            <p:cNvSpPr txBox="1">
              <a:spLocks noChangeArrowheads="1"/>
            </p:cNvSpPr>
            <p:nvPr/>
          </p:nvSpPr>
          <p:spPr bwMode="auto">
            <a:xfrm>
              <a:off x="2361158" y="5615601"/>
              <a:ext cx="13644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in vitro „csomagolás”</a:t>
              </a:r>
            </a:p>
            <a:p>
              <a:r>
                <a:rPr lang="hu-HU" sz="1000">
                  <a:cs typeface="Arial" charset="0"/>
                </a:rPr>
                <a:t>a kapszid fehérjékbe</a:t>
              </a:r>
            </a:p>
          </p:txBody>
        </p:sp>
        <p:sp>
          <p:nvSpPr>
            <p:cNvPr id="16397" name="Szövegdoboz 9"/>
            <p:cNvSpPr txBox="1">
              <a:spLocks noChangeArrowheads="1"/>
            </p:cNvSpPr>
            <p:nvPr/>
          </p:nvSpPr>
          <p:spPr bwMode="auto">
            <a:xfrm>
              <a:off x="1034783" y="5963478"/>
              <a:ext cx="95090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hu-HU" sz="1000">
                  <a:cs typeface="Arial" charset="0"/>
                </a:rPr>
                <a:t>rekombináns,</a:t>
              </a:r>
            </a:p>
            <a:p>
              <a:pPr algn="r"/>
              <a:r>
                <a:rPr lang="hu-HU" sz="1000">
                  <a:cs typeface="Arial" charset="0"/>
                </a:rPr>
                <a:t>fertőzőképes</a:t>
              </a:r>
            </a:p>
            <a:p>
              <a:pPr algn="r"/>
              <a:r>
                <a:rPr lang="el-GR" sz="1000">
                  <a:cs typeface="Arial" charset="0"/>
                </a:rPr>
                <a:t>λ</a:t>
              </a:r>
              <a:r>
                <a:rPr lang="hu-HU" sz="1000">
                  <a:cs typeface="Arial" charset="0"/>
                </a:rPr>
                <a:t>-fág</a:t>
              </a:r>
            </a:p>
          </p:txBody>
        </p:sp>
        <p:sp>
          <p:nvSpPr>
            <p:cNvPr id="16398" name="Szövegdoboz 10"/>
            <p:cNvSpPr txBox="1">
              <a:spLocks noChangeArrowheads="1"/>
            </p:cNvSpPr>
            <p:nvPr/>
          </p:nvSpPr>
          <p:spPr bwMode="auto">
            <a:xfrm>
              <a:off x="1290586" y="2862469"/>
              <a:ext cx="1954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>
                  <a:cs typeface="Arial" charset="0"/>
                </a:rPr>
                <a:t>λ</a:t>
              </a:r>
              <a:r>
                <a:rPr lang="hu-HU" sz="1800">
                  <a:cs typeface="Arial" charset="0"/>
                </a:rPr>
                <a:t>-fág, mint vektor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4859338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341438"/>
            <a:ext cx="4000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81050"/>
            <a:ext cx="8713787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8913"/>
            <a:ext cx="54197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813752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57500" y="357188"/>
            <a:ext cx="33249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M13 alapú vektorok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08000"/>
            <a:ext cx="5976937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zövegdoboz 2"/>
          <p:cNvSpPr txBox="1">
            <a:spLocks noChangeArrowheads="1"/>
          </p:cNvSpPr>
          <p:nvPr/>
        </p:nvSpPr>
        <p:spPr bwMode="auto">
          <a:xfrm>
            <a:off x="4071938" y="357188"/>
            <a:ext cx="30444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>
                <a:latin typeface="Arial" pitchFamily="34" charset="0"/>
                <a:cs typeface="Arial" pitchFamily="34" charset="0"/>
              </a:rPr>
              <a:t>Fágemid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vektorok</a:t>
            </a:r>
          </a:p>
        </p:txBody>
      </p:sp>
      <p:sp>
        <p:nvSpPr>
          <p:cNvPr id="28676" name="Szövegdoboz 3"/>
          <p:cNvSpPr txBox="1">
            <a:spLocks noChangeArrowheads="1"/>
          </p:cNvSpPr>
          <p:nvPr/>
        </p:nvSpPr>
        <p:spPr bwMode="auto">
          <a:xfrm>
            <a:off x="3643313" y="1071563"/>
            <a:ext cx="4057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latin typeface="Arial" pitchFamily="34" charset="0"/>
                <a:cs typeface="Arial" pitchFamily="34" charset="0"/>
              </a:rPr>
              <a:t>kétféle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replikáció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hu-HU" sz="2000" dirty="0" err="1">
                <a:latin typeface="Arial" pitchFamily="34" charset="0"/>
                <a:cs typeface="Arial" pitchFamily="34" charset="0"/>
              </a:rPr>
              <a:t>transzdukció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vagy transzformáció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187</Words>
  <Application>Microsoft Office PowerPoint</Application>
  <PresentationFormat>Diavetítés a képernyőre (4:3 oldalarány)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Új molekuláris biológiai módszerek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Company>Alkalmazott Biotechnológia és Élelmiszert. T.sz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Wunderlich Lívius</dc:creator>
  <cp:lastModifiedBy>Wunderlich Lívius</cp:lastModifiedBy>
  <cp:revision>21</cp:revision>
  <dcterms:created xsi:type="dcterms:W3CDTF">2015-02-17T11:44:25Z</dcterms:created>
  <dcterms:modified xsi:type="dcterms:W3CDTF">2016-03-04T08:58:41Z</dcterms:modified>
</cp:coreProperties>
</file>