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81" r:id="rId3"/>
    <p:sldId id="276" r:id="rId4"/>
    <p:sldId id="278" r:id="rId5"/>
    <p:sldId id="283" r:id="rId6"/>
    <p:sldId id="284" r:id="rId7"/>
    <p:sldId id="298" r:id="rId8"/>
    <p:sldId id="299" r:id="rId9"/>
    <p:sldId id="268" r:id="rId10"/>
    <p:sldId id="269" r:id="rId11"/>
    <p:sldId id="270" r:id="rId12"/>
    <p:sldId id="271" r:id="rId13"/>
    <p:sldId id="273" r:id="rId14"/>
    <p:sldId id="274" r:id="rId15"/>
    <p:sldId id="280" r:id="rId16"/>
    <p:sldId id="275" r:id="rId17"/>
    <p:sldId id="282" r:id="rId18"/>
    <p:sldId id="279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58" r:id="rId27"/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821E0-51CB-4E92-AD7A-B57A5F0F1618}" type="datetimeFigureOut">
              <a:rPr lang="hu-HU" smtClean="0"/>
              <a:pPr/>
              <a:t>2017.02.10.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B71F5-3A32-4C50-8558-A9374214A09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dictionary.com/tutorials/southern_blot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Új molekuláris biológiai módszerek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Wunderlich</a:t>
            </a:r>
            <a:r>
              <a:rPr lang="hu-HU" dirty="0" smtClean="0"/>
              <a:t> </a:t>
            </a:r>
            <a:r>
              <a:rPr lang="hu-HU" dirty="0" err="1" smtClean="0"/>
              <a:t>Lívius</a:t>
            </a:r>
            <a:endParaRPr lang="hu-HU" dirty="0" smtClean="0"/>
          </a:p>
          <a:p>
            <a:r>
              <a:rPr lang="hu-HU" dirty="0" smtClean="0"/>
              <a:t>2016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51050" y="188913"/>
            <a:ext cx="5035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>
                <a:latin typeface="Arial" pitchFamily="34" charset="0"/>
                <a:cs typeface="Arial" pitchFamily="34" charset="0"/>
              </a:rPr>
              <a:t>Nuclease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latin typeface="Arial" pitchFamily="34" charset="0"/>
                <a:cs typeface="Arial" pitchFamily="34" charset="0"/>
              </a:rPr>
              <a:t>Protection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latin typeface="Arial" pitchFamily="34" charset="0"/>
                <a:cs typeface="Arial" pitchFamily="34" charset="0"/>
              </a:rPr>
              <a:t>Assay</a:t>
            </a:r>
            <a:endParaRPr lang="hu-H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57224" y="1071546"/>
            <a:ext cx="6668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>
                <a:latin typeface="Arial" pitchFamily="34" charset="0"/>
                <a:cs typeface="Arial" pitchFamily="34" charset="0"/>
              </a:rPr>
              <a:t>mRNS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5’, 3’,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intron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térképezés, </a:t>
            </a:r>
            <a:r>
              <a:rPr lang="hu-HU" sz="2400" b="1" dirty="0" err="1">
                <a:latin typeface="Arial" pitchFamily="34" charset="0"/>
                <a:cs typeface="Arial" pitchFamily="34" charset="0"/>
              </a:rPr>
              <a:t>génexpresszió</a:t>
            </a:r>
            <a:endParaRPr lang="hu-H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58963"/>
            <a:ext cx="8424863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6192838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0" y="2060575"/>
            <a:ext cx="2846388" cy="457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47675" y="4405313"/>
            <a:ext cx="37641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20-100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-szor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érzékenyebb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mint a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Northern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blot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714612" y="142852"/>
            <a:ext cx="37224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DNS-chip /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Microarray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68313" y="4630738"/>
            <a:ext cx="4943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>
                <a:latin typeface="Arial" pitchFamily="34" charset="0"/>
                <a:cs typeface="Arial" pitchFamily="34" charset="0"/>
              </a:rPr>
              <a:t>Génexpresszió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(relatív gyakoriság)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Genomok összehasonlítása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SNP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detekció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Alternatív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splicing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kimutatás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Génfúzió kimutatás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6408738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133600"/>
            <a:ext cx="7488237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355725"/>
            <a:ext cx="7993062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642938"/>
            <a:ext cx="38100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79475" y="1092200"/>
            <a:ext cx="25362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25 vagy 60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nukleotid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879475" y="1741488"/>
            <a:ext cx="52838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Fotolitografikus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szintézis: sötét/fény ciklusok,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1 bázis/ciklus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900113" y="2708275"/>
            <a:ext cx="4094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Kontroll próbák: +/- (RNS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spike-in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00113" y="3500438"/>
            <a:ext cx="57102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Kétszínű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microarray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: Kezelt és kezeletlen minták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879475" y="4044950"/>
            <a:ext cx="36904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Számítógépes adatfeldolgozás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00113" y="4652963"/>
            <a:ext cx="39340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Normalizálás, statisztikai analízis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692696" y="642918"/>
            <a:ext cx="3892174" cy="5192065"/>
            <a:chOff x="692696" y="642918"/>
            <a:chExt cx="3892174" cy="519206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2696" y="1187624"/>
              <a:ext cx="3892174" cy="2506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Szövegdoboz 3"/>
            <p:cNvSpPr txBox="1"/>
            <p:nvPr/>
          </p:nvSpPr>
          <p:spPr>
            <a:xfrm rot="2009688">
              <a:off x="3958643" y="1667965"/>
              <a:ext cx="51007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próba</a:t>
              </a:r>
              <a:endParaRPr lang="hu-H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Szövegdoboz 4"/>
            <p:cNvSpPr txBox="1"/>
            <p:nvPr/>
          </p:nvSpPr>
          <p:spPr>
            <a:xfrm rot="2233199">
              <a:off x="3015717" y="1832022"/>
              <a:ext cx="54694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jelölés</a:t>
              </a:r>
              <a:endParaRPr lang="hu-H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 rot="1906062">
              <a:off x="2557195" y="2417643"/>
              <a:ext cx="10198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0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denaturáció</a:t>
              </a:r>
              <a:r>
                <a:rPr lang="hu-HU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és</a:t>
              </a:r>
            </a:p>
            <a:p>
              <a:r>
                <a:rPr lang="hu-HU" sz="1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hibridizáció</a:t>
              </a:r>
              <a:endParaRPr lang="hu-HU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1571604" y="642918"/>
              <a:ext cx="24247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400" dirty="0" smtClean="0">
                  <a:latin typeface="Arial" pitchFamily="34" charset="0"/>
                  <a:cs typeface="Arial" pitchFamily="34" charset="0"/>
                </a:rPr>
                <a:t>A FISH módszer</a:t>
              </a:r>
              <a:endParaRPr lang="hu-HU" sz="24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44824" y="3563888"/>
              <a:ext cx="2134542" cy="2271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Szövegdoboz 8"/>
          <p:cNvSpPr txBox="1"/>
          <p:nvPr/>
        </p:nvSpPr>
        <p:spPr>
          <a:xfrm>
            <a:off x="5214942" y="2000240"/>
            <a:ext cx="3344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DNS-szakaszok jelenléte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és lokalizációja 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a kromoszómában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err="1" smtClean="0"/>
              <a:t>Real-time</a:t>
            </a:r>
            <a:r>
              <a:rPr lang="hu-HU" dirty="0" smtClean="0"/>
              <a:t> PCR</a:t>
            </a:r>
          </a:p>
          <a:p>
            <a:pPr eaLnBrk="1" hangingPunct="1"/>
            <a:r>
              <a:rPr lang="hu-HU" dirty="0" smtClean="0"/>
              <a:t>2016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95288" y="0"/>
            <a:ext cx="8497887" cy="6858000"/>
            <a:chOff x="521" y="255"/>
            <a:chExt cx="4375" cy="3576"/>
          </a:xfrm>
        </p:grpSpPr>
        <p:sp>
          <p:nvSpPr>
            <p:cNvPr id="3075" name="Text Box 4"/>
            <p:cNvSpPr txBox="1">
              <a:spLocks noChangeArrowheads="1"/>
            </p:cNvSpPr>
            <p:nvPr/>
          </p:nvSpPr>
          <p:spPr bwMode="auto">
            <a:xfrm>
              <a:off x="521" y="255"/>
              <a:ext cx="181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PCR: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Polimerase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Chain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Reaction</a:t>
              </a:r>
              <a:endParaRPr lang="hu-H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6" name="Text Box 5"/>
            <p:cNvSpPr txBox="1">
              <a:spLocks noChangeArrowheads="1"/>
            </p:cNvSpPr>
            <p:nvPr/>
          </p:nvSpPr>
          <p:spPr bwMode="auto">
            <a:xfrm>
              <a:off x="567" y="572"/>
              <a:ext cx="1061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1983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Kary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Mullis</a:t>
              </a:r>
              <a:endParaRPr lang="hu-H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Text Box 7"/>
            <p:cNvSpPr txBox="1">
              <a:spLocks noChangeArrowheads="1"/>
            </p:cNvSpPr>
            <p:nvPr/>
          </p:nvSpPr>
          <p:spPr bwMode="auto">
            <a:xfrm>
              <a:off x="567" y="845"/>
              <a:ext cx="887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1993 Nobel díj</a:t>
              </a:r>
            </a:p>
          </p:txBody>
        </p:sp>
        <p:pic>
          <p:nvPicPr>
            <p:cNvPr id="3078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981"/>
              <a:ext cx="2016" cy="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9" name="Text Box 9"/>
            <p:cNvSpPr txBox="1">
              <a:spLocks noChangeArrowheads="1"/>
            </p:cNvSpPr>
            <p:nvPr/>
          </p:nvSpPr>
          <p:spPr bwMode="auto">
            <a:xfrm>
              <a:off x="690" y="2429"/>
              <a:ext cx="96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X darab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ds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DNS</a:t>
              </a:r>
            </a:p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n darab ciklus</a:t>
              </a:r>
            </a:p>
          </p:txBody>
        </p:sp>
        <p:sp>
          <p:nvSpPr>
            <p:cNvPr id="3080" name="Text Box 16"/>
            <p:cNvSpPr txBox="1">
              <a:spLocks noChangeArrowheads="1"/>
            </p:cNvSpPr>
            <p:nvPr/>
          </p:nvSpPr>
          <p:spPr bwMode="auto">
            <a:xfrm>
              <a:off x="1053" y="3109"/>
              <a:ext cx="1191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n darab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produkt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1" name="Text Box 17"/>
            <p:cNvSpPr txBox="1">
              <a:spLocks noChangeArrowheads="1"/>
            </p:cNvSpPr>
            <p:nvPr/>
          </p:nvSpPr>
          <p:spPr bwMode="auto">
            <a:xfrm>
              <a:off x="975" y="3521"/>
              <a:ext cx="1209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X </a:t>
              </a:r>
              <a:r>
                <a:rPr lang="en-US" sz="2000" dirty="0">
                  <a:latin typeface="Times New Roman" pitchFamily="18" charset="0"/>
                  <a:cs typeface="Times New Roman" pitchFamily="18" charset="0"/>
                </a:rPr>
                <a:t>·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hu-HU" sz="2000" baseline="30000" dirty="0">
                  <a:latin typeface="Times New Roman" pitchFamily="18" charset="0"/>
                  <a:cs typeface="Times New Roman" pitchFamily="18" charset="0"/>
                </a:rPr>
                <a:t>n-2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darab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produkt</a:t>
              </a:r>
              <a:endParaRPr lang="hu-H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82" name="Line 28"/>
            <p:cNvSpPr>
              <a:spLocks noChangeShapeType="1"/>
            </p:cNvSpPr>
            <p:nvPr/>
          </p:nvSpPr>
          <p:spPr bwMode="auto">
            <a:xfrm>
              <a:off x="2653" y="324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3" name="Line 31"/>
            <p:cNvSpPr>
              <a:spLocks noChangeShapeType="1"/>
            </p:cNvSpPr>
            <p:nvPr/>
          </p:nvSpPr>
          <p:spPr bwMode="auto">
            <a:xfrm>
              <a:off x="2653" y="365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084" name="Text Box 32"/>
            <p:cNvSpPr txBox="1">
              <a:spLocks noChangeArrowheads="1"/>
            </p:cNvSpPr>
            <p:nvPr/>
          </p:nvSpPr>
          <p:spPr bwMode="auto">
            <a:xfrm>
              <a:off x="599" y="1204"/>
              <a:ext cx="1435" cy="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DNS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templát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dNTP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mix,</a:t>
              </a:r>
            </a:p>
            <a:p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primerek, Mg</a:t>
              </a:r>
              <a:r>
                <a:rPr lang="hu-HU" sz="2000" baseline="30000" dirty="0">
                  <a:latin typeface="Times New Roman" pitchFamily="18" charset="0"/>
                  <a:cs typeface="Times New Roman" pitchFamily="18" charset="0"/>
                </a:rPr>
                <a:t>2+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, puffer,</a:t>
              </a:r>
            </a:p>
            <a:p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hőstabil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DNS-polimeráz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3085" name="Text Box 33"/>
            <p:cNvSpPr txBox="1">
              <a:spLocks noChangeArrowheads="1"/>
            </p:cNvSpPr>
            <p:nvPr/>
          </p:nvSpPr>
          <p:spPr bwMode="auto">
            <a:xfrm>
              <a:off x="599" y="1930"/>
              <a:ext cx="1358" cy="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Taq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Thermus</a:t>
              </a:r>
              <a:r>
                <a:rPr lang="hu-HU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000" dirty="0" err="1">
                  <a:latin typeface="Times New Roman" pitchFamily="18" charset="0"/>
                  <a:cs typeface="Times New Roman" pitchFamily="18" charset="0"/>
                </a:rPr>
                <a:t>aquaticus</a:t>
              </a:r>
              <a:endParaRPr lang="hu-H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928926" y="500042"/>
            <a:ext cx="31037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Előkövetelmények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785786" y="1428736"/>
            <a:ext cx="63995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„Biokémia” és „Általános genetika” tantárgyak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kapcsolódó részeinek ismerete</a:t>
            </a: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„Molekuláris biológiai technikák” tárgy</a:t>
            </a: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 törzsanyagának ismerete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57554" y="3571876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latin typeface="Arial" pitchFamily="34" charset="0"/>
                <a:cs typeface="Arial" pitchFamily="34" charset="0"/>
              </a:rPr>
              <a:t>Számonkérés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39552" y="4365104"/>
            <a:ext cx="79896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Írásbeli ZH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2015.04.26.-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á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n (?) </a:t>
            </a:r>
            <a:r>
              <a:rPr lang="hu-HU" sz="2400" dirty="0" smtClean="0">
                <a:latin typeface="Arial" pitchFamily="34" charset="0"/>
                <a:cs typeface="Arial" pitchFamily="34" charset="0"/>
              </a:rPr>
              <a:t>az aláírás megszerzéséért</a:t>
            </a:r>
          </a:p>
          <a:p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 smtClean="0">
                <a:latin typeface="Arial" pitchFamily="34" charset="0"/>
                <a:cs typeface="Arial" pitchFamily="34" charset="0"/>
              </a:rPr>
              <a:t>Szóbeli vizsga a vizsgaidőszakban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79613" y="333375"/>
            <a:ext cx="49007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Tipikus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reakciókörölmények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124075" y="2636838"/>
            <a:ext cx="5378450" cy="4032250"/>
            <a:chOff x="521" y="1888"/>
            <a:chExt cx="3388" cy="2540"/>
          </a:xfrm>
        </p:grpSpPr>
        <p:sp>
          <p:nvSpPr>
            <p:cNvPr id="4102" name="Text Box 4"/>
            <p:cNvSpPr txBox="1">
              <a:spLocks noChangeArrowheads="1"/>
            </p:cNvSpPr>
            <p:nvPr/>
          </p:nvSpPr>
          <p:spPr bwMode="auto">
            <a:xfrm>
              <a:off x="521" y="1888"/>
              <a:ext cx="2280" cy="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94-95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 </a:t>
              </a:r>
              <a:r>
                <a:rPr lang="hu-HU" sz="3200" dirty="0">
                  <a:cs typeface="Arial" charset="0"/>
                </a:rPr>
                <a:t>	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3-10’</a:t>
              </a:r>
            </a:p>
            <a:p>
              <a:endParaRPr lang="hu-HU" sz="3200" dirty="0">
                <a:cs typeface="Arial" charset="0"/>
              </a:endParaRPr>
            </a:p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94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hu-HU" sz="3200" dirty="0">
                  <a:cs typeface="Arial" charset="0"/>
                </a:rPr>
                <a:t> 	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15-60 sec</a:t>
              </a:r>
            </a:p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45-60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	30-60 sec</a:t>
              </a:r>
            </a:p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72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 	30’’-3’</a:t>
              </a:r>
            </a:p>
            <a:p>
              <a:endParaRPr lang="hu-HU" sz="3200" dirty="0">
                <a:cs typeface="Arial" charset="0"/>
              </a:endParaRPr>
            </a:p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72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	2-5’</a:t>
              </a:r>
            </a:p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4 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º</a:t>
              </a:r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C		Hold </a:t>
              </a:r>
              <a:endParaRPr lang="en-US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3" name="Line 5"/>
            <p:cNvSpPr>
              <a:spLocks noChangeShapeType="1"/>
            </p:cNvSpPr>
            <p:nvPr/>
          </p:nvSpPr>
          <p:spPr bwMode="auto">
            <a:xfrm>
              <a:off x="3016" y="2568"/>
              <a:ext cx="0" cy="8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4104" name="Text Box 6"/>
            <p:cNvSpPr txBox="1">
              <a:spLocks noChangeArrowheads="1"/>
            </p:cNvSpPr>
            <p:nvPr/>
          </p:nvSpPr>
          <p:spPr bwMode="auto">
            <a:xfrm>
              <a:off x="3061" y="2795"/>
              <a:ext cx="84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3200" dirty="0">
                  <a:latin typeface="Times New Roman" pitchFamily="18" charset="0"/>
                  <a:cs typeface="Times New Roman" pitchFamily="18" charset="0"/>
                </a:rPr>
                <a:t>20-30x</a:t>
              </a:r>
            </a:p>
          </p:txBody>
        </p:sp>
      </p:grp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808038" y="1092200"/>
            <a:ext cx="5647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0,2-0,5 ml, vékony fal, vagy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plate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; kapilláris</a:t>
            </a:r>
          </a:p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Ásványolaj, vagy fűtött tető</a:t>
            </a:r>
          </a:p>
          <a:p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Touchdown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vagy gradiens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annealing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250825" y="3573463"/>
            <a:ext cx="19446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melting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annealing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extension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2"/>
          <p:cNvGrpSpPr>
            <a:grpSpLocks/>
          </p:cNvGrpSpPr>
          <p:nvPr/>
        </p:nvGrpSpPr>
        <p:grpSpPr bwMode="auto">
          <a:xfrm>
            <a:off x="395288" y="549275"/>
            <a:ext cx="4208462" cy="2552700"/>
            <a:chOff x="352036" y="1571604"/>
            <a:chExt cx="4207755" cy="2552703"/>
          </a:xfrm>
        </p:grpSpPr>
        <p:pic>
          <p:nvPicPr>
            <p:cNvPr id="1127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0108" y="2000232"/>
              <a:ext cx="2838450" cy="212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Szövegdoboz 4"/>
            <p:cNvSpPr txBox="1">
              <a:spLocks noChangeArrowheads="1"/>
            </p:cNvSpPr>
            <p:nvPr/>
          </p:nvSpPr>
          <p:spPr bwMode="auto">
            <a:xfrm>
              <a:off x="352036" y="1571604"/>
              <a:ext cx="420775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>
                  <a:cs typeface="Arial" charset="0"/>
                </a:rPr>
                <a:t>Termoblokkos  PCR-készülék</a:t>
              </a:r>
            </a:p>
          </p:txBody>
        </p:sp>
      </p:grpSp>
      <p:grpSp>
        <p:nvGrpSpPr>
          <p:cNvPr id="3" name="Csoportba foglalás 5"/>
          <p:cNvGrpSpPr>
            <a:grpSpLocks/>
          </p:cNvGrpSpPr>
          <p:nvPr/>
        </p:nvGrpSpPr>
        <p:grpSpPr bwMode="auto">
          <a:xfrm>
            <a:off x="4427538" y="2060575"/>
            <a:ext cx="4019550" cy="3033713"/>
            <a:chOff x="1425886" y="642910"/>
            <a:chExt cx="4019049" cy="3033715"/>
          </a:xfrm>
        </p:grpSpPr>
        <p:pic>
          <p:nvPicPr>
            <p:cNvPr id="1126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4554" y="1000100"/>
              <a:ext cx="1885950" cy="2676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Szövegdoboz 7"/>
            <p:cNvSpPr txBox="1">
              <a:spLocks noChangeArrowheads="1"/>
            </p:cNvSpPr>
            <p:nvPr/>
          </p:nvSpPr>
          <p:spPr bwMode="auto">
            <a:xfrm>
              <a:off x="1425886" y="642910"/>
              <a:ext cx="40190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400">
                  <a:cs typeface="Arial" charset="0"/>
                </a:rPr>
                <a:t>Forgótárcsás PCR-készülék</a:t>
              </a:r>
            </a:p>
          </p:txBody>
        </p:sp>
      </p:grpSp>
      <p:sp>
        <p:nvSpPr>
          <p:cNvPr id="11268" name="Téglalap 8"/>
          <p:cNvSpPr>
            <a:spLocks noChangeArrowheads="1"/>
          </p:cNvSpPr>
          <p:nvPr/>
        </p:nvSpPr>
        <p:spPr bwMode="auto">
          <a:xfrm>
            <a:off x="468313" y="45085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Specifitás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növelése: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Touchdown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vagy gradiens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annealing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250825" y="1268413"/>
            <a:ext cx="772679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PCR felhasználása:</a:t>
            </a:r>
          </a:p>
          <a:p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Genetikai manipuláció (klónozás,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site-directed</a:t>
            </a:r>
            <a:endParaRPr lang="hu-H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mutagenezis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stb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Szekvencia analízis (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szekvenálás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fertőzések)</a:t>
            </a:r>
          </a:p>
          <a:p>
            <a:pPr>
              <a:buFontTx/>
              <a:buChar char="-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Mutációk, polimorfizmusok (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beteségek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, öröklődés,</a:t>
            </a:r>
          </a:p>
          <a:p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 apaság)</a:t>
            </a:r>
          </a:p>
          <a:p>
            <a:pPr>
              <a:buFontTx/>
              <a:buChar char="-"/>
            </a:pP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Mennyiségi vizsgálatok (</a:t>
            </a:r>
            <a:r>
              <a:rPr lang="hu-HU" sz="2800" dirty="0" err="1">
                <a:latin typeface="Times New Roman" pitchFamily="18" charset="0"/>
                <a:cs typeface="Times New Roman" pitchFamily="18" charset="0"/>
              </a:rPr>
              <a:t>mRNS</a:t>
            </a:r>
            <a:r>
              <a:rPr lang="hu-HU" sz="2800" dirty="0">
                <a:latin typeface="Times New Roman" pitchFamily="18" charset="0"/>
                <a:cs typeface="Times New Roman" pitchFamily="18" charset="0"/>
              </a:rPr>
              <a:t> szintek)</a:t>
            </a:r>
          </a:p>
          <a:p>
            <a:pPr>
              <a:buFontTx/>
              <a:buChar char="-"/>
            </a:pPr>
            <a:endParaRPr lang="hu-H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928802"/>
            <a:ext cx="5400675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071802" y="357166"/>
            <a:ext cx="28424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Extra szakaszok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73238"/>
            <a:ext cx="6624638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428728" y="357166"/>
            <a:ext cx="5858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SNP vagy </a:t>
            </a:r>
            <a:r>
              <a:rPr lang="hu-HU" sz="3200" dirty="0" err="1">
                <a:latin typeface="Times New Roman" pitchFamily="18" charset="0"/>
                <a:cs typeface="Times New Roman" pitchFamily="18" charset="0"/>
              </a:rPr>
              <a:t>pontmutáció</a:t>
            </a:r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 kimutatása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>
            <a:grpSpLocks/>
          </p:cNvGrpSpPr>
          <p:nvPr/>
        </p:nvGrpSpPr>
        <p:grpSpPr bwMode="auto">
          <a:xfrm>
            <a:off x="1500188" y="642938"/>
            <a:ext cx="6143625" cy="5573712"/>
            <a:chOff x="142852" y="449148"/>
            <a:chExt cx="6143668" cy="5573637"/>
          </a:xfrm>
        </p:grpSpPr>
        <p:sp>
          <p:nvSpPr>
            <p:cNvPr id="15363" name="Szövegdoboz 130"/>
            <p:cNvSpPr txBox="1">
              <a:spLocks noChangeArrowheads="1"/>
            </p:cNvSpPr>
            <p:nvPr/>
          </p:nvSpPr>
          <p:spPr bwMode="auto">
            <a:xfrm>
              <a:off x="1428736" y="5143504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00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5364" name="Szövegdoboz 131"/>
            <p:cNvSpPr txBox="1">
              <a:spLocks noChangeArrowheads="1"/>
            </p:cNvSpPr>
            <p:nvPr/>
          </p:nvSpPr>
          <p:spPr bwMode="auto">
            <a:xfrm>
              <a:off x="1666895" y="5153052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C</a:t>
              </a:r>
            </a:p>
          </p:txBody>
        </p:sp>
        <p:sp>
          <p:nvSpPr>
            <p:cNvPr id="15365" name="Szövegdoboz 132"/>
            <p:cNvSpPr txBox="1">
              <a:spLocks noChangeArrowheads="1"/>
            </p:cNvSpPr>
            <p:nvPr/>
          </p:nvSpPr>
          <p:spPr bwMode="auto">
            <a:xfrm>
              <a:off x="1928802" y="5143504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cxnSp>
          <p:nvCxnSpPr>
            <p:cNvPr id="6" name="Egyenes összekötő 5"/>
            <p:cNvCxnSpPr/>
            <p:nvPr/>
          </p:nvCxnSpPr>
          <p:spPr>
            <a:xfrm>
              <a:off x="357165" y="2428733"/>
              <a:ext cx="5072099" cy="158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gyenes összekötő 6"/>
            <p:cNvCxnSpPr/>
            <p:nvPr/>
          </p:nvCxnSpPr>
          <p:spPr>
            <a:xfrm>
              <a:off x="1714488" y="2285860"/>
              <a:ext cx="500065" cy="1588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7"/>
            <p:cNvCxnSpPr/>
            <p:nvPr/>
          </p:nvCxnSpPr>
          <p:spPr>
            <a:xfrm rot="5400000" flipH="1" flipV="1">
              <a:off x="1428737" y="2142986"/>
              <a:ext cx="142873" cy="142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>
            <a:xfrm rot="10800000">
              <a:off x="1571612" y="2142987"/>
              <a:ext cx="152401" cy="1428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642917" y="2285860"/>
              <a:ext cx="78581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1" name="Szövegdoboz 27"/>
            <p:cNvSpPr txBox="1">
              <a:spLocks noChangeArrowheads="1"/>
            </p:cNvSpPr>
            <p:nvPr/>
          </p:nvSpPr>
          <p:spPr bwMode="auto">
            <a:xfrm>
              <a:off x="1414461" y="1857370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00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5372" name="Szövegdoboz 28"/>
            <p:cNvSpPr txBox="1">
              <a:spLocks noChangeArrowheads="1"/>
            </p:cNvSpPr>
            <p:nvPr/>
          </p:nvSpPr>
          <p:spPr bwMode="auto">
            <a:xfrm>
              <a:off x="1671647" y="2009783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C</a:t>
              </a:r>
            </a:p>
          </p:txBody>
        </p:sp>
        <p:sp>
          <p:nvSpPr>
            <p:cNvPr id="15373" name="Szövegdoboz 29"/>
            <p:cNvSpPr txBox="1">
              <a:spLocks noChangeArrowheads="1"/>
            </p:cNvSpPr>
            <p:nvPr/>
          </p:nvSpPr>
          <p:spPr bwMode="auto">
            <a:xfrm>
              <a:off x="1924069" y="2019320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cxnSp>
          <p:nvCxnSpPr>
            <p:cNvPr id="14" name="Egyenes összekötő nyíllal 13"/>
            <p:cNvCxnSpPr/>
            <p:nvPr/>
          </p:nvCxnSpPr>
          <p:spPr>
            <a:xfrm rot="10800000">
              <a:off x="4214817" y="2571606"/>
              <a:ext cx="100013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5" name="Szövegdoboz 33"/>
            <p:cNvSpPr txBox="1">
              <a:spLocks noChangeArrowheads="1"/>
            </p:cNvSpPr>
            <p:nvPr/>
          </p:nvSpPr>
          <p:spPr bwMode="auto">
            <a:xfrm>
              <a:off x="1428736" y="2428860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sp>
          <p:nvSpPr>
            <p:cNvPr id="15376" name="Szövegdoboz 34"/>
            <p:cNvSpPr txBox="1">
              <a:spLocks noChangeArrowheads="1"/>
            </p:cNvSpPr>
            <p:nvPr/>
          </p:nvSpPr>
          <p:spPr bwMode="auto">
            <a:xfrm>
              <a:off x="1681161" y="2419345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G</a:t>
              </a:r>
            </a:p>
          </p:txBody>
        </p:sp>
        <p:sp>
          <p:nvSpPr>
            <p:cNvPr id="15377" name="Szövegdoboz 35"/>
            <p:cNvSpPr txBox="1">
              <a:spLocks noChangeArrowheads="1"/>
            </p:cNvSpPr>
            <p:nvPr/>
          </p:nvSpPr>
          <p:spPr bwMode="auto">
            <a:xfrm>
              <a:off x="1928802" y="2428860"/>
              <a:ext cx="3048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A</a:t>
              </a:r>
            </a:p>
          </p:txBody>
        </p:sp>
        <p:cxnSp>
          <p:nvCxnSpPr>
            <p:cNvPr id="18" name="Egyenes összekötő 17"/>
            <p:cNvCxnSpPr/>
            <p:nvPr/>
          </p:nvCxnSpPr>
          <p:spPr>
            <a:xfrm>
              <a:off x="357165" y="4357520"/>
              <a:ext cx="5072099" cy="1587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 flipV="1">
              <a:off x="2000240" y="4071774"/>
              <a:ext cx="214313" cy="142873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>
            <a:xfrm rot="5400000" flipH="1" flipV="1">
              <a:off x="1428737" y="4071773"/>
              <a:ext cx="142873" cy="142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>
            <a:xfrm rot="10800000">
              <a:off x="1571612" y="4071774"/>
              <a:ext cx="152401" cy="1428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>
            <a:xfrm>
              <a:off x="642917" y="4214647"/>
              <a:ext cx="785819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Szövegdoboz 41"/>
            <p:cNvSpPr txBox="1">
              <a:spLocks noChangeArrowheads="1"/>
            </p:cNvSpPr>
            <p:nvPr/>
          </p:nvSpPr>
          <p:spPr bwMode="auto">
            <a:xfrm>
              <a:off x="1414461" y="3786196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0000"/>
                  </a:solidFill>
                  <a:cs typeface="Arial" charset="0"/>
                </a:rPr>
                <a:t>G</a:t>
              </a:r>
            </a:p>
          </p:txBody>
        </p:sp>
        <p:sp>
          <p:nvSpPr>
            <p:cNvPr id="15384" name="Szövegdoboz 42"/>
            <p:cNvSpPr txBox="1">
              <a:spLocks noChangeArrowheads="1"/>
            </p:cNvSpPr>
            <p:nvPr/>
          </p:nvSpPr>
          <p:spPr bwMode="auto">
            <a:xfrm>
              <a:off x="1671647" y="3938609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C</a:t>
              </a:r>
            </a:p>
          </p:txBody>
        </p:sp>
        <p:sp>
          <p:nvSpPr>
            <p:cNvPr id="15385" name="Szövegdoboz 43"/>
            <p:cNvSpPr txBox="1">
              <a:spLocks noChangeArrowheads="1"/>
            </p:cNvSpPr>
            <p:nvPr/>
          </p:nvSpPr>
          <p:spPr bwMode="auto">
            <a:xfrm>
              <a:off x="1928802" y="3786182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cxnSp>
          <p:nvCxnSpPr>
            <p:cNvPr id="26" name="Egyenes összekötő nyíllal 25"/>
            <p:cNvCxnSpPr/>
            <p:nvPr/>
          </p:nvCxnSpPr>
          <p:spPr>
            <a:xfrm rot="10800000">
              <a:off x="4214817" y="4500393"/>
              <a:ext cx="1000132" cy="158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7" name="Szövegdoboz 45"/>
            <p:cNvSpPr txBox="1">
              <a:spLocks noChangeArrowheads="1"/>
            </p:cNvSpPr>
            <p:nvPr/>
          </p:nvSpPr>
          <p:spPr bwMode="auto">
            <a:xfrm>
              <a:off x="1428736" y="4357686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sp>
          <p:nvSpPr>
            <p:cNvPr id="15388" name="Szövegdoboz 46"/>
            <p:cNvSpPr txBox="1">
              <a:spLocks noChangeArrowheads="1"/>
            </p:cNvSpPr>
            <p:nvPr/>
          </p:nvSpPr>
          <p:spPr bwMode="auto">
            <a:xfrm>
              <a:off x="1681161" y="4348171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G</a:t>
              </a:r>
            </a:p>
          </p:txBody>
        </p:sp>
        <p:sp>
          <p:nvSpPr>
            <p:cNvPr id="15389" name="Szövegdoboz 47"/>
            <p:cNvSpPr txBox="1">
              <a:spLocks noChangeArrowheads="1"/>
            </p:cNvSpPr>
            <p:nvPr/>
          </p:nvSpPr>
          <p:spPr bwMode="auto">
            <a:xfrm>
              <a:off x="1928802" y="4357686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  <p:cxnSp>
          <p:nvCxnSpPr>
            <p:cNvPr id="30" name="Egyenes összekötő 29"/>
            <p:cNvCxnSpPr/>
            <p:nvPr/>
          </p:nvCxnSpPr>
          <p:spPr>
            <a:xfrm>
              <a:off x="1714488" y="4214647"/>
              <a:ext cx="285752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gyenes összekötő 30"/>
            <p:cNvCxnSpPr/>
            <p:nvPr/>
          </p:nvCxnSpPr>
          <p:spPr>
            <a:xfrm rot="5400000">
              <a:off x="715150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Egyenes összekötő 31"/>
            <p:cNvCxnSpPr/>
            <p:nvPr/>
          </p:nvCxnSpPr>
          <p:spPr>
            <a:xfrm rot="5400000">
              <a:off x="858026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Egyenes összekötő 32"/>
            <p:cNvCxnSpPr/>
            <p:nvPr/>
          </p:nvCxnSpPr>
          <p:spPr>
            <a:xfrm rot="5400000">
              <a:off x="929465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gyenes összekötő 33"/>
            <p:cNvCxnSpPr/>
            <p:nvPr/>
          </p:nvCxnSpPr>
          <p:spPr>
            <a:xfrm rot="5400000">
              <a:off x="1000902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gyenes összekötő 34"/>
            <p:cNvCxnSpPr/>
            <p:nvPr/>
          </p:nvCxnSpPr>
          <p:spPr>
            <a:xfrm rot="5400000">
              <a:off x="1143778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gyenes összekötő 35"/>
            <p:cNvCxnSpPr/>
            <p:nvPr/>
          </p:nvCxnSpPr>
          <p:spPr>
            <a:xfrm rot="5400000">
              <a:off x="1072341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Egyenes összekötő 36"/>
            <p:cNvCxnSpPr/>
            <p:nvPr/>
          </p:nvCxnSpPr>
          <p:spPr>
            <a:xfrm rot="5400000">
              <a:off x="786589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Egyenes összekötő 37"/>
            <p:cNvCxnSpPr/>
            <p:nvPr/>
          </p:nvCxnSpPr>
          <p:spPr>
            <a:xfrm rot="5400000">
              <a:off x="1215217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gyenes összekötő 38"/>
            <p:cNvCxnSpPr/>
            <p:nvPr/>
          </p:nvCxnSpPr>
          <p:spPr>
            <a:xfrm rot="5400000">
              <a:off x="1286654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gyenes összekötő 39"/>
            <p:cNvCxnSpPr/>
            <p:nvPr/>
          </p:nvCxnSpPr>
          <p:spPr>
            <a:xfrm rot="5400000">
              <a:off x="4501365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gyenes összekötő 40"/>
            <p:cNvCxnSpPr/>
            <p:nvPr/>
          </p:nvCxnSpPr>
          <p:spPr>
            <a:xfrm rot="5400000">
              <a:off x="1858158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Egyenes összekötő 41"/>
            <p:cNvCxnSpPr/>
            <p:nvPr/>
          </p:nvCxnSpPr>
          <p:spPr>
            <a:xfrm rot="5400000">
              <a:off x="1715282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gyenes összekötő 42"/>
            <p:cNvCxnSpPr/>
            <p:nvPr/>
          </p:nvCxnSpPr>
          <p:spPr>
            <a:xfrm rot="5400000">
              <a:off x="1715282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gyenes összekötő 43"/>
            <p:cNvCxnSpPr/>
            <p:nvPr/>
          </p:nvCxnSpPr>
          <p:spPr>
            <a:xfrm rot="5400000">
              <a:off x="2001034" y="235650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Egyenes összekötő 44"/>
            <p:cNvCxnSpPr/>
            <p:nvPr/>
          </p:nvCxnSpPr>
          <p:spPr>
            <a:xfrm rot="5400000">
              <a:off x="1929597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gyenes összekötő 45"/>
            <p:cNvCxnSpPr/>
            <p:nvPr/>
          </p:nvCxnSpPr>
          <p:spPr>
            <a:xfrm rot="5400000">
              <a:off x="1786721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Egyenes összekötő 46"/>
            <p:cNvCxnSpPr/>
            <p:nvPr/>
          </p:nvCxnSpPr>
          <p:spPr>
            <a:xfrm rot="5400000">
              <a:off x="1786721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gyenes összekötő 47"/>
            <p:cNvCxnSpPr/>
            <p:nvPr/>
          </p:nvCxnSpPr>
          <p:spPr>
            <a:xfrm rot="5400000">
              <a:off x="4572802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gyenes összekötő 48"/>
            <p:cNvCxnSpPr/>
            <p:nvPr/>
          </p:nvCxnSpPr>
          <p:spPr>
            <a:xfrm rot="5400000">
              <a:off x="1858158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Egyenes összekötő 49"/>
            <p:cNvCxnSpPr/>
            <p:nvPr/>
          </p:nvCxnSpPr>
          <p:spPr>
            <a:xfrm rot="5400000">
              <a:off x="1786721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Egyenes összekötő 50"/>
            <p:cNvCxnSpPr/>
            <p:nvPr/>
          </p:nvCxnSpPr>
          <p:spPr>
            <a:xfrm rot="5400000">
              <a:off x="929465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gyenes összekötő 51"/>
            <p:cNvCxnSpPr/>
            <p:nvPr/>
          </p:nvCxnSpPr>
          <p:spPr>
            <a:xfrm rot="5400000">
              <a:off x="1000902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gyenes összekötő 52"/>
            <p:cNvCxnSpPr/>
            <p:nvPr/>
          </p:nvCxnSpPr>
          <p:spPr>
            <a:xfrm rot="5400000">
              <a:off x="1072341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gyenes összekötő 53"/>
            <p:cNvCxnSpPr/>
            <p:nvPr/>
          </p:nvCxnSpPr>
          <p:spPr>
            <a:xfrm rot="5400000">
              <a:off x="1215217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gyenes összekötő 54"/>
            <p:cNvCxnSpPr/>
            <p:nvPr/>
          </p:nvCxnSpPr>
          <p:spPr>
            <a:xfrm rot="5400000">
              <a:off x="1143778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Egyenes összekötő 55"/>
            <p:cNvCxnSpPr/>
            <p:nvPr/>
          </p:nvCxnSpPr>
          <p:spPr>
            <a:xfrm rot="5400000">
              <a:off x="1286654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gyenes összekötő 56"/>
            <p:cNvCxnSpPr/>
            <p:nvPr/>
          </p:nvCxnSpPr>
          <p:spPr>
            <a:xfrm rot="5400000">
              <a:off x="643713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Egyenes összekötő 57"/>
            <p:cNvCxnSpPr/>
            <p:nvPr/>
          </p:nvCxnSpPr>
          <p:spPr>
            <a:xfrm rot="5400000">
              <a:off x="715150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Egyenes összekötő 58"/>
            <p:cNvCxnSpPr/>
            <p:nvPr/>
          </p:nvCxnSpPr>
          <p:spPr>
            <a:xfrm rot="5400000">
              <a:off x="786589" y="4285290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Egyenes összekötő 59"/>
            <p:cNvCxnSpPr/>
            <p:nvPr/>
          </p:nvCxnSpPr>
          <p:spPr>
            <a:xfrm rot="5400000">
              <a:off x="858026" y="4285290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Egyenes összekötő 60"/>
            <p:cNvCxnSpPr/>
            <p:nvPr/>
          </p:nvCxnSpPr>
          <p:spPr>
            <a:xfrm rot="5400000">
              <a:off x="4429926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Egyenes összekötő 61"/>
            <p:cNvCxnSpPr/>
            <p:nvPr/>
          </p:nvCxnSpPr>
          <p:spPr>
            <a:xfrm rot="5400000">
              <a:off x="4358489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Egyenes összekötő 62"/>
            <p:cNvCxnSpPr/>
            <p:nvPr/>
          </p:nvCxnSpPr>
          <p:spPr>
            <a:xfrm rot="5400000">
              <a:off x="4287050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/>
            <p:cNvCxnSpPr/>
            <p:nvPr/>
          </p:nvCxnSpPr>
          <p:spPr>
            <a:xfrm rot="5400000">
              <a:off x="643713" y="235650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Egyenes összekötő 64"/>
            <p:cNvCxnSpPr/>
            <p:nvPr/>
          </p:nvCxnSpPr>
          <p:spPr>
            <a:xfrm rot="5400000">
              <a:off x="5001430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Egyenes összekötő 65"/>
            <p:cNvCxnSpPr/>
            <p:nvPr/>
          </p:nvCxnSpPr>
          <p:spPr>
            <a:xfrm rot="5400000">
              <a:off x="4929993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Egyenes összekötő 66"/>
            <p:cNvCxnSpPr/>
            <p:nvPr/>
          </p:nvCxnSpPr>
          <p:spPr>
            <a:xfrm rot="5400000">
              <a:off x="4858554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Egyenes összekötő 67"/>
            <p:cNvCxnSpPr/>
            <p:nvPr/>
          </p:nvCxnSpPr>
          <p:spPr>
            <a:xfrm rot="5400000">
              <a:off x="4787117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Egyenes összekötő 68"/>
            <p:cNvCxnSpPr/>
            <p:nvPr/>
          </p:nvCxnSpPr>
          <p:spPr>
            <a:xfrm rot="5400000">
              <a:off x="4715678" y="2499376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Egyenes összekötő 69"/>
            <p:cNvCxnSpPr/>
            <p:nvPr/>
          </p:nvCxnSpPr>
          <p:spPr>
            <a:xfrm rot="5400000">
              <a:off x="4644241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Egyenes összekötő 70"/>
            <p:cNvCxnSpPr/>
            <p:nvPr/>
          </p:nvCxnSpPr>
          <p:spPr>
            <a:xfrm rot="5400000">
              <a:off x="5072869" y="2499376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gyenes összekötő 71"/>
            <p:cNvCxnSpPr/>
            <p:nvPr/>
          </p:nvCxnSpPr>
          <p:spPr>
            <a:xfrm rot="5400000">
              <a:off x="4501365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Egyenes összekötő 72"/>
            <p:cNvCxnSpPr/>
            <p:nvPr/>
          </p:nvCxnSpPr>
          <p:spPr>
            <a:xfrm rot="5400000">
              <a:off x="4429926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Egyenes összekötő 73"/>
            <p:cNvCxnSpPr/>
            <p:nvPr/>
          </p:nvCxnSpPr>
          <p:spPr>
            <a:xfrm rot="5400000">
              <a:off x="4358489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gyenes összekötő 74"/>
            <p:cNvCxnSpPr/>
            <p:nvPr/>
          </p:nvCxnSpPr>
          <p:spPr>
            <a:xfrm rot="5400000">
              <a:off x="4358489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Egyenes összekötő 75"/>
            <p:cNvCxnSpPr/>
            <p:nvPr/>
          </p:nvCxnSpPr>
          <p:spPr>
            <a:xfrm rot="5400000">
              <a:off x="4287050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Egyenes összekötő 76"/>
            <p:cNvCxnSpPr/>
            <p:nvPr/>
          </p:nvCxnSpPr>
          <p:spPr>
            <a:xfrm rot="5400000">
              <a:off x="4572802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gyenes összekötő 77"/>
            <p:cNvCxnSpPr/>
            <p:nvPr/>
          </p:nvCxnSpPr>
          <p:spPr>
            <a:xfrm rot="5400000">
              <a:off x="4644241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Egyenes összekötő 78"/>
            <p:cNvCxnSpPr/>
            <p:nvPr/>
          </p:nvCxnSpPr>
          <p:spPr>
            <a:xfrm rot="5400000">
              <a:off x="5072869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Egyenes összekötő 79"/>
            <p:cNvCxnSpPr/>
            <p:nvPr/>
          </p:nvCxnSpPr>
          <p:spPr>
            <a:xfrm rot="5400000">
              <a:off x="5001430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Egyenes összekötő 80"/>
            <p:cNvCxnSpPr/>
            <p:nvPr/>
          </p:nvCxnSpPr>
          <p:spPr>
            <a:xfrm rot="5400000">
              <a:off x="4929993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gyenes összekötő 81"/>
            <p:cNvCxnSpPr/>
            <p:nvPr/>
          </p:nvCxnSpPr>
          <p:spPr>
            <a:xfrm rot="5400000">
              <a:off x="4858554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Egyenes összekötő 82"/>
            <p:cNvCxnSpPr/>
            <p:nvPr/>
          </p:nvCxnSpPr>
          <p:spPr>
            <a:xfrm rot="5400000">
              <a:off x="4787117" y="4428163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Egyenes összekötő 83"/>
            <p:cNvCxnSpPr/>
            <p:nvPr/>
          </p:nvCxnSpPr>
          <p:spPr>
            <a:xfrm rot="5400000">
              <a:off x="4715678" y="4428163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45" name="Szövegdoboz 118"/>
            <p:cNvSpPr txBox="1">
              <a:spLocks noChangeArrowheads="1"/>
            </p:cNvSpPr>
            <p:nvPr/>
          </p:nvSpPr>
          <p:spPr bwMode="auto">
            <a:xfrm>
              <a:off x="642918" y="2000232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1</a:t>
              </a:r>
            </a:p>
          </p:txBody>
        </p:sp>
        <p:sp>
          <p:nvSpPr>
            <p:cNvPr id="15446" name="Szövegdoboz 121"/>
            <p:cNvSpPr txBox="1">
              <a:spLocks noChangeArrowheads="1"/>
            </p:cNvSpPr>
            <p:nvPr/>
          </p:nvSpPr>
          <p:spPr bwMode="auto">
            <a:xfrm>
              <a:off x="642918" y="3929058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1</a:t>
              </a:r>
            </a:p>
          </p:txBody>
        </p:sp>
        <p:sp>
          <p:nvSpPr>
            <p:cNvPr id="15447" name="Szövegdoboz 122"/>
            <p:cNvSpPr txBox="1">
              <a:spLocks noChangeArrowheads="1"/>
            </p:cNvSpPr>
            <p:nvPr/>
          </p:nvSpPr>
          <p:spPr bwMode="auto">
            <a:xfrm>
              <a:off x="4357694" y="4071934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2</a:t>
              </a:r>
            </a:p>
          </p:txBody>
        </p:sp>
        <p:sp>
          <p:nvSpPr>
            <p:cNvPr id="15448" name="Szövegdoboz 123"/>
            <p:cNvSpPr txBox="1">
              <a:spLocks noChangeArrowheads="1"/>
            </p:cNvSpPr>
            <p:nvPr/>
          </p:nvSpPr>
          <p:spPr bwMode="auto">
            <a:xfrm>
              <a:off x="4357694" y="2143108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2</a:t>
              </a:r>
            </a:p>
          </p:txBody>
        </p:sp>
        <p:cxnSp>
          <p:nvCxnSpPr>
            <p:cNvPr id="89" name="Egyenes összekötő 88"/>
            <p:cNvCxnSpPr/>
            <p:nvPr/>
          </p:nvCxnSpPr>
          <p:spPr>
            <a:xfrm>
              <a:off x="357165" y="5714814"/>
              <a:ext cx="5072099" cy="158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Egyenes összekötő 89"/>
            <p:cNvCxnSpPr/>
            <p:nvPr/>
          </p:nvCxnSpPr>
          <p:spPr>
            <a:xfrm>
              <a:off x="1547799" y="5429068"/>
              <a:ext cx="666755" cy="0"/>
            </a:xfrm>
            <a:prstGeom prst="line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Egyenes összekötő 90"/>
            <p:cNvCxnSpPr/>
            <p:nvPr/>
          </p:nvCxnSpPr>
          <p:spPr>
            <a:xfrm rot="5400000" flipH="1" flipV="1">
              <a:off x="1428737" y="5429067"/>
              <a:ext cx="142873" cy="1428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gyenes összekötő 91"/>
            <p:cNvCxnSpPr/>
            <p:nvPr/>
          </p:nvCxnSpPr>
          <p:spPr>
            <a:xfrm>
              <a:off x="642917" y="5571941"/>
              <a:ext cx="785819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Egyenes összekötő nyíllal 92"/>
            <p:cNvCxnSpPr/>
            <p:nvPr/>
          </p:nvCxnSpPr>
          <p:spPr>
            <a:xfrm rot="10800000">
              <a:off x="4214817" y="5857687"/>
              <a:ext cx="1000132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54" name="Szövegdoboz 134"/>
            <p:cNvSpPr txBox="1">
              <a:spLocks noChangeArrowheads="1"/>
            </p:cNvSpPr>
            <p:nvPr/>
          </p:nvSpPr>
          <p:spPr bwMode="auto">
            <a:xfrm>
              <a:off x="1428736" y="5715008"/>
              <a:ext cx="29367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T</a:t>
              </a:r>
            </a:p>
          </p:txBody>
        </p:sp>
        <p:sp>
          <p:nvSpPr>
            <p:cNvPr id="15455" name="Szövegdoboz 135"/>
            <p:cNvSpPr txBox="1">
              <a:spLocks noChangeArrowheads="1"/>
            </p:cNvSpPr>
            <p:nvPr/>
          </p:nvSpPr>
          <p:spPr bwMode="auto">
            <a:xfrm>
              <a:off x="1681161" y="5705493"/>
              <a:ext cx="3241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cs typeface="Arial" charset="0"/>
                </a:rPr>
                <a:t>G</a:t>
              </a:r>
            </a:p>
          </p:txBody>
        </p:sp>
        <p:sp>
          <p:nvSpPr>
            <p:cNvPr id="15456" name="Szövegdoboz 136"/>
            <p:cNvSpPr txBox="1">
              <a:spLocks noChangeArrowheads="1"/>
            </p:cNvSpPr>
            <p:nvPr/>
          </p:nvSpPr>
          <p:spPr bwMode="auto">
            <a:xfrm>
              <a:off x="1928802" y="5715008"/>
              <a:ext cx="314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400">
                  <a:solidFill>
                    <a:srgbClr val="FF0000"/>
                  </a:solidFill>
                  <a:cs typeface="Arial" charset="0"/>
                </a:rPr>
                <a:t>C</a:t>
              </a:r>
            </a:p>
          </p:txBody>
        </p:sp>
        <p:cxnSp>
          <p:nvCxnSpPr>
            <p:cNvPr id="97" name="Egyenes összekötő 96"/>
            <p:cNvCxnSpPr/>
            <p:nvPr/>
          </p:nvCxnSpPr>
          <p:spPr>
            <a:xfrm rot="5400000">
              <a:off x="929465" y="5642584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Egyenes összekötő 97"/>
            <p:cNvCxnSpPr/>
            <p:nvPr/>
          </p:nvCxnSpPr>
          <p:spPr>
            <a:xfrm rot="5400000">
              <a:off x="1000902" y="5642584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Egyenes összekötő 98"/>
            <p:cNvCxnSpPr/>
            <p:nvPr/>
          </p:nvCxnSpPr>
          <p:spPr>
            <a:xfrm rot="5400000">
              <a:off x="1072341" y="5642584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Egyenes összekötő 99"/>
            <p:cNvCxnSpPr/>
            <p:nvPr/>
          </p:nvCxnSpPr>
          <p:spPr>
            <a:xfrm rot="5400000">
              <a:off x="1215217" y="5642584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Egyenes összekötő 100"/>
            <p:cNvCxnSpPr/>
            <p:nvPr/>
          </p:nvCxnSpPr>
          <p:spPr>
            <a:xfrm rot="5400000">
              <a:off x="1143778" y="5642584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Egyenes összekötő 101"/>
            <p:cNvCxnSpPr/>
            <p:nvPr/>
          </p:nvCxnSpPr>
          <p:spPr>
            <a:xfrm rot="5400000">
              <a:off x="1286654" y="5642584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Egyenes összekötő 102"/>
            <p:cNvCxnSpPr/>
            <p:nvPr/>
          </p:nvCxnSpPr>
          <p:spPr>
            <a:xfrm rot="5400000">
              <a:off x="643713" y="5642584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Egyenes összekötő 103"/>
            <p:cNvCxnSpPr/>
            <p:nvPr/>
          </p:nvCxnSpPr>
          <p:spPr>
            <a:xfrm rot="5400000">
              <a:off x="715150" y="5642584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Egyenes összekötő 104"/>
            <p:cNvCxnSpPr/>
            <p:nvPr/>
          </p:nvCxnSpPr>
          <p:spPr>
            <a:xfrm rot="5400000">
              <a:off x="786589" y="5642584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Egyenes összekötő 105"/>
            <p:cNvCxnSpPr/>
            <p:nvPr/>
          </p:nvCxnSpPr>
          <p:spPr>
            <a:xfrm rot="5400000">
              <a:off x="858026" y="5642584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Egyenes összekötő 106"/>
            <p:cNvCxnSpPr/>
            <p:nvPr/>
          </p:nvCxnSpPr>
          <p:spPr>
            <a:xfrm rot="5400000">
              <a:off x="4501365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Egyenes összekötő 107"/>
            <p:cNvCxnSpPr/>
            <p:nvPr/>
          </p:nvCxnSpPr>
          <p:spPr>
            <a:xfrm rot="5400000">
              <a:off x="4429926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Egyenes összekötő 108"/>
            <p:cNvCxnSpPr/>
            <p:nvPr/>
          </p:nvCxnSpPr>
          <p:spPr>
            <a:xfrm rot="5400000">
              <a:off x="4358489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Egyenes összekötő 109"/>
            <p:cNvCxnSpPr/>
            <p:nvPr/>
          </p:nvCxnSpPr>
          <p:spPr>
            <a:xfrm rot="5400000">
              <a:off x="4358489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Egyenes összekötő 110"/>
            <p:cNvCxnSpPr/>
            <p:nvPr/>
          </p:nvCxnSpPr>
          <p:spPr>
            <a:xfrm rot="5400000">
              <a:off x="4287050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Egyenes összekötő 111"/>
            <p:cNvCxnSpPr/>
            <p:nvPr/>
          </p:nvCxnSpPr>
          <p:spPr>
            <a:xfrm rot="5400000">
              <a:off x="4572802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Egyenes összekötő 112"/>
            <p:cNvCxnSpPr/>
            <p:nvPr/>
          </p:nvCxnSpPr>
          <p:spPr>
            <a:xfrm rot="5400000">
              <a:off x="4644241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Egyenes összekötő 113"/>
            <p:cNvCxnSpPr/>
            <p:nvPr/>
          </p:nvCxnSpPr>
          <p:spPr>
            <a:xfrm rot="5400000">
              <a:off x="5072869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Egyenes összekötő 114"/>
            <p:cNvCxnSpPr/>
            <p:nvPr/>
          </p:nvCxnSpPr>
          <p:spPr>
            <a:xfrm rot="5400000">
              <a:off x="5001430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Egyenes összekötő 115"/>
            <p:cNvCxnSpPr/>
            <p:nvPr/>
          </p:nvCxnSpPr>
          <p:spPr>
            <a:xfrm rot="5400000">
              <a:off x="4929993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Egyenes összekötő 116"/>
            <p:cNvCxnSpPr/>
            <p:nvPr/>
          </p:nvCxnSpPr>
          <p:spPr>
            <a:xfrm rot="5400000">
              <a:off x="4858554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Egyenes összekötő 117"/>
            <p:cNvCxnSpPr/>
            <p:nvPr/>
          </p:nvCxnSpPr>
          <p:spPr>
            <a:xfrm rot="5400000">
              <a:off x="4787117" y="5785457"/>
              <a:ext cx="142873" cy="15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Egyenes összekötő 118"/>
            <p:cNvCxnSpPr/>
            <p:nvPr/>
          </p:nvCxnSpPr>
          <p:spPr>
            <a:xfrm rot="5400000">
              <a:off x="4715678" y="5785457"/>
              <a:ext cx="142873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80" name="Szövegdoboz 164"/>
            <p:cNvSpPr txBox="1">
              <a:spLocks noChangeArrowheads="1"/>
            </p:cNvSpPr>
            <p:nvPr/>
          </p:nvSpPr>
          <p:spPr bwMode="auto">
            <a:xfrm>
              <a:off x="642918" y="5286380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1</a:t>
              </a:r>
            </a:p>
          </p:txBody>
        </p:sp>
        <p:sp>
          <p:nvSpPr>
            <p:cNvPr id="15481" name="Szövegdoboz 165"/>
            <p:cNvSpPr txBox="1">
              <a:spLocks noChangeArrowheads="1"/>
            </p:cNvSpPr>
            <p:nvPr/>
          </p:nvSpPr>
          <p:spPr bwMode="auto">
            <a:xfrm>
              <a:off x="4357694" y="5429256"/>
              <a:ext cx="65434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primer 2</a:t>
              </a:r>
            </a:p>
          </p:txBody>
        </p:sp>
        <p:sp>
          <p:nvSpPr>
            <p:cNvPr id="15482" name="Szövegdoboz 177"/>
            <p:cNvSpPr txBox="1">
              <a:spLocks noChangeArrowheads="1"/>
            </p:cNvSpPr>
            <p:nvPr/>
          </p:nvSpPr>
          <p:spPr bwMode="auto">
            <a:xfrm>
              <a:off x="2271708" y="1557335"/>
              <a:ext cx="965329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nincs mutáció</a:t>
              </a:r>
            </a:p>
          </p:txBody>
        </p:sp>
        <p:cxnSp>
          <p:nvCxnSpPr>
            <p:cNvPr id="123" name="Egyenes összekötő nyíllal 122"/>
            <p:cNvCxnSpPr/>
            <p:nvPr/>
          </p:nvCxnSpPr>
          <p:spPr>
            <a:xfrm>
              <a:off x="2214553" y="2285860"/>
              <a:ext cx="1714512" cy="158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gyenes összekötő nyíllal 123"/>
            <p:cNvCxnSpPr/>
            <p:nvPr/>
          </p:nvCxnSpPr>
          <p:spPr>
            <a:xfrm rot="5400000">
              <a:off x="2126450" y="1792947"/>
              <a:ext cx="285746" cy="21431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Egyenes összekötő nyíllal 124"/>
            <p:cNvCxnSpPr/>
            <p:nvPr/>
          </p:nvCxnSpPr>
          <p:spPr>
            <a:xfrm rot="5400000">
              <a:off x="2178839" y="3893179"/>
              <a:ext cx="428619" cy="3571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86" name="Szövegdoboz 186"/>
            <p:cNvSpPr txBox="1">
              <a:spLocks noChangeArrowheads="1"/>
            </p:cNvSpPr>
            <p:nvPr/>
          </p:nvSpPr>
          <p:spPr bwMode="auto">
            <a:xfrm>
              <a:off x="2500306" y="3643306"/>
              <a:ext cx="87235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van mutáció</a:t>
              </a:r>
            </a:p>
          </p:txBody>
        </p:sp>
        <p:cxnSp>
          <p:nvCxnSpPr>
            <p:cNvPr id="127" name="Egyenes összekötő nyíllal 126"/>
            <p:cNvCxnSpPr/>
            <p:nvPr/>
          </p:nvCxnSpPr>
          <p:spPr>
            <a:xfrm rot="16200000" flipH="1">
              <a:off x="1357301" y="1714367"/>
              <a:ext cx="266696" cy="12382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88" name="Szövegdoboz 190"/>
            <p:cNvSpPr txBox="1">
              <a:spLocks noChangeArrowheads="1"/>
            </p:cNvSpPr>
            <p:nvPr/>
          </p:nvSpPr>
          <p:spPr bwMode="auto">
            <a:xfrm>
              <a:off x="714356" y="1357290"/>
              <a:ext cx="99257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000" dirty="0">
                  <a:latin typeface="Arial" pitchFamily="34" charset="0"/>
                  <a:cs typeface="Arial" pitchFamily="34" charset="0"/>
                </a:rPr>
                <a:t>direkt elrontott</a:t>
              </a:r>
            </a:p>
            <a:p>
              <a:r>
                <a:rPr lang="hu-HU" sz="1000" dirty="0" err="1">
                  <a:latin typeface="Arial" pitchFamily="34" charset="0"/>
                  <a:cs typeface="Arial" pitchFamily="34" charset="0"/>
                </a:rPr>
                <a:t>nukleotid</a:t>
              </a:r>
              <a:endParaRPr lang="hu-HU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89" name="Szövegdoboz 191"/>
            <p:cNvSpPr txBox="1">
              <a:spLocks noChangeArrowheads="1"/>
            </p:cNvSpPr>
            <p:nvPr/>
          </p:nvSpPr>
          <p:spPr bwMode="auto">
            <a:xfrm>
              <a:off x="214290" y="1071538"/>
              <a:ext cx="3978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cs typeface="Arial" charset="0"/>
                </a:rPr>
                <a:t>1.</a:t>
              </a:r>
            </a:p>
          </p:txBody>
        </p:sp>
        <p:sp>
          <p:nvSpPr>
            <p:cNvPr id="15490" name="Szövegdoboz 192"/>
            <p:cNvSpPr txBox="1">
              <a:spLocks noChangeArrowheads="1"/>
            </p:cNvSpPr>
            <p:nvPr/>
          </p:nvSpPr>
          <p:spPr bwMode="auto">
            <a:xfrm>
              <a:off x="214290" y="3143240"/>
              <a:ext cx="39786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>
                  <a:cs typeface="Arial" charset="0"/>
                </a:rPr>
                <a:t>2.</a:t>
              </a:r>
            </a:p>
          </p:txBody>
        </p:sp>
        <p:sp>
          <p:nvSpPr>
            <p:cNvPr id="131" name="Lefelé nyíl 130"/>
            <p:cNvSpPr/>
            <p:nvPr/>
          </p:nvSpPr>
          <p:spPr>
            <a:xfrm>
              <a:off x="2500305" y="4643267"/>
              <a:ext cx="1643075" cy="785801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hu-HU"/>
            </a:p>
          </p:txBody>
        </p:sp>
        <p:sp>
          <p:nvSpPr>
            <p:cNvPr id="15492" name="Szövegdoboz 194"/>
            <p:cNvSpPr txBox="1">
              <a:spLocks noChangeArrowheads="1"/>
            </p:cNvSpPr>
            <p:nvPr/>
          </p:nvSpPr>
          <p:spPr bwMode="auto">
            <a:xfrm>
              <a:off x="4786322" y="1571604"/>
              <a:ext cx="11705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 dirty="0">
                  <a:latin typeface="Arial" pitchFamily="34" charset="0"/>
                  <a:cs typeface="Arial" pitchFamily="34" charset="0"/>
                </a:rPr>
                <a:t>van </a:t>
              </a:r>
            </a:p>
            <a:p>
              <a:pPr algn="ctr"/>
              <a:r>
                <a:rPr lang="hu-HU" sz="1400" dirty="0" err="1">
                  <a:latin typeface="Arial" pitchFamily="34" charset="0"/>
                  <a:cs typeface="Arial" pitchFamily="34" charset="0"/>
                </a:rPr>
                <a:t>PCR-termék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93" name="Szövegdoboz 195"/>
            <p:cNvSpPr txBox="1">
              <a:spLocks noChangeArrowheads="1"/>
            </p:cNvSpPr>
            <p:nvPr/>
          </p:nvSpPr>
          <p:spPr bwMode="auto">
            <a:xfrm>
              <a:off x="4857760" y="4786314"/>
              <a:ext cx="117051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 b="1" dirty="0">
                  <a:latin typeface="Arial" pitchFamily="34" charset="0"/>
                  <a:cs typeface="Arial" pitchFamily="34" charset="0"/>
                </a:rPr>
                <a:t>nincs</a:t>
              </a:r>
            </a:p>
            <a:p>
              <a:pPr algn="ctr"/>
              <a:r>
                <a:rPr lang="hu-HU" sz="1400" dirty="0" err="1">
                  <a:latin typeface="Arial" pitchFamily="34" charset="0"/>
                  <a:cs typeface="Arial" pitchFamily="34" charset="0"/>
                </a:rPr>
                <a:t>PCR-termék</a:t>
              </a:r>
              <a:endParaRPr lang="hu-HU" sz="1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34" name="Egyenes összekötő 133"/>
            <p:cNvCxnSpPr/>
            <p:nvPr/>
          </p:nvCxnSpPr>
          <p:spPr>
            <a:xfrm>
              <a:off x="142852" y="2928790"/>
              <a:ext cx="6143668" cy="1587"/>
            </a:xfrm>
            <a:prstGeom prst="line">
              <a:avLst/>
            </a:prstGeom>
            <a:ln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95" name="Szövegdoboz 198"/>
            <p:cNvSpPr txBox="1">
              <a:spLocks noChangeArrowheads="1"/>
            </p:cNvSpPr>
            <p:nvPr/>
          </p:nvSpPr>
          <p:spPr bwMode="auto">
            <a:xfrm>
              <a:off x="571480" y="449148"/>
              <a:ext cx="5400875" cy="52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800" dirty="0" err="1">
                  <a:latin typeface="Arial" pitchFamily="34" charset="0"/>
                  <a:cs typeface="Arial" pitchFamily="34" charset="0"/>
                </a:rPr>
                <a:t>Pontmutáció</a:t>
              </a:r>
              <a:r>
                <a:rPr lang="hu-HU" sz="2800" dirty="0">
                  <a:latin typeface="Arial" pitchFamily="34" charset="0"/>
                  <a:cs typeface="Arial" pitchFamily="34" charset="0"/>
                </a:rPr>
                <a:t> kimutatása </a:t>
              </a:r>
              <a:r>
                <a:rPr lang="hu-HU" sz="2800" dirty="0" err="1">
                  <a:latin typeface="Arial" pitchFamily="34" charset="0"/>
                  <a:cs typeface="Arial" pitchFamily="34" charset="0"/>
                </a:rPr>
                <a:t>PCR-rel</a:t>
              </a:r>
              <a:endParaRPr lang="hu-HU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1557338"/>
            <a:ext cx="36385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32447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PCR kezdetben exponenciális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2420938"/>
            <a:ext cx="27797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Limitáló tényezők:</a:t>
            </a:r>
          </a:p>
          <a:p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dNTP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primerek, enzim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39750" y="3716338"/>
            <a:ext cx="335380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Detektálás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gélelfóval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Jóval az exponenciális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Rész felett, a telítés közelében 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11188" y="5589588"/>
            <a:ext cx="7165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Megoldások: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Higítási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sorok, ciklusszám változtatás, radioaktív PCR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	         és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real-time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PCR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500298" y="285728"/>
            <a:ext cx="382348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Mennyiségi kimutatás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4213" y="1268413"/>
            <a:ext cx="7845425" cy="2225675"/>
            <a:chOff x="463" y="2202"/>
            <a:chExt cx="4942" cy="1402"/>
          </a:xfrm>
        </p:grpSpPr>
        <p:sp>
          <p:nvSpPr>
            <p:cNvPr id="14341" name="Text Box 2"/>
            <p:cNvSpPr txBox="1">
              <a:spLocks noChangeArrowheads="1"/>
            </p:cNvSpPr>
            <p:nvPr/>
          </p:nvSpPr>
          <p:spPr bwMode="auto">
            <a:xfrm>
              <a:off x="463" y="2202"/>
              <a:ext cx="49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Tegyük fel, hogy 2</a:t>
              </a:r>
              <a:r>
                <a:rPr lang="hu-HU" sz="2000" baseline="30000" dirty="0">
                  <a:latin typeface="Arial" pitchFamily="34" charset="0"/>
                  <a:cs typeface="Arial" pitchFamily="34" charset="0"/>
                </a:rPr>
                <a:t>10</a:t>
              </a:r>
              <a:r>
                <a:rPr lang="hu-HU" sz="2000" dirty="0">
                  <a:latin typeface="Arial" pitchFamily="34" charset="0"/>
                  <a:cs typeface="Arial" pitchFamily="34" charset="0"/>
                </a:rPr>
                <a:t> db elég egy adott DNS-szakasz detektálásához</a:t>
              </a:r>
            </a:p>
          </p:txBody>
        </p:sp>
        <p:sp>
          <p:nvSpPr>
            <p:cNvPr id="14342" name="Text Box 3"/>
            <p:cNvSpPr txBox="1">
              <a:spLocks noChangeArrowheads="1"/>
            </p:cNvSpPr>
            <p:nvPr/>
          </p:nvSpPr>
          <p:spPr bwMode="auto">
            <a:xfrm>
              <a:off x="476" y="2568"/>
              <a:ext cx="19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1. minta: 2 db (= 2</a:t>
              </a:r>
              <a:r>
                <a:rPr lang="hu-HU" sz="2000" baseline="30000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hu-HU" sz="2000" dirty="0">
                  <a:latin typeface="Arial" pitchFamily="34" charset="0"/>
                  <a:cs typeface="Arial" pitchFamily="34" charset="0"/>
                </a:rPr>
                <a:t>) DNS</a:t>
              </a:r>
            </a:p>
          </p:txBody>
        </p:sp>
        <p:sp>
          <p:nvSpPr>
            <p:cNvPr id="14343" name="Line 4"/>
            <p:cNvSpPr>
              <a:spLocks noChangeShapeType="1"/>
            </p:cNvSpPr>
            <p:nvPr/>
          </p:nvSpPr>
          <p:spPr bwMode="auto">
            <a:xfrm>
              <a:off x="2472" y="2704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3094" y="2565"/>
              <a:ext cx="20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9 ciklus kell a detektáláshoz</a:t>
              </a: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476" y="2795"/>
              <a:ext cx="19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2. minta: 16 db (=2</a:t>
              </a:r>
              <a:r>
                <a:rPr lang="hu-HU" sz="2000" baseline="30000" dirty="0">
                  <a:latin typeface="Arial" pitchFamily="34" charset="0"/>
                  <a:cs typeface="Arial" pitchFamily="34" charset="0"/>
                </a:rPr>
                <a:t>4</a:t>
              </a:r>
              <a:r>
                <a:rPr lang="hu-HU" sz="2000" dirty="0">
                  <a:latin typeface="Arial" pitchFamily="34" charset="0"/>
                  <a:cs typeface="Arial" pitchFamily="34" charset="0"/>
                </a:rPr>
                <a:t>) DNS</a:t>
              </a:r>
            </a:p>
          </p:txBody>
        </p:sp>
        <p:sp>
          <p:nvSpPr>
            <p:cNvPr id="14346" name="Line 7"/>
            <p:cNvSpPr>
              <a:spLocks noChangeShapeType="1"/>
            </p:cNvSpPr>
            <p:nvPr/>
          </p:nvSpPr>
          <p:spPr bwMode="auto">
            <a:xfrm>
              <a:off x="2472" y="2931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3107" y="2795"/>
              <a:ext cx="20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6 ciklus kell a detektáláshoz</a:t>
              </a:r>
            </a:p>
          </p:txBody>
        </p:sp>
        <p:sp>
          <p:nvSpPr>
            <p:cNvPr id="14348" name="Text Box 9"/>
            <p:cNvSpPr txBox="1">
              <a:spLocks noChangeArrowheads="1"/>
            </p:cNvSpPr>
            <p:nvPr/>
          </p:nvSpPr>
          <p:spPr bwMode="auto">
            <a:xfrm>
              <a:off x="662" y="3158"/>
              <a:ext cx="4445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9-6= 3 ciklus különbséggel érik el ugyanazt a mennyiséget,</a:t>
              </a:r>
            </a:p>
            <a:p>
              <a:r>
                <a:rPr lang="hu-HU" sz="2000" dirty="0">
                  <a:latin typeface="Arial" pitchFamily="34" charset="0"/>
                  <a:cs typeface="Arial" pitchFamily="34" charset="0"/>
                </a:rPr>
                <a:t>kiszámolható, hogy a két minta között 2</a:t>
              </a:r>
              <a:r>
                <a:rPr lang="hu-HU" sz="2000" baseline="30000" dirty="0">
                  <a:latin typeface="Arial" pitchFamily="34" charset="0"/>
                  <a:cs typeface="Arial" pitchFamily="34" charset="0"/>
                </a:rPr>
                <a:t>3</a:t>
              </a:r>
              <a:r>
                <a:rPr lang="hu-HU" sz="2000" dirty="0">
                  <a:latin typeface="Arial" pitchFamily="34" charset="0"/>
                  <a:cs typeface="Arial" pitchFamily="34" charset="0"/>
                </a:rPr>
                <a:t>-szoros a különbség</a:t>
              </a:r>
            </a:p>
          </p:txBody>
        </p:sp>
      </p:grpSp>
      <p:sp>
        <p:nvSpPr>
          <p:cNvPr id="14339" name="Text Box 11"/>
          <p:cNvSpPr txBox="1">
            <a:spLocks noChangeArrowheads="1"/>
          </p:cNvSpPr>
          <p:nvPr/>
        </p:nvSpPr>
        <p:spPr bwMode="auto">
          <a:xfrm>
            <a:off x="2643174" y="285728"/>
            <a:ext cx="4178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/>
              <a:t>Real-time</a:t>
            </a:r>
            <a:r>
              <a:rPr lang="hu-HU" sz="3200" dirty="0"/>
              <a:t> PCR alapjai</a:t>
            </a:r>
          </a:p>
        </p:txBody>
      </p:sp>
      <p:sp>
        <p:nvSpPr>
          <p:cNvPr id="14340" name="Text Box 12"/>
          <p:cNvSpPr txBox="1">
            <a:spLocks noChangeArrowheads="1"/>
          </p:cNvSpPr>
          <p:nvPr/>
        </p:nvSpPr>
        <p:spPr bwMode="auto">
          <a:xfrm>
            <a:off x="539750" y="4292600"/>
            <a:ext cx="8081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Időben (ciklusszám) követjük,  mikor éri el a küszöbértéket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765175"/>
            <a:ext cx="438467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428596" y="1000108"/>
            <a:ext cx="29940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2-szálú DNS-hez</a:t>
            </a:r>
          </a:p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interkalálódó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fluorescens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festékek: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428596" y="2143116"/>
            <a:ext cx="2778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Sybr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green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Eva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Green</a:t>
            </a:r>
            <a:endParaRPr lang="hu-H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8313" y="2708275"/>
            <a:ext cx="39528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Fényforrás</a:t>
            </a:r>
          </a:p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Fluorescens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detektor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Átlátszó csövek, vagy kapillárisok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28596" y="4071942"/>
            <a:ext cx="3727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Megnövelt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specificitás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- Speciális primer design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Tm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exon-intron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, GC, BLAST)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- Rövid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amplikonok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- 2-lépéses,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szuboptimális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PCR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- Hot start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2268538" y="188913"/>
            <a:ext cx="49247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Reakció detektálása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real-time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 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519113" y="255588"/>
            <a:ext cx="8045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>
                <a:latin typeface="Arial" pitchFamily="34" charset="0"/>
                <a:cs typeface="Arial" pitchFamily="34" charset="0"/>
              </a:rPr>
              <a:t>Tipikus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real-time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PCR beállítások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interkalálódó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fluorescens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festékhez 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65188"/>
            <a:ext cx="7272338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500430" y="357166"/>
            <a:ext cx="2150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b="1" dirty="0" smtClean="0">
                <a:latin typeface="Arial" pitchFamily="34" charset="0"/>
                <a:cs typeface="Arial" pitchFamily="34" charset="0"/>
              </a:rPr>
              <a:t>Tematika</a:t>
            </a:r>
            <a:endParaRPr lang="hu-H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3608" y="1052736"/>
            <a:ext cx="460414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Hibridizációs technikák</a:t>
            </a: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Kvantitatív PCR</a:t>
            </a: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Vektorok</a:t>
            </a: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Ligáz nélküli klónozások</a:t>
            </a: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Könyvtárak, készítésük</a:t>
            </a:r>
          </a:p>
          <a:p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Expressziós</a:t>
            </a:r>
            <a:r>
              <a:rPr lang="hu-HU" sz="3200" dirty="0" smtClean="0">
                <a:latin typeface="Arial" pitchFamily="34" charset="0"/>
                <a:cs typeface="Arial" pitchFamily="34" charset="0"/>
              </a:rPr>
              <a:t> rendszerek</a:t>
            </a:r>
          </a:p>
          <a:p>
            <a:r>
              <a:rPr lang="hu-HU" sz="3200" dirty="0" err="1" smtClean="0">
                <a:latin typeface="Arial" pitchFamily="34" charset="0"/>
                <a:cs typeface="Arial" pitchFamily="34" charset="0"/>
              </a:rPr>
              <a:t>Mutagenezis</a:t>
            </a:r>
            <a:endParaRPr lang="hu-H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Fehérjék kimutatása</a:t>
            </a:r>
          </a:p>
          <a:p>
            <a:r>
              <a:rPr lang="hu-HU" sz="3200" dirty="0" smtClean="0">
                <a:latin typeface="Arial" pitchFamily="34" charset="0"/>
                <a:cs typeface="Arial" pitchFamily="34" charset="0"/>
              </a:rPr>
              <a:t>Interakciók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99592" y="5805264"/>
            <a:ext cx="7443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/>
              <a:t>Wunderlich</a:t>
            </a:r>
            <a:r>
              <a:rPr lang="hu-HU" sz="2800" dirty="0" smtClean="0"/>
              <a:t> </a:t>
            </a:r>
            <a:r>
              <a:rPr lang="hu-HU" sz="2800" dirty="0" err="1" smtClean="0"/>
              <a:t>Lívius</a:t>
            </a:r>
            <a:r>
              <a:rPr lang="hu-HU" sz="2800" dirty="0" smtClean="0"/>
              <a:t>: Molekuláris Biológiai technikák</a:t>
            </a:r>
          </a:p>
          <a:p>
            <a:r>
              <a:rPr lang="hu-HU" sz="2800" dirty="0" err="1" smtClean="0"/>
              <a:t>Typotex</a:t>
            </a:r>
            <a:r>
              <a:rPr lang="hu-HU" sz="2800" dirty="0" smtClean="0"/>
              <a:t> 2014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 </a:t>
            </a:r>
          </a:p>
        </p:txBody>
      </p:sp>
      <p:pic>
        <p:nvPicPr>
          <p:cNvPr id="17411" name="Picture 3" descr="te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08625" cy="385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te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000375"/>
            <a:ext cx="5508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703888" y="182563"/>
            <a:ext cx="29940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Ct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érték: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Mely ciklusszámnál éri el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fluorescencia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küszöbértéket</a:t>
            </a: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H="1">
            <a:off x="4932363" y="1844675"/>
            <a:ext cx="1439862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58750" y="4287838"/>
            <a:ext cx="31765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000" dirty="0" err="1">
                <a:latin typeface="Arial" pitchFamily="34" charset="0"/>
                <a:cs typeface="Arial" pitchFamily="34" charset="0"/>
              </a:rPr>
              <a:t>Specificitás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utólagos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ellenőrzése:</a:t>
            </a:r>
          </a:p>
          <a:p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Gél-elektroforézis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Amplikonok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olvadáspont-</a:t>
            </a: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jának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ellenőrzése (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melt</a:t>
            </a:r>
            <a:endParaRPr lang="hu-HU" sz="2000" dirty="0">
              <a:latin typeface="Arial" pitchFamily="34" charset="0"/>
              <a:cs typeface="Arial" pitchFamily="34" charset="0"/>
            </a:endParaRPr>
          </a:p>
          <a:p>
            <a:r>
              <a:rPr lang="hu-HU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curve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000" dirty="0" err="1">
                <a:latin typeface="Arial" pitchFamily="34" charset="0"/>
                <a:cs typeface="Arial" pitchFamily="34" charset="0"/>
              </a:rPr>
              <a:t>analysis</a:t>
            </a:r>
            <a:r>
              <a:rPr lang="hu-HU" sz="20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188913"/>
            <a:ext cx="530860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50825" y="476250"/>
            <a:ext cx="33361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PCR hatékonyságának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ellenőrzése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860800"/>
            <a:ext cx="5357812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913"/>
            <a:ext cx="25193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44675"/>
            <a:ext cx="360045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33825"/>
            <a:ext cx="360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717550"/>
            <a:ext cx="35237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A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Real-time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PCR</a:t>
            </a:r>
          </a:p>
          <a:p>
            <a:r>
              <a:rPr lang="hu-HU" sz="2400" dirty="0" err="1">
                <a:latin typeface="Arial" pitchFamily="34" charset="0"/>
                <a:cs typeface="Arial" pitchFamily="34" charset="0"/>
              </a:rPr>
              <a:t>specificitásának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további 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növelése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92138" y="3592513"/>
            <a:ext cx="2137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Multiplex PCR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is lehetséges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45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5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7129463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350"/>
            <a:ext cx="3382963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4213" y="1581150"/>
            <a:ext cx="2593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>
                <a:latin typeface="Arial" pitchFamily="34" charset="0"/>
                <a:cs typeface="Arial" pitchFamily="34" charset="0"/>
              </a:rPr>
              <a:t>Molecular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beacon</a:t>
            </a:r>
            <a:endParaRPr lang="hu-H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92138" y="423863"/>
            <a:ext cx="29413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További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specificitás-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fokozás: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565400"/>
            <a:ext cx="4968875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516563"/>
            <a:ext cx="49688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2627313" y="4797425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940425" y="3452813"/>
            <a:ext cx="26693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Már 1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nukleotid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különbséggel sem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kötődik be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40425" y="4797425"/>
            <a:ext cx="895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Arial" pitchFamily="34" charset="0"/>
                <a:cs typeface="Arial" pitchFamily="34" charset="0"/>
              </a:rPr>
              <a:t>SNP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Új molekuláris biológiai módszerek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Hibridizációs technikák</a:t>
            </a:r>
          </a:p>
          <a:p>
            <a:pPr eaLnBrk="1" hangingPunct="1"/>
            <a:r>
              <a:rPr lang="hu-HU" dirty="0" smtClean="0"/>
              <a:t>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836613"/>
            <a:ext cx="6769100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260350"/>
            <a:ext cx="29450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Edwin Southern, 1975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11188" y="5949950"/>
            <a:ext cx="77812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Southern-blot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Deléció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400" dirty="0" err="1">
                <a:latin typeface="Times New Roman" pitchFamily="18" charset="0"/>
                <a:cs typeface="Times New Roman" pitchFamily="18" charset="0"/>
              </a:rPr>
              <a:t>inszerció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, átrendeződés,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pontmutáció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		„ujjlenyomat</a:t>
            </a:r>
            <a:r>
              <a:rPr lang="hu-HU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077" name="Téglalap 6"/>
          <p:cNvSpPr>
            <a:spLocks noChangeArrowheads="1"/>
          </p:cNvSpPr>
          <p:nvPr/>
        </p:nvSpPr>
        <p:spPr bwMode="auto">
          <a:xfrm>
            <a:off x="3929063" y="214313"/>
            <a:ext cx="52149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>
                <a:hlinkClick r:id="rId3"/>
              </a:rPr>
              <a:t>http://www.ppdictionary.com/tutorials/southern_blot.htm</a:t>
            </a:r>
            <a:endParaRPr lang="hu-H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4148137" cy="458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46163"/>
            <a:ext cx="4886325" cy="581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857224" y="214290"/>
            <a:ext cx="76306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>
                <a:latin typeface="Times New Roman" pitchFamily="18" charset="0"/>
                <a:cs typeface="Times New Roman" pitchFamily="18" charset="0"/>
              </a:rPr>
              <a:t>Kolónia </a:t>
            </a:r>
            <a:r>
              <a:rPr lang="hu-HU" sz="3200" dirty="0" smtClean="0">
                <a:latin typeface="Times New Roman" pitchFamily="18" charset="0"/>
                <a:cs typeface="Times New Roman" pitchFamily="18" charset="0"/>
              </a:rPr>
              <a:t>hibridizáció: Keresés könyvtárakban</a:t>
            </a:r>
            <a:endParaRPr lang="hu-H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3276600" y="404813"/>
            <a:ext cx="2763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 dirty="0" err="1"/>
              <a:t>Northern</a:t>
            </a:r>
            <a:r>
              <a:rPr lang="hu-HU" sz="3600" dirty="0"/>
              <a:t> </a:t>
            </a:r>
            <a:r>
              <a:rPr lang="hu-HU" sz="3600" dirty="0" err="1"/>
              <a:t>blot</a:t>
            </a:r>
            <a:endParaRPr lang="hu-HU" sz="3600" dirty="0"/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663575" y="1381125"/>
            <a:ext cx="80794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800" dirty="0">
                <a:latin typeface="Arial" pitchFamily="34" charset="0"/>
                <a:cs typeface="Arial" pitchFamily="34" charset="0"/>
              </a:rPr>
              <a:t>Specifikus </a:t>
            </a:r>
            <a:r>
              <a:rPr lang="hu-HU" sz="2800" dirty="0" err="1">
                <a:latin typeface="Arial" pitchFamily="34" charset="0"/>
                <a:cs typeface="Arial" pitchFamily="34" charset="0"/>
              </a:rPr>
              <a:t>mRNS</a:t>
            </a:r>
            <a:r>
              <a:rPr lang="hu-HU" sz="2800" dirty="0">
                <a:latin typeface="Arial" pitchFamily="34" charset="0"/>
                <a:cs typeface="Arial" pitchFamily="34" charset="0"/>
              </a:rPr>
              <a:t> mennyiségek összehasonlítása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85720" y="2000240"/>
            <a:ext cx="573266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Intakt RNS izolálás</a:t>
            </a:r>
          </a:p>
          <a:p>
            <a:pPr>
              <a:buFontTx/>
              <a:buChar char="-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Szeparálás (2,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2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M formaldehides gélen,</a:t>
            </a:r>
          </a:p>
          <a:p>
            <a:r>
              <a:rPr lang="hu-HU" sz="2400" dirty="0">
                <a:latin typeface="Arial" pitchFamily="34" charset="0"/>
                <a:cs typeface="Arial" pitchFamily="34" charset="0"/>
              </a:rPr>
              <a:t>vagy </a:t>
            </a:r>
            <a:r>
              <a:rPr lang="hu-HU" sz="2400" dirty="0" err="1">
                <a:latin typeface="Arial" pitchFamily="34" charset="0"/>
                <a:cs typeface="Arial" pitchFamily="34" charset="0"/>
              </a:rPr>
              <a:t>glioxál</a:t>
            </a:r>
            <a:r>
              <a:rPr lang="hu-HU" sz="2400" dirty="0">
                <a:latin typeface="Arial" pitchFamily="34" charset="0"/>
                <a:cs typeface="Arial" pitchFamily="34" charset="0"/>
              </a:rPr>
              <a:t> előkezelés)</a:t>
            </a:r>
          </a:p>
          <a:p>
            <a:pPr>
              <a:buFontTx/>
              <a:buChar char="-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Transzfer</a:t>
            </a:r>
          </a:p>
          <a:p>
            <a:pPr>
              <a:buFontTx/>
              <a:buChar char="-"/>
            </a:pPr>
            <a:r>
              <a:rPr lang="hu-HU" sz="2400" dirty="0" err="1">
                <a:latin typeface="Arial" pitchFamily="34" charset="0"/>
                <a:cs typeface="Arial" pitchFamily="34" charset="0"/>
              </a:rPr>
              <a:t>Fixáció</a:t>
            </a:r>
            <a:endParaRPr lang="hu-HU" sz="24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Hibridizáció, mosás</a:t>
            </a:r>
          </a:p>
          <a:p>
            <a:pPr>
              <a:buFontTx/>
              <a:buChar char="-"/>
            </a:pPr>
            <a:r>
              <a:rPr lang="hu-HU" sz="2400" dirty="0">
                <a:latin typeface="Arial" pitchFamily="34" charset="0"/>
                <a:cs typeface="Arial" pitchFamily="34" charset="0"/>
              </a:rPr>
              <a:t>Előhívás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07181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700338" y="476250"/>
            <a:ext cx="36695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200" dirty="0" err="1">
                <a:latin typeface="Arial" pitchFamily="34" charset="0"/>
                <a:cs typeface="Arial" pitchFamily="34" charset="0"/>
              </a:rPr>
              <a:t>Dot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latin typeface="Arial" pitchFamily="34" charset="0"/>
                <a:cs typeface="Arial" pitchFamily="34" charset="0"/>
              </a:rPr>
              <a:t>blot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és </a:t>
            </a:r>
            <a:r>
              <a:rPr lang="hu-HU" sz="3200" dirty="0" err="1">
                <a:latin typeface="Arial" pitchFamily="34" charset="0"/>
                <a:cs typeface="Arial" pitchFamily="34" charset="0"/>
              </a:rPr>
              <a:t>slot</a:t>
            </a:r>
            <a:r>
              <a:rPr lang="hu-HU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hu-HU" sz="3200" dirty="0" err="1">
                <a:latin typeface="Arial" pitchFamily="34" charset="0"/>
                <a:cs typeface="Arial" pitchFamily="34" charset="0"/>
              </a:rPr>
              <a:t>blot</a:t>
            </a:r>
            <a:endParaRPr lang="hu-H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3862388"/>
            <a:ext cx="45704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412875"/>
            <a:ext cx="31448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341438"/>
            <a:ext cx="22383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629</Words>
  <Application>Microsoft Office PowerPoint</Application>
  <PresentationFormat>Diavetítés a képernyőre (4:3 oldalarány)</PresentationFormat>
  <Paragraphs>210</Paragraphs>
  <Slides>34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5" baseType="lpstr">
      <vt:lpstr>Office-téma</vt:lpstr>
      <vt:lpstr>Új molekuláris biológiai módszerek</vt:lpstr>
      <vt:lpstr>2. dia</vt:lpstr>
      <vt:lpstr>3. dia</vt:lpstr>
      <vt:lpstr>Új molekuláris biológiai módszerek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Új molekuláris biológiai módszerek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 </vt:lpstr>
      <vt:lpstr> </vt:lpstr>
      <vt:lpstr>31. dia</vt:lpstr>
      <vt:lpstr>32. dia</vt:lpstr>
      <vt:lpstr>33. dia</vt:lpstr>
      <vt:lpstr>34. dia</vt:lpstr>
    </vt:vector>
  </TitlesOfParts>
  <Company>Alkalmazott Biotechnológia és Élelmiszert. T.sz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Wunderlich Lívius</dc:creator>
  <cp:lastModifiedBy>Livius</cp:lastModifiedBy>
  <cp:revision>37</cp:revision>
  <dcterms:created xsi:type="dcterms:W3CDTF">2015-02-12T09:20:18Z</dcterms:created>
  <dcterms:modified xsi:type="dcterms:W3CDTF">2017-02-09T23:36:14Z</dcterms:modified>
</cp:coreProperties>
</file>