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4" r:id="rId2"/>
    <p:sldId id="305" r:id="rId3"/>
    <p:sldId id="290" r:id="rId4"/>
    <p:sldId id="323" r:id="rId5"/>
    <p:sldId id="321" r:id="rId6"/>
    <p:sldId id="304" r:id="rId7"/>
    <p:sldId id="296" r:id="rId8"/>
    <p:sldId id="319" r:id="rId9"/>
    <p:sldId id="310" r:id="rId10"/>
    <p:sldId id="297" r:id="rId11"/>
    <p:sldId id="307" r:id="rId12"/>
    <p:sldId id="320" r:id="rId13"/>
    <p:sldId id="308" r:id="rId14"/>
    <p:sldId id="313" r:id="rId15"/>
    <p:sldId id="314" r:id="rId16"/>
    <p:sldId id="322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68" d="100"/>
          <a:sy n="68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5C67-D45C-4069-BFBA-64168C2242F2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43582-87CF-445C-93A1-A825B6A4CD3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43582-87CF-445C-93A1-A825B6A4CD32}" type="slidenum">
              <a:rPr lang="hu-HU" smtClean="0"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F84C-B5A3-4635-8E77-CBD6528BA8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4D4C-7290-4041-8EE5-BC9BD74F53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70CE-0124-40F9-B5FD-85D0D509C0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0CC1-BF90-49E5-8D6E-869567B408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70AC-9BFD-41F0-966C-2CED1BB332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25F72-8F7F-4D93-B161-F6863126F0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E981-C671-4C53-BA8A-FDFFA691E3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C447-3831-4774-AEEA-E7FC7FA2FD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C5A3-5B0F-40EF-8E09-A04C8ED1C0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8E914-A380-45FA-BB53-A42BDDA1D6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1C872-E899-4139-A971-A7E8BBB8E7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26A481-791A-4EA5-9DB8-E5659EA78D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Sejttenyésztés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Molekuláris biológiai módszerek</a:t>
            </a:r>
          </a:p>
          <a:p>
            <a:r>
              <a:rPr lang="hu-HU" dirty="0" smtClean="0"/>
              <a:t>2015</a:t>
            </a:r>
            <a:endParaRPr lang="hu-HU" dirty="0" smtClean="0"/>
          </a:p>
          <a:p>
            <a:r>
              <a:rPr lang="hu-HU" dirty="0" err="1" smtClean="0"/>
              <a:t>Wunderlich</a:t>
            </a:r>
            <a:r>
              <a:rPr lang="hu-HU" dirty="0" smtClean="0"/>
              <a:t> </a:t>
            </a:r>
            <a:r>
              <a:rPr lang="hu-HU" dirty="0" err="1" smtClean="0"/>
              <a:t>Lívius</a:t>
            </a:r>
            <a:endParaRPr lang="hu-H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68153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229225"/>
            <a:ext cx="576103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76250"/>
            <a:ext cx="36179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68538" y="188913"/>
            <a:ext cx="4918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Eukariota sejkultúra állatokból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4191000"/>
            <a:ext cx="4181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36613"/>
            <a:ext cx="540067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5292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Immortalizált (rákos) sejtvonalak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311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Primer sejtvonalak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3141663"/>
            <a:ext cx="6834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Tápfolyadék: Vitaminok, aminosavak, sók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5116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Letapadó, vagy folyadékkultúra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5084763"/>
            <a:ext cx="3549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Borjú (fötális) szérum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1188" y="3573463"/>
            <a:ext cx="160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Glutamin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11188" y="4005263"/>
            <a:ext cx="1135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Cukor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9750" y="5516563"/>
            <a:ext cx="4498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Antibiotikum, antimikotikum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11188" y="4437063"/>
            <a:ext cx="668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Piruvát, bikarbonát, indikátor (fenolvörös)</a:t>
            </a:r>
          </a:p>
        </p:txBody>
      </p:sp>
      <p:sp>
        <p:nvSpPr>
          <p:cNvPr id="13323" name="Text Box 3"/>
          <p:cNvSpPr txBox="1">
            <a:spLocks noChangeArrowheads="1"/>
          </p:cNvSpPr>
          <p:nvPr/>
        </p:nvSpPr>
        <p:spPr bwMode="auto">
          <a:xfrm>
            <a:off x="611188" y="1557338"/>
            <a:ext cx="3943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Sejtvonalak őssejtekből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975"/>
            <a:ext cx="47434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60350"/>
            <a:ext cx="52863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25003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Médium csere</a:t>
            </a:r>
          </a:p>
          <a:p>
            <a:r>
              <a:rPr lang="hu-HU" sz="2800"/>
              <a:t>Passzálás</a:t>
            </a:r>
          </a:p>
          <a:p>
            <a:r>
              <a:rPr lang="hu-HU" sz="2800"/>
              <a:t>Fagyasztás</a:t>
            </a:r>
          </a:p>
          <a:p>
            <a:r>
              <a:rPr lang="hu-HU" sz="2800"/>
              <a:t>Olvasztás</a:t>
            </a:r>
          </a:p>
          <a:p>
            <a:r>
              <a:rPr lang="hu-HU" sz="2800"/>
              <a:t>Éheztetés</a:t>
            </a:r>
          </a:p>
          <a:p>
            <a:r>
              <a:rPr lang="hu-HU" sz="2800"/>
              <a:t>Transzfektálás</a:t>
            </a:r>
          </a:p>
          <a:p>
            <a:r>
              <a:rPr lang="hu-HU" sz="2800"/>
              <a:t>Kezelés</a:t>
            </a:r>
          </a:p>
          <a:p>
            <a:r>
              <a:rPr lang="hu-HU" sz="2800"/>
              <a:t>Lizálás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859338" y="4941888"/>
            <a:ext cx="43322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Ko-kultúra</a:t>
            </a:r>
          </a:p>
          <a:p>
            <a:r>
              <a:rPr lang="hu-HU" sz="2800"/>
              <a:t>Hibridóma (leuk. + B limf.)</a:t>
            </a:r>
          </a:p>
          <a:p>
            <a:r>
              <a:rPr lang="hu-HU" sz="2800"/>
              <a:t>Szövetkultúra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627313" y="260350"/>
            <a:ext cx="319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Növényi sejtkultúra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29162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Anorganikus sók</a:t>
            </a:r>
          </a:p>
          <a:p>
            <a:r>
              <a:rPr lang="hu-HU" sz="2800"/>
              <a:t>Szerves anyagok</a:t>
            </a:r>
          </a:p>
          <a:p>
            <a:r>
              <a:rPr lang="hu-HU" sz="2800"/>
              <a:t>Vitaminok</a:t>
            </a:r>
          </a:p>
          <a:p>
            <a:r>
              <a:rPr lang="hu-HU" sz="2800"/>
              <a:t>Hormonok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7675" y="1020763"/>
            <a:ext cx="7548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Totipotens sejtekből kallusz, vagy szuszpenzió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47675" y="1668463"/>
            <a:ext cx="3035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Rügy vagy gyökér</a:t>
            </a:r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468313" y="4437063"/>
            <a:ext cx="40624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Fagyasztás:</a:t>
            </a:r>
          </a:p>
          <a:p>
            <a:r>
              <a:rPr lang="hu-HU" sz="2800"/>
              <a:t>Magyas sókoncentráció,</a:t>
            </a:r>
          </a:p>
          <a:p>
            <a:r>
              <a:rPr lang="hu-HU" sz="2800"/>
              <a:t>vagy dehidratálás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2563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288" y="0"/>
            <a:ext cx="506571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365625"/>
            <a:ext cx="3181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Szövegdoboz 4"/>
          <p:cNvSpPr txBox="1">
            <a:spLocks noChangeArrowheads="1"/>
          </p:cNvSpPr>
          <p:nvPr/>
        </p:nvSpPr>
        <p:spPr bwMode="auto">
          <a:xfrm>
            <a:off x="4429125" y="4000500"/>
            <a:ext cx="25257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Transzfekció:</a:t>
            </a:r>
          </a:p>
          <a:p>
            <a:r>
              <a:rPr lang="hu-HU" sz="2800"/>
              <a:t>Vírusok</a:t>
            </a:r>
          </a:p>
          <a:p>
            <a:r>
              <a:rPr lang="hu-HU" sz="2800"/>
              <a:t>Agrobacterium</a:t>
            </a:r>
          </a:p>
          <a:p>
            <a:r>
              <a:rPr lang="hu-HU" sz="2800"/>
              <a:t>Génpuska</a:t>
            </a:r>
          </a:p>
          <a:p>
            <a:r>
              <a:rPr lang="hu-HU" sz="2800"/>
              <a:t>Protoplaszt</a:t>
            </a:r>
          </a:p>
          <a:p>
            <a:r>
              <a:rPr lang="hu-HU" sz="2800"/>
              <a:t>Elektroporáció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492500" y="260350"/>
            <a:ext cx="1560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Vírusok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032000" y="40671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320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933825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5013325"/>
            <a:ext cx="1609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205038"/>
            <a:ext cx="21336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412875"/>
            <a:ext cx="2343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940425" y="836613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λ</a:t>
            </a:r>
            <a:r>
              <a:rPr lang="hu-HU"/>
              <a:t>-fág</a:t>
            </a:r>
            <a:endParaRPr lang="el-GR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1331913" y="1700213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Bakulovírus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443663" y="350043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Adenovírus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3779838" y="4508500"/>
            <a:ext cx="150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Lentivírus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33375"/>
            <a:ext cx="46799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3352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789363"/>
            <a:ext cx="3429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195513" y="188913"/>
            <a:ext cx="4718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Baktériumok tenyésztése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28688" y="1000125"/>
            <a:ext cx="6542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E- coli törzsek a molekuláris biológiában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28688" y="1643063"/>
            <a:ext cx="2700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Nem patogének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900113" y="2276475"/>
            <a:ext cx="72040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Különböző mértékben mutánsok</a:t>
            </a:r>
          </a:p>
          <a:p>
            <a:r>
              <a:rPr lang="hu-HU" sz="2800"/>
              <a:t>Enzimhiányosak: Metabolikus intermedierek</a:t>
            </a:r>
          </a:p>
          <a:p>
            <a:r>
              <a:rPr lang="hu-HU" sz="2800"/>
              <a:t>Endonukleázok, metilázok, rekombinázok</a:t>
            </a:r>
          </a:p>
          <a:p>
            <a:r>
              <a:rPr lang="hu-HU" sz="2800"/>
              <a:t>Szelektív táptalaj (aminosav- ill. nukleotid-</a:t>
            </a:r>
          </a:p>
          <a:p>
            <a:r>
              <a:rPr lang="hu-HU" sz="2800"/>
              <a:t>anyagcsre intermedierek, antibiotikumok,</a:t>
            </a:r>
          </a:p>
          <a:p>
            <a:r>
              <a:rPr lang="hu-HU" sz="2800"/>
              <a:t>mesterséges szubsztrátok, stb.) 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928688" y="5357813"/>
            <a:ext cx="1993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37 </a:t>
            </a:r>
            <a:r>
              <a:rPr lang="en-US" sz="2800"/>
              <a:t>º</a:t>
            </a:r>
            <a:r>
              <a:rPr lang="hu-HU" sz="2800"/>
              <a:t>C, O.N.</a:t>
            </a: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4463"/>
            <a:ext cx="777557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068638"/>
            <a:ext cx="3554413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4095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27625" y="841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8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292725" y="188913"/>
            <a:ext cx="27003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Folyadékkultúra</a:t>
            </a:r>
          </a:p>
          <a:p>
            <a:r>
              <a:rPr lang="hu-HU" sz="2800"/>
              <a:t>Agar plate</a:t>
            </a:r>
          </a:p>
          <a:p>
            <a:r>
              <a:rPr lang="hu-HU" sz="2800"/>
              <a:t>Szélesztés</a:t>
            </a:r>
          </a:p>
          <a:p>
            <a:r>
              <a:rPr lang="hu-HU" sz="2800"/>
              <a:t>Fagyasztás</a:t>
            </a:r>
          </a:p>
          <a:p>
            <a:r>
              <a:rPr lang="hu-HU" sz="2800"/>
              <a:t>Tárolás</a:t>
            </a:r>
          </a:p>
          <a:p>
            <a:r>
              <a:rPr lang="hu-HU" sz="2800"/>
              <a:t>Transzformálás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35013" y="4621213"/>
            <a:ext cx="1450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Kezelés</a:t>
            </a:r>
          </a:p>
          <a:p>
            <a:r>
              <a:rPr lang="hu-HU" sz="2800"/>
              <a:t>Lizálás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713788" cy="59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81075"/>
            <a:ext cx="22955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149725"/>
            <a:ext cx="29146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84538"/>
            <a:ext cx="41767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650" y="188913"/>
            <a:ext cx="4705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0" y="188913"/>
            <a:ext cx="4421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Saccharomyces cerevisiae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37623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149725"/>
            <a:ext cx="24669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92725" y="188913"/>
            <a:ext cx="27003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Folyadékkultúra</a:t>
            </a:r>
          </a:p>
          <a:p>
            <a:r>
              <a:rPr lang="hu-HU" sz="2800"/>
              <a:t>Agar plate</a:t>
            </a:r>
          </a:p>
          <a:p>
            <a:r>
              <a:rPr lang="hu-HU" sz="2800"/>
              <a:t>Szélesztés</a:t>
            </a:r>
          </a:p>
          <a:p>
            <a:r>
              <a:rPr lang="hu-HU" sz="2800"/>
              <a:t>Fagyasztás</a:t>
            </a:r>
          </a:p>
          <a:p>
            <a:r>
              <a:rPr lang="hu-HU" sz="2800"/>
              <a:t>Tárolás</a:t>
            </a:r>
          </a:p>
          <a:p>
            <a:r>
              <a:rPr lang="hu-HU" sz="2800"/>
              <a:t>Transzformálás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87450" y="4292600"/>
            <a:ext cx="24812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Szinkronizálás</a:t>
            </a:r>
          </a:p>
          <a:p>
            <a:r>
              <a:rPr lang="hu-HU" sz="2800"/>
              <a:t>Kezelés</a:t>
            </a:r>
          </a:p>
          <a:p>
            <a:r>
              <a:rPr lang="hu-HU" sz="2800"/>
              <a:t>Lizálás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00338" y="260350"/>
            <a:ext cx="3681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Élesző tenyésztése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71550" y="1341438"/>
            <a:ext cx="671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Élesztő törzsek a molekuláris biológiában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900113" y="2276475"/>
            <a:ext cx="68167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Lehetnek különböző mértékben mutánsok</a:t>
            </a:r>
          </a:p>
          <a:p>
            <a:r>
              <a:rPr lang="hu-HU" sz="2800"/>
              <a:t>Enzimhiányosak</a:t>
            </a:r>
          </a:p>
          <a:p>
            <a:r>
              <a:rPr lang="hu-HU" sz="2800"/>
              <a:t>Transzgenikusak</a:t>
            </a:r>
          </a:p>
          <a:p>
            <a:r>
              <a:rPr lang="hu-HU" sz="2800"/>
              <a:t>Szelektív táptalaj (aminosav- ill. nukleotid-</a:t>
            </a:r>
          </a:p>
          <a:p>
            <a:r>
              <a:rPr lang="hu-HU" sz="2800"/>
              <a:t>anyagcsre, stb.) 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950913" y="4765675"/>
            <a:ext cx="5873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max. 30 </a:t>
            </a:r>
            <a:r>
              <a:rPr lang="en-US" sz="2800"/>
              <a:t>º</a:t>
            </a:r>
            <a:r>
              <a:rPr lang="hu-HU" sz="2800"/>
              <a:t>C, O.N. folyékony, 3-4 nap</a:t>
            </a:r>
          </a:p>
          <a:p>
            <a:r>
              <a:rPr lang="hu-HU" sz="2800"/>
              <a:t>szilárd médiumon</a:t>
            </a:r>
            <a:endParaRPr 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209</Words>
  <Application>Microsoft Office PowerPoint</Application>
  <PresentationFormat>Diavetítés a képernyőre (4:3 oldalarány)</PresentationFormat>
  <Paragraphs>85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Alapértelmezett terv</vt:lpstr>
      <vt:lpstr>Sejttenyésztés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Livius Wunderlich</dc:creator>
  <cp:lastModifiedBy>Livius</cp:lastModifiedBy>
  <cp:revision>45</cp:revision>
  <dcterms:created xsi:type="dcterms:W3CDTF">2011-02-06T23:54:24Z</dcterms:created>
  <dcterms:modified xsi:type="dcterms:W3CDTF">2015-09-30T14:16:44Z</dcterms:modified>
</cp:coreProperties>
</file>