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9" r:id="rId4"/>
    <p:sldId id="289" r:id="rId5"/>
    <p:sldId id="257" r:id="rId6"/>
    <p:sldId id="300" r:id="rId7"/>
    <p:sldId id="258" r:id="rId8"/>
    <p:sldId id="301" r:id="rId9"/>
    <p:sldId id="302" r:id="rId10"/>
    <p:sldId id="259" r:id="rId11"/>
    <p:sldId id="260" r:id="rId12"/>
    <p:sldId id="295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96" r:id="rId27"/>
    <p:sldId id="298" r:id="rId28"/>
    <p:sldId id="297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3" r:id="rId38"/>
    <p:sldId id="293" r:id="rId39"/>
    <p:sldId id="285" r:id="rId40"/>
    <p:sldId id="286" r:id="rId41"/>
    <p:sldId id="294" r:id="rId42"/>
    <p:sldId id="290" r:id="rId43"/>
    <p:sldId id="291" r:id="rId44"/>
    <p:sldId id="292" r:id="rId45"/>
  </p:sldIdLst>
  <p:sldSz cx="9144000" cy="6858000" type="screen4x3"/>
  <p:notesSz cx="7099300" cy="102346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4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A005-6DDB-4D7B-9A6D-C6835F3DE1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01FF6-B471-427C-BE2F-1B60C49655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D9DBE-E770-49D4-8E51-C4245C5C37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A7BC0-415E-4AEB-8053-95E8CE034F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AB3FA-C178-4F28-A01C-F7C910D5A4D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206E5-FE96-4FE9-A2D7-701CD9627CD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C068F-8B8C-4F54-B6B6-DD430AA8310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D90CC-973B-436C-BB38-7EC2565621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136CD-B366-42A6-8323-E70209018C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F3600-7B62-4F77-9D6A-CE7959C875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98F8-15F4-4B11-A154-8C85D5B27E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B4C1850-9E18-4A59-8C44-7B784CE13B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Molekuláris biológiai módszerek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Alapvető technikák</a:t>
            </a:r>
          </a:p>
          <a:p>
            <a:pPr eaLnBrk="1" hangingPunct="1"/>
            <a:r>
              <a:rPr lang="hu-HU" smtClean="0"/>
              <a:t>livius@mail.bme.hu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95513" y="333375"/>
            <a:ext cx="453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www.protocol-online.org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276475"/>
            <a:ext cx="33909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03575" y="333375"/>
            <a:ext cx="2732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Kromatográfia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8913"/>
            <a:ext cx="34194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20713"/>
            <a:ext cx="34004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8313" y="4797425"/>
            <a:ext cx="18129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kizárásos</a:t>
            </a:r>
          </a:p>
          <a:p>
            <a:r>
              <a:rPr lang="hu-HU" sz="2400"/>
              <a:t>megoszlási</a:t>
            </a:r>
          </a:p>
          <a:p>
            <a:r>
              <a:rPr lang="hu-HU" sz="2400"/>
              <a:t>adszorbciós</a:t>
            </a:r>
          </a:p>
          <a:p>
            <a:r>
              <a:rPr lang="hu-HU" sz="2400"/>
              <a:t>ioncserés</a:t>
            </a:r>
          </a:p>
          <a:p>
            <a:r>
              <a:rPr lang="hu-HU" sz="2400"/>
              <a:t>affinitás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76600" y="4868863"/>
            <a:ext cx="26003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folyadék</a:t>
            </a:r>
          </a:p>
          <a:p>
            <a:r>
              <a:rPr lang="hu-HU" sz="2400"/>
              <a:t>gáz</a:t>
            </a:r>
          </a:p>
          <a:p>
            <a:r>
              <a:rPr lang="hu-HU" sz="2400"/>
              <a:t>elektroforézis</a:t>
            </a:r>
          </a:p>
          <a:p>
            <a:r>
              <a:rPr lang="hu-HU" sz="2400"/>
              <a:t>nyomás</a:t>
            </a:r>
          </a:p>
          <a:p>
            <a:r>
              <a:rPr lang="hu-HU" sz="2400"/>
              <a:t>hajszálcsövesség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227763" y="4868863"/>
            <a:ext cx="2454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látható, UV, infra</a:t>
            </a:r>
          </a:p>
          <a:p>
            <a:r>
              <a:rPr lang="hu-HU" sz="2400"/>
              <a:t>fluorescens</a:t>
            </a:r>
          </a:p>
          <a:p>
            <a:r>
              <a:rPr lang="hu-HU" sz="2400"/>
              <a:t>radioaktív</a:t>
            </a:r>
          </a:p>
          <a:p>
            <a:r>
              <a:rPr lang="hu-HU" sz="2400"/>
              <a:t>MS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8728075" y="39957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320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47675" y="3829050"/>
            <a:ext cx="1611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Molekula</a:t>
            </a:r>
          </a:p>
          <a:p>
            <a:r>
              <a:rPr lang="hu-HU" sz="2800"/>
              <a:t>jellege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276600" y="3860800"/>
            <a:ext cx="2581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Elválasztás</a:t>
            </a:r>
          </a:p>
          <a:p>
            <a:r>
              <a:rPr lang="hu-HU" sz="2800"/>
              <a:t>mechanizmusa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280150" y="3829050"/>
            <a:ext cx="1866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Detektálás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643063"/>
            <a:ext cx="619283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786063" y="214313"/>
            <a:ext cx="32591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3200"/>
              <a:t>Gélelektroforézis</a:t>
            </a:r>
          </a:p>
          <a:p>
            <a:pPr algn="ctr"/>
            <a:r>
              <a:rPr lang="hu-HU" sz="2400"/>
              <a:t>(méret, alak, töltés)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341438"/>
            <a:ext cx="69850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04813"/>
            <a:ext cx="3429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04813"/>
            <a:ext cx="27622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4508500"/>
            <a:ext cx="2476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3429000"/>
            <a:ext cx="460851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88913"/>
            <a:ext cx="750411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284538"/>
            <a:ext cx="525621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3662363"/>
            <a:ext cx="3116263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141663"/>
            <a:ext cx="669766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908175" y="6021388"/>
            <a:ext cx="514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hu-HU"/>
              <a:t>D-galactose and 3,6-anhydro-L-galactopyranose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042988" y="1700213"/>
            <a:ext cx="3125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Agaróz + Agaropektin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42988" y="2492375"/>
            <a:ext cx="155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Agarobióz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04813"/>
            <a:ext cx="34671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12875"/>
            <a:ext cx="6373813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14488"/>
            <a:ext cx="864235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725" y="595313"/>
            <a:ext cx="440055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00375" y="714375"/>
            <a:ext cx="2562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400"/>
              <a:t>Izolálás (tisztítás)</a:t>
            </a:r>
          </a:p>
          <a:p>
            <a:pPr algn="ctr"/>
            <a:r>
              <a:rPr lang="hu-HU" sz="2400"/>
              <a:t>Elválasztás</a:t>
            </a:r>
          </a:p>
          <a:p>
            <a:pPr algn="ctr"/>
            <a:endParaRPr lang="hu-HU" sz="240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419475" y="2133600"/>
            <a:ext cx="1692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400"/>
              <a:t>Azonosítás</a:t>
            </a:r>
          </a:p>
          <a:p>
            <a:pPr algn="ctr"/>
            <a:r>
              <a:rPr lang="hu-HU" sz="2400"/>
              <a:t>Vizsgálat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00250" y="3643313"/>
            <a:ext cx="4576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400"/>
              <a:t>Manipuláció</a:t>
            </a:r>
          </a:p>
          <a:p>
            <a:pPr algn="ctr"/>
            <a:r>
              <a:rPr lang="hu-HU" sz="2400"/>
              <a:t>(tulajdonságok megváltoztatása)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67744" y="5085184"/>
            <a:ext cx="42594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 smtClean="0"/>
              <a:t>Ellenőrzés, mérés </a:t>
            </a:r>
            <a:r>
              <a:rPr lang="hu-HU" sz="2400" dirty="0"/>
              <a:t>(kontrollok)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196975"/>
            <a:ext cx="61214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508625" y="5949950"/>
            <a:ext cx="314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TAE, TBE, denaturáló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29337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863" y="1390650"/>
            <a:ext cx="44862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409575"/>
            <a:ext cx="4086225" cy="60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423703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392488"/>
            <a:ext cx="2676525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8" y="600075"/>
            <a:ext cx="7516812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857250"/>
            <a:ext cx="6481762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9425"/>
            <a:ext cx="8280400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82804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Szövegdoboz 2"/>
          <p:cNvSpPr txBox="1">
            <a:spLocks noChangeArrowheads="1"/>
          </p:cNvSpPr>
          <p:nvPr/>
        </p:nvSpPr>
        <p:spPr bwMode="auto">
          <a:xfrm>
            <a:off x="1500188" y="642938"/>
            <a:ext cx="6037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Pulzáló erőterű gélelektroforézis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44563"/>
            <a:ext cx="8280400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286000"/>
            <a:ext cx="5616575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500438" y="714375"/>
            <a:ext cx="1871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Akrilamid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Csoportba foglalás 1"/>
          <p:cNvGrpSpPr>
            <a:grpSpLocks/>
          </p:cNvGrpSpPr>
          <p:nvPr/>
        </p:nvGrpSpPr>
        <p:grpSpPr bwMode="auto">
          <a:xfrm>
            <a:off x="1214438" y="214313"/>
            <a:ext cx="6192837" cy="6319837"/>
            <a:chOff x="260648" y="611560"/>
            <a:chExt cx="6192688" cy="6320095"/>
          </a:xfrm>
        </p:grpSpPr>
        <p:sp>
          <p:nvSpPr>
            <p:cNvPr id="4099" name="Szövegdoboz 2"/>
            <p:cNvSpPr txBox="1">
              <a:spLocks noChangeArrowheads="1"/>
            </p:cNvSpPr>
            <p:nvPr/>
          </p:nvSpPr>
          <p:spPr bwMode="auto">
            <a:xfrm>
              <a:off x="2348880" y="1259632"/>
              <a:ext cx="200567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/>
                <a:t>élő minták</a:t>
              </a:r>
            </a:p>
            <a:p>
              <a:pPr algn="ctr"/>
              <a:r>
                <a:rPr lang="hu-HU"/>
                <a:t>kezelése</a:t>
              </a:r>
            </a:p>
            <a:p>
              <a:pPr algn="ctr"/>
              <a:r>
                <a:rPr lang="hu-HU"/>
                <a:t>ismeretlen hatású</a:t>
              </a:r>
            </a:p>
            <a:p>
              <a:pPr algn="ctr"/>
              <a:r>
                <a:rPr lang="hu-HU"/>
                <a:t>anyaggal</a:t>
              </a:r>
            </a:p>
          </p:txBody>
        </p:sp>
        <p:sp>
          <p:nvSpPr>
            <p:cNvPr id="4" name="Szövegdoboz 3"/>
            <p:cNvSpPr txBox="1"/>
            <p:nvPr/>
          </p:nvSpPr>
          <p:spPr>
            <a:xfrm>
              <a:off x="4548382" y="1259286"/>
              <a:ext cx="1814469" cy="12001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hu-H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élő minták</a:t>
              </a:r>
            </a:p>
            <a:p>
              <a:pPr algn="ctr">
                <a:defRPr/>
              </a:pPr>
              <a:r>
                <a:rPr lang="hu-H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kezelése ismert</a:t>
              </a:r>
            </a:p>
            <a:p>
              <a:pPr algn="ctr">
                <a:defRPr/>
              </a:pPr>
              <a:r>
                <a:rPr lang="hu-H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hatóanyaggal</a:t>
              </a:r>
            </a:p>
            <a:p>
              <a:pPr algn="ctr">
                <a:defRPr/>
              </a:pPr>
              <a:r>
                <a:rPr lang="hu-HU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(pozitív kontroll)</a:t>
              </a:r>
            </a:p>
          </p:txBody>
        </p:sp>
        <p:sp>
          <p:nvSpPr>
            <p:cNvPr id="4101" name="Szövegdoboz 4"/>
            <p:cNvSpPr txBox="1">
              <a:spLocks noChangeArrowheads="1"/>
            </p:cNvSpPr>
            <p:nvPr/>
          </p:nvSpPr>
          <p:spPr bwMode="auto">
            <a:xfrm>
              <a:off x="260648" y="1259632"/>
              <a:ext cx="190308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/>
                <a:t>élő minták</a:t>
              </a:r>
            </a:p>
            <a:p>
              <a:pPr algn="ctr"/>
              <a:r>
                <a:rPr lang="hu-HU"/>
                <a:t>kezelés nélkül</a:t>
              </a:r>
            </a:p>
            <a:p>
              <a:pPr algn="ctr"/>
              <a:r>
                <a:rPr lang="hu-HU"/>
                <a:t>(negatív kontroll)</a:t>
              </a:r>
            </a:p>
          </p:txBody>
        </p:sp>
        <p:sp>
          <p:nvSpPr>
            <p:cNvPr id="6" name="Lekerekített téglalap 5"/>
            <p:cNvSpPr/>
            <p:nvPr/>
          </p:nvSpPr>
          <p:spPr>
            <a:xfrm>
              <a:off x="260648" y="1043378"/>
              <a:ext cx="6192688" cy="165583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4103" name="Szövegdoboz 6"/>
            <p:cNvSpPr txBox="1">
              <a:spLocks noChangeArrowheads="1"/>
            </p:cNvSpPr>
            <p:nvPr/>
          </p:nvSpPr>
          <p:spPr bwMode="auto">
            <a:xfrm>
              <a:off x="2276872" y="611560"/>
              <a:ext cx="202491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biológiai kísérlet</a:t>
              </a:r>
            </a:p>
          </p:txBody>
        </p:sp>
        <p:cxnSp>
          <p:nvCxnSpPr>
            <p:cNvPr id="8" name="Egyenes összekötő nyíllal 7"/>
            <p:cNvCxnSpPr/>
            <p:nvPr/>
          </p:nvCxnSpPr>
          <p:spPr>
            <a:xfrm>
              <a:off x="1413145" y="2843676"/>
              <a:ext cx="0" cy="7921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5" name="Szövegdoboz 8"/>
            <p:cNvSpPr txBox="1">
              <a:spLocks noChangeArrowheads="1"/>
            </p:cNvSpPr>
            <p:nvPr/>
          </p:nvSpPr>
          <p:spPr bwMode="auto">
            <a:xfrm>
              <a:off x="620688" y="2915816"/>
              <a:ext cx="81144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/>
                <a:t>élettani</a:t>
              </a:r>
            </a:p>
            <a:p>
              <a:r>
                <a:rPr lang="hu-HU" sz="1400"/>
                <a:t>hatások</a:t>
              </a:r>
            </a:p>
          </p:txBody>
        </p:sp>
        <p:sp>
          <p:nvSpPr>
            <p:cNvPr id="4106" name="Szövegdoboz 9"/>
            <p:cNvSpPr txBox="1">
              <a:spLocks noChangeArrowheads="1"/>
            </p:cNvSpPr>
            <p:nvPr/>
          </p:nvSpPr>
          <p:spPr bwMode="auto">
            <a:xfrm>
              <a:off x="1052736" y="3635896"/>
              <a:ext cx="89639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mérés</a:t>
              </a:r>
            </a:p>
          </p:txBody>
        </p:sp>
        <p:sp>
          <p:nvSpPr>
            <p:cNvPr id="4107" name="Szövegdoboz 10"/>
            <p:cNvSpPr txBox="1">
              <a:spLocks noChangeArrowheads="1"/>
            </p:cNvSpPr>
            <p:nvPr/>
          </p:nvSpPr>
          <p:spPr bwMode="auto">
            <a:xfrm>
              <a:off x="4304853" y="6531545"/>
              <a:ext cx="155523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/>
                <a:t>manipuláció</a:t>
              </a:r>
            </a:p>
          </p:txBody>
        </p:sp>
        <p:sp>
          <p:nvSpPr>
            <p:cNvPr id="4108" name="Szövegdoboz 11"/>
            <p:cNvSpPr txBox="1">
              <a:spLocks noChangeArrowheads="1"/>
            </p:cNvSpPr>
            <p:nvPr/>
          </p:nvSpPr>
          <p:spPr bwMode="auto">
            <a:xfrm>
              <a:off x="4304853" y="5235401"/>
              <a:ext cx="149432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2000"/>
                <a:t>azonosítás,</a:t>
              </a:r>
            </a:p>
            <a:p>
              <a:pPr algn="ctr"/>
              <a:r>
                <a:rPr lang="hu-HU" sz="2000"/>
                <a:t>vizsgálat</a:t>
              </a:r>
            </a:p>
          </p:txBody>
        </p:sp>
        <p:sp>
          <p:nvSpPr>
            <p:cNvPr id="4109" name="Szövegdoboz 12"/>
            <p:cNvSpPr txBox="1">
              <a:spLocks noChangeArrowheads="1"/>
            </p:cNvSpPr>
            <p:nvPr/>
          </p:nvSpPr>
          <p:spPr bwMode="auto">
            <a:xfrm>
              <a:off x="4376861" y="3651225"/>
              <a:ext cx="145424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2000"/>
                <a:t>izolálás,</a:t>
              </a:r>
            </a:p>
            <a:p>
              <a:pPr algn="ctr"/>
              <a:r>
                <a:rPr lang="hu-HU" sz="2000"/>
                <a:t>tisztítás,</a:t>
              </a:r>
            </a:p>
            <a:p>
              <a:pPr algn="ctr"/>
              <a:r>
                <a:rPr lang="hu-HU" sz="2000"/>
                <a:t>elválasztás</a:t>
              </a:r>
            </a:p>
          </p:txBody>
        </p:sp>
        <p:cxnSp>
          <p:nvCxnSpPr>
            <p:cNvPr id="14" name="Egyenes összekötő nyíllal 13"/>
            <p:cNvCxnSpPr/>
            <p:nvPr/>
          </p:nvCxnSpPr>
          <p:spPr>
            <a:xfrm>
              <a:off x="5024620" y="2859552"/>
              <a:ext cx="0" cy="7921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nyíllal 14"/>
            <p:cNvCxnSpPr/>
            <p:nvPr/>
          </p:nvCxnSpPr>
          <p:spPr>
            <a:xfrm>
              <a:off x="5024620" y="4659850"/>
              <a:ext cx="0" cy="5762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2" name="Szövegdoboz 15"/>
            <p:cNvSpPr txBox="1">
              <a:spLocks noChangeArrowheads="1"/>
            </p:cNvSpPr>
            <p:nvPr/>
          </p:nvSpPr>
          <p:spPr bwMode="auto">
            <a:xfrm>
              <a:off x="5024933" y="3003153"/>
              <a:ext cx="9909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/>
                <a:t>makro-</a:t>
              </a:r>
            </a:p>
            <a:p>
              <a:r>
                <a:rPr lang="hu-HU" sz="1400"/>
                <a:t>molekulák</a:t>
              </a:r>
            </a:p>
          </p:txBody>
        </p:sp>
        <p:cxnSp>
          <p:nvCxnSpPr>
            <p:cNvPr id="17" name="Egyenes összekötő nyíllal 16"/>
            <p:cNvCxnSpPr/>
            <p:nvPr/>
          </p:nvCxnSpPr>
          <p:spPr>
            <a:xfrm>
              <a:off x="5024620" y="5955303"/>
              <a:ext cx="0" cy="57628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zabadkézi sokszög 17"/>
            <p:cNvSpPr/>
            <p:nvPr/>
          </p:nvSpPr>
          <p:spPr>
            <a:xfrm>
              <a:off x="3068867" y="2699207"/>
              <a:ext cx="1617624" cy="3849845"/>
            </a:xfrm>
            <a:custGeom>
              <a:avLst/>
              <a:gdLst>
                <a:gd name="connsiteX0" fmla="*/ 1255712 w 1617662"/>
                <a:gd name="connsiteY0" fmla="*/ 3849687 h 3849687"/>
                <a:gd name="connsiteX1" fmla="*/ 84137 w 1617662"/>
                <a:gd name="connsiteY1" fmla="*/ 1335087 h 3849687"/>
                <a:gd name="connsiteX2" fmla="*/ 750887 w 1617662"/>
                <a:gd name="connsiteY2" fmla="*/ 68262 h 3849687"/>
                <a:gd name="connsiteX3" fmla="*/ 1617662 w 1617662"/>
                <a:gd name="connsiteY3" fmla="*/ 925512 h 384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7662" h="3849687">
                  <a:moveTo>
                    <a:pt x="1255712" y="3849687"/>
                  </a:moveTo>
                  <a:cubicBezTo>
                    <a:pt x="711993" y="2907506"/>
                    <a:pt x="168275" y="1965325"/>
                    <a:pt x="84137" y="1335087"/>
                  </a:cubicBezTo>
                  <a:cubicBezTo>
                    <a:pt x="0" y="704850"/>
                    <a:pt x="495300" y="136524"/>
                    <a:pt x="750887" y="68262"/>
                  </a:cubicBezTo>
                  <a:cubicBezTo>
                    <a:pt x="1006474" y="0"/>
                    <a:pt x="1312068" y="462756"/>
                    <a:pt x="1617662" y="925512"/>
                  </a:cubicBezTo>
                </a:path>
              </a:pathLst>
            </a:cu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9" name="Szabadkézi sokszög 18"/>
            <p:cNvSpPr/>
            <p:nvPr/>
          </p:nvSpPr>
          <p:spPr>
            <a:xfrm>
              <a:off x="1686189" y="2710321"/>
              <a:ext cx="1485864" cy="1481197"/>
            </a:xfrm>
            <a:custGeom>
              <a:avLst/>
              <a:gdLst>
                <a:gd name="connsiteX0" fmla="*/ 1485900 w 1485900"/>
                <a:gd name="connsiteY0" fmla="*/ 1481137 h 1481137"/>
                <a:gd name="connsiteX1" fmla="*/ 828675 w 1485900"/>
                <a:gd name="connsiteY1" fmla="*/ 100012 h 1481137"/>
                <a:gd name="connsiteX2" fmla="*/ 0 w 1485900"/>
                <a:gd name="connsiteY2" fmla="*/ 881062 h 148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5900" h="1481137">
                  <a:moveTo>
                    <a:pt x="1485900" y="1481137"/>
                  </a:moveTo>
                  <a:cubicBezTo>
                    <a:pt x="1281112" y="840580"/>
                    <a:pt x="1076325" y="200024"/>
                    <a:pt x="828675" y="100012"/>
                  </a:cubicBezTo>
                  <a:cubicBezTo>
                    <a:pt x="581025" y="0"/>
                    <a:pt x="290512" y="440531"/>
                    <a:pt x="0" y="881062"/>
                  </a:cubicBezTo>
                </a:path>
              </a:pathLst>
            </a:custGeom>
            <a:ln w="190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08050"/>
            <a:ext cx="48482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789363"/>
            <a:ext cx="4143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28813"/>
            <a:ext cx="67992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714375" y="2071688"/>
            <a:ext cx="1031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19:1</a:t>
            </a:r>
          </a:p>
          <a:p>
            <a:r>
              <a:rPr lang="hu-HU" sz="2400"/>
              <a:t>29:1</a:t>
            </a:r>
          </a:p>
          <a:p>
            <a:r>
              <a:rPr lang="hu-HU" sz="2400"/>
              <a:t>37,5:1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2214563" y="500063"/>
            <a:ext cx="4603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Poliakrilamid képződése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000125" y="1285875"/>
            <a:ext cx="3819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NATÍV, UREA, </a:t>
            </a:r>
            <a:r>
              <a:rPr lang="hu-HU" sz="2400" b="1"/>
              <a:t>SDS-PAGE</a:t>
            </a:r>
          </a:p>
          <a:p>
            <a:r>
              <a:rPr lang="hu-HU" sz="2400" b="1"/>
              <a:t>Protein</a:t>
            </a:r>
            <a:r>
              <a:rPr lang="hu-HU" sz="2400"/>
              <a:t>, DNS (RNS)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44575" y="4441825"/>
            <a:ext cx="1862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pH, stacking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52513" y="332105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5-20%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071563" y="5286375"/>
            <a:ext cx="3921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/>
              <a:t>dithiothreitol, </a:t>
            </a:r>
            <a:r>
              <a:rPr lang="el-GR" sz="2000"/>
              <a:t>β</a:t>
            </a:r>
            <a:r>
              <a:rPr lang="hu-HU" sz="2000"/>
              <a:t>-mercaptoethanol,</a:t>
            </a:r>
          </a:p>
          <a:p>
            <a:r>
              <a:rPr lang="hu-HU" sz="2000"/>
              <a:t>melegítés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908050" y="2889250"/>
            <a:ext cx="202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APS, TEMED</a:t>
            </a:r>
          </a:p>
        </p:txBody>
      </p:sp>
      <p:sp>
        <p:nvSpPr>
          <p:cNvPr id="33799" name="Text Box 3"/>
          <p:cNvSpPr txBox="1">
            <a:spLocks noChangeArrowheads="1"/>
          </p:cNvSpPr>
          <p:nvPr/>
        </p:nvSpPr>
        <p:spPr bwMode="auto">
          <a:xfrm>
            <a:off x="3000375" y="428625"/>
            <a:ext cx="3170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Poliakrilamid gél</a:t>
            </a:r>
          </a:p>
        </p:txBody>
      </p:sp>
      <p:grpSp>
        <p:nvGrpSpPr>
          <p:cNvPr id="33800" name="Csoportba foglalás 7"/>
          <p:cNvGrpSpPr>
            <a:grpSpLocks/>
          </p:cNvGrpSpPr>
          <p:nvPr/>
        </p:nvGrpSpPr>
        <p:grpSpPr bwMode="auto">
          <a:xfrm>
            <a:off x="4286250" y="2214563"/>
            <a:ext cx="4498975" cy="3109912"/>
            <a:chOff x="620688" y="1115616"/>
            <a:chExt cx="4498641" cy="3109341"/>
          </a:xfrm>
        </p:grpSpPr>
        <p:pic>
          <p:nvPicPr>
            <p:cNvPr id="3380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68761" y="1720892"/>
              <a:ext cx="3096344" cy="2504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2" name="Szövegdoboz 9"/>
            <p:cNvSpPr txBox="1">
              <a:spLocks noChangeArrowheads="1"/>
            </p:cNvSpPr>
            <p:nvPr/>
          </p:nvSpPr>
          <p:spPr bwMode="auto">
            <a:xfrm>
              <a:off x="620688" y="1691680"/>
              <a:ext cx="81624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 b="1"/>
                <a:t>üveglapok</a:t>
              </a:r>
            </a:p>
          </p:txBody>
        </p:sp>
        <p:sp>
          <p:nvSpPr>
            <p:cNvPr id="33803" name="Szövegdoboz 10"/>
            <p:cNvSpPr txBox="1">
              <a:spLocks noChangeArrowheads="1"/>
            </p:cNvSpPr>
            <p:nvPr/>
          </p:nvSpPr>
          <p:spPr bwMode="auto">
            <a:xfrm>
              <a:off x="2852936" y="1547664"/>
              <a:ext cx="7360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 b="1"/>
                <a:t>spacerek</a:t>
              </a:r>
            </a:p>
          </p:txBody>
        </p:sp>
        <p:sp>
          <p:nvSpPr>
            <p:cNvPr id="33804" name="Szövegdoboz 11"/>
            <p:cNvSpPr txBox="1">
              <a:spLocks noChangeArrowheads="1"/>
            </p:cNvSpPr>
            <p:nvPr/>
          </p:nvSpPr>
          <p:spPr bwMode="auto">
            <a:xfrm>
              <a:off x="4194076" y="2532484"/>
              <a:ext cx="9252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 b="1"/>
                <a:t>tömörítő gél</a:t>
              </a:r>
            </a:p>
          </p:txBody>
        </p:sp>
        <p:sp>
          <p:nvSpPr>
            <p:cNvPr id="33805" name="Szövegdoboz 12"/>
            <p:cNvSpPr txBox="1">
              <a:spLocks noChangeArrowheads="1"/>
            </p:cNvSpPr>
            <p:nvPr/>
          </p:nvSpPr>
          <p:spPr bwMode="auto">
            <a:xfrm>
              <a:off x="4123953" y="2867025"/>
              <a:ext cx="99257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 b="1"/>
                <a:t>szeparáló gél</a:t>
              </a:r>
            </a:p>
          </p:txBody>
        </p:sp>
        <p:sp>
          <p:nvSpPr>
            <p:cNvPr id="33806" name="Szövegdoboz 13"/>
            <p:cNvSpPr txBox="1">
              <a:spLocks noChangeArrowheads="1"/>
            </p:cNvSpPr>
            <p:nvPr/>
          </p:nvSpPr>
          <p:spPr bwMode="auto">
            <a:xfrm>
              <a:off x="1124744" y="1115616"/>
              <a:ext cx="34419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/>
                <a:t>SDS-poliakrilamid gél készítése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33375"/>
            <a:ext cx="581183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789363"/>
            <a:ext cx="751681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1214438"/>
            <a:ext cx="3109912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0" y="1714500"/>
            <a:ext cx="5278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Mozgékonyság = 1/lg molekulatömeg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214313" y="3357563"/>
            <a:ext cx="52006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Fehérje tisztaság, fehérjekomplexek,</a:t>
            </a:r>
          </a:p>
          <a:p>
            <a:r>
              <a:rPr lang="hu-HU" sz="2400"/>
              <a:t>membránok és sejtalkotók</a:t>
            </a:r>
          </a:p>
          <a:p>
            <a:r>
              <a:rPr lang="hu-HU" sz="2400"/>
              <a:t>fehérje-összetétele,</a:t>
            </a:r>
          </a:p>
          <a:p>
            <a:r>
              <a:rPr lang="hu-HU" sz="2400"/>
              <a:t>Mutánsok, overexpresszió, stb.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1419225"/>
            <a:ext cx="747871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0713"/>
            <a:ext cx="38893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500438"/>
            <a:ext cx="41814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42938" y="5000625"/>
            <a:ext cx="264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radioaktivitás, WB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5072063" y="3000375"/>
            <a:ext cx="2581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coomassie-festés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1922463" y="142875"/>
            <a:ext cx="1741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ezüstfestés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700213"/>
            <a:ext cx="40767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Szövegdoboz 2"/>
          <p:cNvSpPr txBox="1">
            <a:spLocks noChangeArrowheads="1"/>
          </p:cNvSpPr>
          <p:nvPr/>
        </p:nvSpPr>
        <p:spPr bwMode="auto">
          <a:xfrm>
            <a:off x="3286125" y="571500"/>
            <a:ext cx="2197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Western blot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916238" y="333375"/>
            <a:ext cx="3228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2D elektroforézis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68313" y="3284538"/>
            <a:ext cx="5491162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Izoelektromos fókuszálás:</a:t>
            </a:r>
          </a:p>
          <a:p>
            <a:endParaRPr lang="hu-HU" sz="2800"/>
          </a:p>
          <a:p>
            <a:r>
              <a:rPr lang="hu-HU" sz="2800"/>
              <a:t>Poliakrilamid v. agaróz géllemez, </a:t>
            </a:r>
          </a:p>
          <a:p>
            <a:r>
              <a:rPr lang="hu-HU" sz="2800"/>
              <a:t>+ amfoter elektrolitok (amfolitok),</a:t>
            </a:r>
          </a:p>
          <a:p>
            <a:r>
              <a:rPr lang="hu-HU" sz="2800"/>
              <a:t>vagy rögzített pH gradiens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19113" y="1308100"/>
            <a:ext cx="63611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Izoelektromos pont és nagyság szerint:</a:t>
            </a:r>
          </a:p>
          <a:p>
            <a:r>
              <a:rPr lang="hu-HU" sz="2800"/>
              <a:t>Fehérjék azonosítása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989138"/>
            <a:ext cx="28829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962275"/>
            <a:ext cx="6021387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28775"/>
            <a:ext cx="26574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260350"/>
            <a:ext cx="3686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619250" y="476250"/>
            <a:ext cx="5711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Biológiai anyagok elválasztása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08038" y="1668463"/>
            <a:ext cx="318388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/>
              <a:t>Hajtóerők:</a:t>
            </a:r>
          </a:p>
          <a:p>
            <a:endParaRPr lang="hu-HU" sz="2800" dirty="0"/>
          </a:p>
          <a:p>
            <a:pPr>
              <a:buFontTx/>
              <a:buChar char="-"/>
            </a:pPr>
            <a:r>
              <a:rPr lang="hu-HU" sz="2800" dirty="0"/>
              <a:t>Nyomás</a:t>
            </a:r>
          </a:p>
          <a:p>
            <a:pPr>
              <a:buFontTx/>
              <a:buChar char="-"/>
            </a:pPr>
            <a:r>
              <a:rPr lang="hu-HU" sz="2800" dirty="0"/>
              <a:t>Elektromos erőtér</a:t>
            </a:r>
          </a:p>
          <a:p>
            <a:pPr>
              <a:buFontTx/>
              <a:buChar char="-"/>
            </a:pPr>
            <a:r>
              <a:rPr lang="hu-HU" sz="2800" dirty="0"/>
              <a:t>Gravitációs </a:t>
            </a:r>
            <a:r>
              <a:rPr lang="hu-HU" sz="2800" dirty="0" smtClean="0"/>
              <a:t>erőtér</a:t>
            </a:r>
          </a:p>
          <a:p>
            <a:pPr>
              <a:buFontTx/>
              <a:buChar char="-"/>
            </a:pPr>
            <a:r>
              <a:rPr lang="hu-HU" sz="2800" dirty="0" smtClean="0"/>
              <a:t>Hajszálcsövesség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484313"/>
            <a:ext cx="64087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060575"/>
            <a:ext cx="5545138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051050" y="549275"/>
            <a:ext cx="4899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Kapilláris gélelektroforézis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84350"/>
            <a:ext cx="72009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628775"/>
            <a:ext cx="6624638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81075"/>
            <a:ext cx="76327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341438"/>
            <a:ext cx="4537075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55875" y="333375"/>
            <a:ext cx="3973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3200"/>
              <a:t>Szűrés, koncentrálás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92138" y="1597025"/>
            <a:ext cx="3173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vírus partikulumok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92138" y="2316163"/>
            <a:ext cx="30178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különböző makro-</a:t>
            </a:r>
          </a:p>
          <a:p>
            <a:r>
              <a:rPr lang="hu-HU" sz="2800"/>
              <a:t>molekuák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92138" y="3468688"/>
            <a:ext cx="2838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szennyeződések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4652963"/>
            <a:ext cx="22098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797425"/>
            <a:ext cx="17621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048125"/>
            <a:ext cx="374332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Csoportba foglalás 14"/>
          <p:cNvGrpSpPr>
            <a:grpSpLocks/>
          </p:cNvGrpSpPr>
          <p:nvPr/>
        </p:nvGrpSpPr>
        <p:grpSpPr bwMode="auto">
          <a:xfrm>
            <a:off x="928688" y="857250"/>
            <a:ext cx="7169150" cy="3079750"/>
            <a:chOff x="928662" y="857232"/>
            <a:chExt cx="7169474" cy="3079089"/>
          </a:xfrm>
        </p:grpSpPr>
        <p:grpSp>
          <p:nvGrpSpPr>
            <p:cNvPr id="7171" name="Csoportba foglalás 1"/>
            <p:cNvGrpSpPr>
              <a:grpSpLocks/>
            </p:cNvGrpSpPr>
            <p:nvPr/>
          </p:nvGrpSpPr>
          <p:grpSpPr bwMode="auto">
            <a:xfrm>
              <a:off x="928662" y="1357298"/>
              <a:ext cx="2487496" cy="2579023"/>
              <a:chOff x="1556792" y="685800"/>
              <a:chExt cx="2487496" cy="2579023"/>
            </a:xfrm>
          </p:grpSpPr>
          <p:pic>
            <p:nvPicPr>
              <p:cNvPr id="717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56792" y="1043608"/>
                <a:ext cx="2466975" cy="1847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79" name="Szövegdoboz 3"/>
              <p:cNvSpPr txBox="1">
                <a:spLocks noChangeArrowheads="1"/>
              </p:cNvSpPr>
              <p:nvPr/>
            </p:nvSpPr>
            <p:spPr bwMode="auto">
              <a:xfrm>
                <a:off x="1759099" y="685800"/>
                <a:ext cx="203139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/>
                  <a:t>A dialízis elmélete</a:t>
                </a:r>
              </a:p>
            </p:txBody>
          </p:sp>
          <p:sp>
            <p:nvSpPr>
              <p:cNvPr id="7180" name="Szövegdoboz 4"/>
              <p:cNvSpPr txBox="1">
                <a:spLocks noChangeArrowheads="1"/>
              </p:cNvSpPr>
              <p:nvPr/>
            </p:nvSpPr>
            <p:spPr bwMode="auto">
              <a:xfrm>
                <a:off x="1628800" y="2987824"/>
                <a:ext cx="120738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sz="1200"/>
                  <a:t>a  zsákon belül</a:t>
                </a:r>
              </a:p>
            </p:txBody>
          </p:sp>
          <p:sp>
            <p:nvSpPr>
              <p:cNvPr id="7181" name="Szövegdoboz 5"/>
              <p:cNvSpPr txBox="1">
                <a:spLocks noChangeArrowheads="1"/>
              </p:cNvSpPr>
              <p:nvPr/>
            </p:nvSpPr>
            <p:spPr bwMode="auto">
              <a:xfrm>
                <a:off x="2852936" y="2987824"/>
                <a:ext cx="119135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sz="1200"/>
                  <a:t>a  zsákon kívül</a:t>
                </a:r>
              </a:p>
            </p:txBody>
          </p:sp>
          <p:cxnSp>
            <p:nvCxnSpPr>
              <p:cNvPr id="7" name="Egyenes összekötő nyíllal 6"/>
              <p:cNvCxnSpPr>
                <a:stCxn id="7180" idx="0"/>
              </p:cNvCxnSpPr>
              <p:nvPr/>
            </p:nvCxnSpPr>
            <p:spPr>
              <a:xfrm rot="16200000" flipV="1">
                <a:off x="2039460" y="2793434"/>
                <a:ext cx="358698" cy="2857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Egyenes összekötő nyíllal 7"/>
              <p:cNvCxnSpPr/>
              <p:nvPr/>
            </p:nvCxnSpPr>
            <p:spPr>
              <a:xfrm flipH="1" flipV="1">
                <a:off x="3357098" y="2628373"/>
                <a:ext cx="6350" cy="35869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72" name="Csoportba foglalás 8"/>
            <p:cNvGrpSpPr>
              <a:grpSpLocks/>
            </p:cNvGrpSpPr>
            <p:nvPr/>
          </p:nvGrpSpPr>
          <p:grpSpPr bwMode="auto">
            <a:xfrm>
              <a:off x="3500430" y="857232"/>
              <a:ext cx="1752600" cy="2694806"/>
              <a:chOff x="1700808" y="1259632"/>
              <a:chExt cx="1752600" cy="2694806"/>
            </a:xfrm>
          </p:grpSpPr>
          <p:pic>
            <p:nvPicPr>
              <p:cNvPr id="717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00808" y="1763688"/>
                <a:ext cx="1752600" cy="2190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77" name="Szövegdoboz 10"/>
              <p:cNvSpPr txBox="1">
                <a:spLocks noChangeArrowheads="1"/>
              </p:cNvSpPr>
              <p:nvPr/>
            </p:nvSpPr>
            <p:spPr bwMode="auto">
              <a:xfrm>
                <a:off x="2060848" y="1259632"/>
                <a:ext cx="92845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/>
                  <a:t>Dialízis</a:t>
                </a:r>
              </a:p>
            </p:txBody>
          </p:sp>
        </p:grpSp>
        <p:grpSp>
          <p:nvGrpSpPr>
            <p:cNvPr id="7173" name="Csoportba foglalás 11"/>
            <p:cNvGrpSpPr>
              <a:grpSpLocks/>
            </p:cNvGrpSpPr>
            <p:nvPr/>
          </p:nvGrpSpPr>
          <p:grpSpPr bwMode="auto">
            <a:xfrm>
              <a:off x="5402561" y="1330670"/>
              <a:ext cx="2695575" cy="2213223"/>
              <a:chOff x="1916832" y="1043608"/>
              <a:chExt cx="2695575" cy="2213223"/>
            </a:xfrm>
          </p:grpSpPr>
          <p:pic>
            <p:nvPicPr>
              <p:cNvPr id="7174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16832" y="1475656"/>
                <a:ext cx="2695575" cy="1781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75" name="Szövegdoboz 13"/>
              <p:cNvSpPr txBox="1">
                <a:spLocks noChangeArrowheads="1"/>
              </p:cNvSpPr>
              <p:nvPr/>
            </p:nvSpPr>
            <p:spPr bwMode="auto">
              <a:xfrm>
                <a:off x="2276872" y="1043608"/>
                <a:ext cx="186461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/>
                  <a:t>Dialízis-kazetták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125538"/>
            <a:ext cx="25003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25538"/>
            <a:ext cx="3240087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11188" y="6021388"/>
            <a:ext cx="247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Kiegyensúlyozás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959225"/>
            <a:ext cx="338455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95288" y="4221163"/>
            <a:ext cx="41354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/>
              <a:t>Csapadék ülepítés</a:t>
            </a:r>
          </a:p>
          <a:p>
            <a:r>
              <a:rPr lang="hu-HU" sz="2400"/>
              <a:t>Sejt(alkotó) ülepítés</a:t>
            </a:r>
          </a:p>
          <a:p>
            <a:r>
              <a:rPr lang="hu-HU" sz="2400"/>
              <a:t>Folyadékfázisok elválasztása</a:t>
            </a:r>
          </a:p>
          <a:p>
            <a:r>
              <a:rPr lang="hu-HU" sz="2400"/>
              <a:t>Gradiens centrifugálás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059113" y="260350"/>
            <a:ext cx="2574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Centrifugálás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Csoportba foglalás 7"/>
          <p:cNvGrpSpPr>
            <a:grpSpLocks/>
          </p:cNvGrpSpPr>
          <p:nvPr/>
        </p:nvGrpSpPr>
        <p:grpSpPr bwMode="auto">
          <a:xfrm>
            <a:off x="1785938" y="714375"/>
            <a:ext cx="5062537" cy="3900488"/>
            <a:chOff x="1785918" y="714356"/>
            <a:chExt cx="5062250" cy="3900572"/>
          </a:xfrm>
        </p:grpSpPr>
        <p:pic>
          <p:nvPicPr>
            <p:cNvPr id="92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85918" y="2500306"/>
              <a:ext cx="2600077" cy="1548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24502" y="2357430"/>
              <a:ext cx="2028318" cy="1815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1" name="Szövegdoboz 4"/>
            <p:cNvSpPr txBox="1">
              <a:spLocks noChangeArrowheads="1"/>
            </p:cNvSpPr>
            <p:nvPr/>
          </p:nvSpPr>
          <p:spPr bwMode="auto">
            <a:xfrm>
              <a:off x="2285984" y="4214818"/>
              <a:ext cx="13676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 b="1"/>
                <a:t>szögrotor</a:t>
              </a:r>
            </a:p>
          </p:txBody>
        </p:sp>
        <p:sp>
          <p:nvSpPr>
            <p:cNvPr id="9222" name="Szövegdoboz 5"/>
            <p:cNvSpPr txBox="1">
              <a:spLocks noChangeArrowheads="1"/>
            </p:cNvSpPr>
            <p:nvPr/>
          </p:nvSpPr>
          <p:spPr bwMode="auto">
            <a:xfrm>
              <a:off x="4286248" y="4214818"/>
              <a:ext cx="256192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 b="1"/>
                <a:t>kilendülőfejes rotor</a:t>
              </a:r>
            </a:p>
          </p:txBody>
        </p:sp>
        <p:sp>
          <p:nvSpPr>
            <p:cNvPr id="9223" name="Szövegdoboz 6"/>
            <p:cNvSpPr txBox="1">
              <a:spLocks noChangeArrowheads="1"/>
            </p:cNvSpPr>
            <p:nvPr/>
          </p:nvSpPr>
          <p:spPr bwMode="auto">
            <a:xfrm>
              <a:off x="3143240" y="714356"/>
              <a:ext cx="222368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Rotortípusok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Csoportba foglalás 28"/>
          <p:cNvGrpSpPr>
            <a:grpSpLocks/>
          </p:cNvGrpSpPr>
          <p:nvPr/>
        </p:nvGrpSpPr>
        <p:grpSpPr bwMode="auto">
          <a:xfrm>
            <a:off x="1428750" y="500063"/>
            <a:ext cx="5746750" cy="5568950"/>
            <a:chOff x="1428728" y="500042"/>
            <a:chExt cx="5747086" cy="5569225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30789" y="4097592"/>
              <a:ext cx="1695450" cy="197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4" name="Szövegdoboz 3"/>
            <p:cNvSpPr txBox="1">
              <a:spLocks noChangeArrowheads="1"/>
            </p:cNvSpPr>
            <p:nvPr/>
          </p:nvSpPr>
          <p:spPr bwMode="auto">
            <a:xfrm rot="-5400000">
              <a:off x="3247618" y="4954499"/>
              <a:ext cx="1085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centrifugális erő</a:t>
              </a:r>
            </a:p>
          </p:txBody>
        </p:sp>
        <p:sp>
          <p:nvSpPr>
            <p:cNvPr id="5" name="Jobbra nyíl 4"/>
            <p:cNvSpPr/>
            <p:nvPr/>
          </p:nvSpPr>
          <p:spPr>
            <a:xfrm>
              <a:off x="4594388" y="4818255"/>
              <a:ext cx="187336" cy="574703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0246" name="Szövegdoboz 5"/>
            <p:cNvSpPr txBox="1">
              <a:spLocks noChangeArrowheads="1"/>
            </p:cNvSpPr>
            <p:nvPr/>
          </p:nvSpPr>
          <p:spPr bwMode="auto">
            <a:xfrm>
              <a:off x="4522877" y="5393736"/>
              <a:ext cx="31931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cf.</a:t>
              </a:r>
            </a:p>
          </p:txBody>
        </p:sp>
        <p:pic>
          <p:nvPicPr>
            <p:cNvPr id="1024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1583" y="1394452"/>
              <a:ext cx="2819400" cy="212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8" name="Szövegdoboz 7"/>
            <p:cNvSpPr txBox="1">
              <a:spLocks noChangeArrowheads="1"/>
            </p:cNvSpPr>
            <p:nvPr/>
          </p:nvSpPr>
          <p:spPr bwMode="auto">
            <a:xfrm rot="-5400000">
              <a:off x="2080632" y="2433424"/>
              <a:ext cx="108555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centrifugális erő</a:t>
              </a:r>
            </a:p>
          </p:txBody>
        </p:sp>
        <p:sp>
          <p:nvSpPr>
            <p:cNvPr id="10249" name="Szövegdoboz 8"/>
            <p:cNvSpPr txBox="1">
              <a:spLocks noChangeArrowheads="1"/>
            </p:cNvSpPr>
            <p:nvPr/>
          </p:nvSpPr>
          <p:spPr bwMode="auto">
            <a:xfrm>
              <a:off x="2646798" y="2451330"/>
              <a:ext cx="68159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sűrűség-</a:t>
              </a:r>
            </a:p>
            <a:p>
              <a:r>
                <a:rPr lang="hu-HU" sz="1000"/>
                <a:t>gradiens</a:t>
              </a:r>
            </a:p>
          </p:txBody>
        </p:sp>
        <p:sp>
          <p:nvSpPr>
            <p:cNvPr id="10250" name="Szövegdoboz 9"/>
            <p:cNvSpPr txBox="1">
              <a:spLocks noChangeArrowheads="1"/>
            </p:cNvSpPr>
            <p:nvPr/>
          </p:nvSpPr>
          <p:spPr bwMode="auto">
            <a:xfrm>
              <a:off x="4476739" y="1279755"/>
              <a:ext cx="49725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minta</a:t>
              </a:r>
            </a:p>
          </p:txBody>
        </p:sp>
        <p:sp>
          <p:nvSpPr>
            <p:cNvPr id="11" name="Jobbra nyíl 10"/>
            <p:cNvSpPr/>
            <p:nvPr/>
          </p:nvSpPr>
          <p:spPr>
            <a:xfrm>
              <a:off x="4637254" y="2259079"/>
              <a:ext cx="187336" cy="576290"/>
            </a:xfrm>
            <a:prstGeom prst="right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/>
            </a:p>
          </p:txBody>
        </p:sp>
        <p:sp>
          <p:nvSpPr>
            <p:cNvPr id="10252" name="Szövegdoboz 11"/>
            <p:cNvSpPr txBox="1">
              <a:spLocks noChangeArrowheads="1"/>
            </p:cNvSpPr>
            <p:nvPr/>
          </p:nvSpPr>
          <p:spPr bwMode="auto">
            <a:xfrm>
              <a:off x="4558644" y="2822433"/>
              <a:ext cx="31931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cf.</a:t>
              </a:r>
            </a:p>
          </p:txBody>
        </p:sp>
        <p:cxnSp>
          <p:nvCxnSpPr>
            <p:cNvPr id="13" name="Egyenes összekötő 12"/>
            <p:cNvCxnSpPr/>
            <p:nvPr/>
          </p:nvCxnSpPr>
          <p:spPr>
            <a:xfrm>
              <a:off x="3281449" y="3203688"/>
              <a:ext cx="431825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>
              <a:off x="4106998" y="2289242"/>
              <a:ext cx="431825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>
            <a:xfrm>
              <a:off x="3273511" y="2290830"/>
              <a:ext cx="43341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>
              <a:off x="3273511" y="2571831"/>
              <a:ext cx="431825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3276686" y="2889347"/>
              <a:ext cx="431825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4110173" y="2573419"/>
              <a:ext cx="431825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>
            <a:xfrm>
              <a:off x="4113348" y="2887760"/>
              <a:ext cx="431825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>
            <a:xfrm>
              <a:off x="4102234" y="3205276"/>
              <a:ext cx="433413" cy="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61" name="Szövegdoboz 20"/>
            <p:cNvSpPr txBox="1">
              <a:spLocks noChangeArrowheads="1"/>
            </p:cNvSpPr>
            <p:nvPr/>
          </p:nvSpPr>
          <p:spPr bwMode="auto">
            <a:xfrm>
              <a:off x="3302063" y="2011642"/>
              <a:ext cx="4395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40%</a:t>
              </a:r>
            </a:p>
          </p:txBody>
        </p:sp>
        <p:sp>
          <p:nvSpPr>
            <p:cNvPr id="10262" name="Szövegdoboz 21"/>
            <p:cNvSpPr txBox="1">
              <a:spLocks noChangeArrowheads="1"/>
            </p:cNvSpPr>
            <p:nvPr/>
          </p:nvSpPr>
          <p:spPr bwMode="auto">
            <a:xfrm>
              <a:off x="3294498" y="2316839"/>
              <a:ext cx="4395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50%</a:t>
              </a:r>
            </a:p>
          </p:txBody>
        </p:sp>
        <p:sp>
          <p:nvSpPr>
            <p:cNvPr id="10263" name="Szövegdoboz 22"/>
            <p:cNvSpPr txBox="1">
              <a:spLocks noChangeArrowheads="1"/>
            </p:cNvSpPr>
            <p:nvPr/>
          </p:nvSpPr>
          <p:spPr bwMode="auto">
            <a:xfrm>
              <a:off x="3298690" y="2610973"/>
              <a:ext cx="4395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60%</a:t>
              </a:r>
            </a:p>
          </p:txBody>
        </p:sp>
        <p:sp>
          <p:nvSpPr>
            <p:cNvPr id="10264" name="Szövegdoboz 23"/>
            <p:cNvSpPr txBox="1">
              <a:spLocks noChangeArrowheads="1"/>
            </p:cNvSpPr>
            <p:nvPr/>
          </p:nvSpPr>
          <p:spPr bwMode="auto">
            <a:xfrm>
              <a:off x="3292216" y="2921875"/>
              <a:ext cx="4395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70%</a:t>
              </a:r>
            </a:p>
          </p:txBody>
        </p:sp>
        <p:sp>
          <p:nvSpPr>
            <p:cNvPr id="10265" name="Szövegdoboz 24"/>
            <p:cNvSpPr txBox="1">
              <a:spLocks noChangeArrowheads="1"/>
            </p:cNvSpPr>
            <p:nvPr/>
          </p:nvSpPr>
          <p:spPr bwMode="auto">
            <a:xfrm>
              <a:off x="3295242" y="3193536"/>
              <a:ext cx="4395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/>
                <a:t>80%</a:t>
              </a:r>
            </a:p>
          </p:txBody>
        </p:sp>
        <p:sp>
          <p:nvSpPr>
            <p:cNvPr id="10266" name="Szövegdoboz 25"/>
            <p:cNvSpPr txBox="1">
              <a:spLocks noChangeArrowheads="1"/>
            </p:cNvSpPr>
            <p:nvPr/>
          </p:nvSpPr>
          <p:spPr bwMode="auto">
            <a:xfrm>
              <a:off x="5596642" y="2431883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/>
                <a:t>A</a:t>
              </a:r>
            </a:p>
          </p:txBody>
        </p:sp>
        <p:sp>
          <p:nvSpPr>
            <p:cNvPr id="10267" name="Szövegdoboz 26"/>
            <p:cNvSpPr txBox="1">
              <a:spLocks noChangeArrowheads="1"/>
            </p:cNvSpPr>
            <p:nvPr/>
          </p:nvSpPr>
          <p:spPr bwMode="auto">
            <a:xfrm>
              <a:off x="5596642" y="4808147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/>
                <a:t>B</a:t>
              </a:r>
            </a:p>
          </p:txBody>
        </p:sp>
        <p:sp>
          <p:nvSpPr>
            <p:cNvPr id="10268" name="Szövegdoboz 27"/>
            <p:cNvSpPr txBox="1">
              <a:spLocks noChangeArrowheads="1"/>
            </p:cNvSpPr>
            <p:nvPr/>
          </p:nvSpPr>
          <p:spPr bwMode="auto">
            <a:xfrm>
              <a:off x="1428728" y="500042"/>
              <a:ext cx="574708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/>
                <a:t>Sűrűséggradiens ultracentrifugálás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282</Words>
  <Application>Microsoft Office PowerPoint</Application>
  <PresentationFormat>Diavetítés a képernyőre (4:3 oldalarány)</PresentationFormat>
  <Paragraphs>138</Paragraphs>
  <Slides>44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44</vt:i4>
      </vt:variant>
    </vt:vector>
  </HeadingPairs>
  <TitlesOfParts>
    <vt:vector size="45" baseType="lpstr">
      <vt:lpstr>Alapértelmezett terv</vt:lpstr>
      <vt:lpstr>Molekuláris biológiai módszerek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Livius Wunderlich</dc:creator>
  <cp:lastModifiedBy>Livius</cp:lastModifiedBy>
  <cp:revision>25</cp:revision>
  <dcterms:created xsi:type="dcterms:W3CDTF">2011-02-06T23:55:05Z</dcterms:created>
  <dcterms:modified xsi:type="dcterms:W3CDTF">2015-09-16T13:03:45Z</dcterms:modified>
</cp:coreProperties>
</file>