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402" r:id="rId4"/>
    <p:sldId id="389" r:id="rId5"/>
    <p:sldId id="409" r:id="rId6"/>
    <p:sldId id="410" r:id="rId7"/>
    <p:sldId id="412" r:id="rId8"/>
    <p:sldId id="413" r:id="rId9"/>
    <p:sldId id="415" r:id="rId10"/>
    <p:sldId id="416" r:id="rId11"/>
    <p:sldId id="417" r:id="rId12"/>
    <p:sldId id="418" r:id="rId13"/>
    <p:sldId id="397" r:id="rId14"/>
    <p:sldId id="392" r:id="rId15"/>
    <p:sldId id="393" r:id="rId16"/>
    <p:sldId id="394" r:id="rId17"/>
    <p:sldId id="395" r:id="rId18"/>
    <p:sldId id="396" r:id="rId19"/>
    <p:sldId id="384" r:id="rId20"/>
    <p:sldId id="385" r:id="rId21"/>
    <p:sldId id="386" r:id="rId22"/>
    <p:sldId id="387" r:id="rId23"/>
    <p:sldId id="388" r:id="rId24"/>
    <p:sldId id="375" r:id="rId25"/>
    <p:sldId id="400" r:id="rId26"/>
    <p:sldId id="398" r:id="rId27"/>
    <p:sldId id="399" r:id="rId28"/>
    <p:sldId id="401" r:id="rId29"/>
    <p:sldId id="403" r:id="rId30"/>
    <p:sldId id="404" r:id="rId31"/>
    <p:sldId id="405" r:id="rId32"/>
    <p:sldId id="406" r:id="rId33"/>
    <p:sldId id="407" r:id="rId34"/>
    <p:sldId id="408" r:id="rId3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A4245-CE43-4A4E-BF5D-B09CC18797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5396-852D-48D2-A2AD-A43E87597E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3D01F-FC53-422F-99D8-8DE9B10302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E9A7-8380-4C5B-B162-331D697807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34B11-5C74-4C07-A6AF-BCD5AE68AA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E0FD-1B26-4FC3-B450-927AACA91E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91D9-8B12-4E66-B128-81B02F8F3B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5078-9E5C-4F40-9A17-018A1542FC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A6C26-D84F-40E7-855D-310F6E48F0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929DF-9E4C-4C09-8B6D-91C25B40CD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BBA0A-5AA7-4A76-9911-7124D5B52B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DE9FF9-378D-4BC7-AC94-4624E833A9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vius@mail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Molekuláris </a:t>
            </a:r>
            <a:r>
              <a:rPr lang="hu-HU" dirty="0" smtClean="0"/>
              <a:t>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Dr. </a:t>
            </a:r>
            <a:r>
              <a:rPr lang="hu-HU" dirty="0" err="1" smtClean="0"/>
              <a:t>Wunderlich</a:t>
            </a:r>
            <a:r>
              <a:rPr lang="hu-HU" dirty="0" smtClean="0"/>
              <a:t> </a:t>
            </a:r>
            <a:r>
              <a:rPr lang="hu-HU" dirty="0" err="1" smtClean="0"/>
              <a:t>Lívius</a:t>
            </a:r>
            <a:endParaRPr lang="hu-HU" dirty="0" smtClean="0"/>
          </a:p>
          <a:p>
            <a:pPr eaLnBrk="1" hangingPunct="1"/>
            <a:r>
              <a:rPr lang="hu-HU" dirty="0" smtClean="0"/>
              <a:t>2016</a:t>
            </a:r>
          </a:p>
          <a:p>
            <a:pPr eaLnBrk="1" hangingPunct="1"/>
            <a:r>
              <a:rPr lang="hu-HU" dirty="0" err="1" smtClean="0">
                <a:hlinkClick r:id="rId2"/>
              </a:rPr>
              <a:t>ivius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mail.bme.hu</a:t>
            </a:r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21088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652120" y="620688"/>
            <a:ext cx="32367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+mn-lt"/>
                <a:cs typeface="Times New Roman" pitchFamily="18" charset="0"/>
              </a:rPr>
              <a:t>Osvald</a:t>
            </a:r>
            <a:r>
              <a:rPr lang="hu-HU" dirty="0" smtClean="0">
                <a:latin typeface="+mn-lt"/>
                <a:cs typeface="Times New Roman" pitchFamily="18" charset="0"/>
              </a:rPr>
              <a:t> </a:t>
            </a:r>
            <a:r>
              <a:rPr lang="hu-HU" dirty="0" err="1" smtClean="0">
                <a:latin typeface="+mn-lt"/>
                <a:cs typeface="Times New Roman" pitchFamily="18" charset="0"/>
              </a:rPr>
              <a:t>Avery</a:t>
            </a:r>
            <a:r>
              <a:rPr lang="hu-HU" dirty="0" smtClean="0">
                <a:latin typeface="+mn-lt"/>
                <a:cs typeface="Times New Roman" pitchFamily="18" charset="0"/>
              </a:rPr>
              <a:t>,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Colin </a:t>
            </a:r>
            <a:r>
              <a:rPr lang="hu-HU" dirty="0" err="1" smtClean="0">
                <a:latin typeface="+mn-lt"/>
                <a:cs typeface="Times New Roman" pitchFamily="18" charset="0"/>
              </a:rPr>
              <a:t>MacLeod</a:t>
            </a:r>
            <a:r>
              <a:rPr lang="hu-HU" dirty="0" smtClean="0">
                <a:latin typeface="+mn-lt"/>
                <a:cs typeface="Times New Roman" pitchFamily="18" charset="0"/>
              </a:rPr>
              <a:t>,</a:t>
            </a:r>
          </a:p>
          <a:p>
            <a:r>
              <a:rPr lang="hu-HU" dirty="0" err="1" smtClean="0">
                <a:latin typeface="+mn-lt"/>
                <a:cs typeface="Times New Roman" pitchFamily="18" charset="0"/>
              </a:rPr>
              <a:t>Maclyn</a:t>
            </a:r>
            <a:r>
              <a:rPr lang="hu-HU" dirty="0" smtClean="0">
                <a:latin typeface="+mn-lt"/>
                <a:cs typeface="Times New Roman" pitchFamily="18" charset="0"/>
              </a:rPr>
              <a:t> </a:t>
            </a:r>
            <a:r>
              <a:rPr lang="hu-HU" dirty="0" err="1" smtClean="0">
                <a:latin typeface="+mn-lt"/>
                <a:cs typeface="Times New Roman" pitchFamily="18" charset="0"/>
              </a:rPr>
              <a:t>McCarty</a:t>
            </a:r>
            <a:r>
              <a:rPr lang="hu-HU" dirty="0" smtClean="0">
                <a:latin typeface="+mn-lt"/>
                <a:cs typeface="Times New Roman" pitchFamily="18" charset="0"/>
              </a:rPr>
              <a:t>: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a DNS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transzformál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(1944)</a:t>
            </a:r>
            <a:endParaRPr lang="hu-HU" dirty="0">
              <a:latin typeface="+mn-lt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5340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zövegdoboz 23"/>
          <p:cNvSpPr txBox="1"/>
          <p:nvPr/>
        </p:nvSpPr>
        <p:spPr>
          <a:xfrm>
            <a:off x="4643767" y="5236478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patogén sej-</a:t>
            </a:r>
          </a:p>
          <a:p>
            <a:pPr algn="ctr"/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tek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hiánya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144205" y="5189148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patogén</a:t>
            </a:r>
          </a:p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sejtek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912571" y="5199800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patogén</a:t>
            </a:r>
          </a:p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sejtek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807910" y="4441003"/>
            <a:ext cx="93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nem-patogén</a:t>
            </a:r>
          </a:p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sejtek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597058" y="4445294"/>
            <a:ext cx="93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nem-patogén</a:t>
            </a:r>
          </a:p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sejtek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960473" y="2968463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proteinázok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708237" y="2980001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ribonukleáz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391324" y="2987474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dezoxiribonukleáz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847094" y="358598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NINCS</a:t>
            </a:r>
          </a:p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FEHÉRJE</a:t>
            </a:r>
            <a:endParaRPr lang="hu-H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2621433" y="3585805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NINCS</a:t>
            </a:r>
          </a:p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RNS</a:t>
            </a:r>
            <a:endParaRPr lang="hu-H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4313138" y="3582160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NINCS</a:t>
            </a:r>
          </a:p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DNS</a:t>
            </a:r>
            <a:endParaRPr lang="hu-H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4298318" y="4448086"/>
            <a:ext cx="93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nem-patogén</a:t>
            </a:r>
          </a:p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sejtek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758817" y="5685685"/>
            <a:ext cx="16065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transzformáció történik</a:t>
            </a:r>
            <a:endParaRPr lang="hu-H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3458204" y="5682047"/>
            <a:ext cx="1470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nincs transzformáció</a:t>
            </a:r>
            <a:endParaRPr lang="hu-H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793570" y="5882804"/>
            <a:ext cx="38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Konklúzió: Csak DNS jelenlétében történhet transzformáció,</a:t>
            </a:r>
          </a:p>
          <a:p>
            <a:pPr algn="ctr"/>
            <a:r>
              <a:rPr lang="hu-HU" sz="1000" b="1" dirty="0" smtClean="0">
                <a:latin typeface="Arial" pitchFamily="34" charset="0"/>
                <a:cs typeface="Arial" pitchFamily="34" charset="0"/>
              </a:rPr>
              <a:t>tehát csak DNS lehet az </a:t>
            </a:r>
            <a:r>
              <a:rPr lang="hu-HU" sz="1000" b="1" dirty="0" err="1" smtClean="0">
                <a:latin typeface="Arial" pitchFamily="34" charset="0"/>
                <a:cs typeface="Arial" pitchFamily="34" charset="0"/>
              </a:rPr>
              <a:t>örökítőanyag</a:t>
            </a:r>
            <a:endParaRPr lang="hu-H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1636695" y="1449103"/>
            <a:ext cx="660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patogén</a:t>
            </a:r>
          </a:p>
          <a:p>
            <a:pPr algn="ctr"/>
            <a:r>
              <a:rPr lang="hu-HU" sz="1000" dirty="0" smtClean="0">
                <a:latin typeface="Arial" pitchFamily="34" charset="0"/>
                <a:cs typeface="Arial" pitchFamily="34" charset="0"/>
              </a:rPr>
              <a:t>sejtek</a:t>
            </a:r>
          </a:p>
          <a:p>
            <a:pPr algn="ctr"/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lizátuma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3025921" y="1451954"/>
            <a:ext cx="12682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szénhidrátok</a:t>
            </a:r>
          </a:p>
          <a:p>
            <a:r>
              <a:rPr lang="hu-HU" sz="1000" dirty="0" smtClean="0">
                <a:latin typeface="Arial" pitchFamily="34" charset="0"/>
                <a:cs typeface="Arial" pitchFamily="34" charset="0"/>
              </a:rPr>
              <a:t>és</a:t>
            </a:r>
          </a:p>
          <a:p>
            <a:r>
              <a:rPr lang="hu-HU" sz="1000" b="1" dirty="0" err="1" smtClean="0">
                <a:latin typeface="Arial" pitchFamily="34" charset="0"/>
                <a:cs typeface="Arial" pitchFamily="34" charset="0"/>
              </a:rPr>
              <a:t>lipidek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eltávolítása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77072"/>
            <a:ext cx="2929508" cy="231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5940152" y="1052736"/>
            <a:ext cx="30091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+mn-lt"/>
                <a:cs typeface="Times New Roman" pitchFamily="18" charset="0"/>
              </a:rPr>
              <a:t>Martha</a:t>
            </a:r>
            <a:r>
              <a:rPr lang="hu-HU" dirty="0" smtClean="0">
                <a:latin typeface="+mn-lt"/>
                <a:cs typeface="Times New Roman" pitchFamily="18" charset="0"/>
              </a:rPr>
              <a:t> </a:t>
            </a:r>
            <a:r>
              <a:rPr lang="hu-HU" dirty="0" err="1" smtClean="0">
                <a:latin typeface="+mn-lt"/>
                <a:cs typeface="Times New Roman" pitchFamily="18" charset="0"/>
              </a:rPr>
              <a:t>Chase</a:t>
            </a:r>
            <a:r>
              <a:rPr lang="hu-HU" dirty="0" smtClean="0">
                <a:latin typeface="+mn-lt"/>
                <a:cs typeface="Times New Roman" pitchFamily="18" charset="0"/>
              </a:rPr>
              <a:t>.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Alfred </a:t>
            </a:r>
            <a:r>
              <a:rPr lang="hu-HU" dirty="0" err="1" smtClean="0">
                <a:latin typeface="+mn-lt"/>
                <a:cs typeface="Times New Roman" pitchFamily="18" charset="0"/>
              </a:rPr>
              <a:t>Hershey</a:t>
            </a:r>
            <a:r>
              <a:rPr lang="hu-HU" dirty="0" smtClean="0">
                <a:latin typeface="+mn-lt"/>
                <a:cs typeface="Times New Roman" pitchFamily="18" charset="0"/>
              </a:rPr>
              <a:t>: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A DNS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transzformál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(1952)</a:t>
            </a:r>
            <a:endParaRPr lang="hu-HU" dirty="0">
              <a:latin typeface="+mn-lt"/>
              <a:cs typeface="Times New Roman" pitchFamily="18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79512" y="1571604"/>
            <a:ext cx="5465380" cy="3585588"/>
            <a:chOff x="928670" y="1571604"/>
            <a:chExt cx="4716222" cy="273281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70" y="1571604"/>
              <a:ext cx="4686300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Szövegdoboz 4"/>
            <p:cNvSpPr txBox="1"/>
            <p:nvPr/>
          </p:nvSpPr>
          <p:spPr>
            <a:xfrm>
              <a:off x="1221112" y="2612571"/>
              <a:ext cx="987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radioaktívan jelölt</a:t>
              </a:r>
            </a:p>
            <a:p>
              <a:pPr algn="ctr"/>
              <a:r>
                <a:rPr lang="hu-HU" sz="800" dirty="0" err="1" smtClean="0">
                  <a:latin typeface="Arial" pitchFamily="34" charset="0"/>
                  <a:cs typeface="Arial" pitchFamily="34" charset="0"/>
                </a:rPr>
                <a:t>fehérje-kapszid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1113676" y="3978234"/>
              <a:ext cx="12330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radioaktívan jelölt DNS</a:t>
              </a: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2786058" y="2619237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hu-HU" sz="800" dirty="0" err="1" smtClean="0">
                  <a:latin typeface="Arial" pitchFamily="34" charset="0"/>
                  <a:cs typeface="Arial" pitchFamily="34" charset="0"/>
                </a:rPr>
                <a:t>fágok</a:t>
              </a:r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800" dirty="0" err="1" smtClean="0">
                  <a:latin typeface="Arial" pitchFamily="34" charset="0"/>
                  <a:cs typeface="Arial" pitchFamily="34" charset="0"/>
                </a:rPr>
                <a:t>örökítőanyagukat</a:t>
              </a:r>
              <a:endParaRPr lang="hu-HU" sz="8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a baktériumba juttatják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2763661" y="3965867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hu-HU" sz="800" dirty="0" err="1" smtClean="0">
                  <a:latin typeface="Arial" pitchFamily="34" charset="0"/>
                  <a:cs typeface="Arial" pitchFamily="34" charset="0"/>
                </a:rPr>
                <a:t>fágok</a:t>
              </a:r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800" dirty="0" err="1" smtClean="0">
                  <a:latin typeface="Arial" pitchFamily="34" charset="0"/>
                  <a:cs typeface="Arial" pitchFamily="34" charset="0"/>
                </a:rPr>
                <a:t>örökítőanyagukat</a:t>
              </a:r>
              <a:endParaRPr lang="hu-HU" sz="8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a baktériumba juttatják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569767" y="2611641"/>
              <a:ext cx="10550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nincs radioaktivitás</a:t>
              </a:r>
            </a:p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a baktériumsejtben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532087" y="3979350"/>
              <a:ext cx="111280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800" dirty="0" smtClean="0">
                  <a:latin typeface="Arial" pitchFamily="34" charset="0"/>
                  <a:cs typeface="Arial" pitchFamily="34" charset="0"/>
                </a:rPr>
                <a:t>radioaktív baktérium</a:t>
              </a:r>
              <a:endParaRPr lang="hu-HU" sz="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888432" cy="22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860032" y="1484784"/>
            <a:ext cx="335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Rosalind</a:t>
            </a:r>
            <a:r>
              <a:rPr lang="hu-HU" dirty="0" smtClean="0"/>
              <a:t> Franklin</a:t>
            </a:r>
            <a:endParaRPr lang="hu-HU" dirty="0"/>
          </a:p>
        </p:txBody>
      </p:sp>
      <p:grpSp>
        <p:nvGrpSpPr>
          <p:cNvPr id="2" name="Csoportba foglalás 5"/>
          <p:cNvGrpSpPr/>
          <p:nvPr/>
        </p:nvGrpSpPr>
        <p:grpSpPr>
          <a:xfrm>
            <a:off x="467544" y="3573016"/>
            <a:ext cx="4959424" cy="2508247"/>
            <a:chOff x="836712" y="2339752"/>
            <a:chExt cx="5472608" cy="2877415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712" y="2339752"/>
              <a:ext cx="44196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1208" y="4211960"/>
              <a:ext cx="1008112" cy="100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zövegdoboz 11"/>
          <p:cNvSpPr txBox="1"/>
          <p:nvPr/>
        </p:nvSpPr>
        <p:spPr>
          <a:xfrm>
            <a:off x="4860032" y="3933056"/>
            <a:ext cx="2880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James Watson</a:t>
            </a:r>
          </a:p>
          <a:p>
            <a:r>
              <a:rPr lang="hu-HU" dirty="0" smtClean="0"/>
              <a:t>Francis Crick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788024" y="2564904"/>
            <a:ext cx="3010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DNS szerkezet</a:t>
            </a:r>
          </a:p>
          <a:p>
            <a:r>
              <a:rPr lang="hu-HU" b="1" dirty="0" smtClean="0"/>
              <a:t>(1953)</a:t>
            </a:r>
            <a:endParaRPr lang="hu-H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76238" y="755650"/>
            <a:ext cx="85645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1938 Warren </a:t>
            </a:r>
            <a:r>
              <a:rPr lang="hu-HU" dirty="0" err="1"/>
              <a:t>Weaver</a:t>
            </a:r>
            <a:r>
              <a:rPr lang="hu-HU" dirty="0"/>
              <a:t>: Molekuláris </a:t>
            </a:r>
            <a:r>
              <a:rPr lang="hu-HU" dirty="0" err="1"/>
              <a:t>Bilológia</a:t>
            </a:r>
            <a:r>
              <a:rPr lang="hu-HU" dirty="0"/>
              <a:t>: </a:t>
            </a:r>
          </a:p>
          <a:p>
            <a:r>
              <a:rPr lang="hu-HU" dirty="0"/>
              <a:t>Az élet fizikai-kémiai magyarázata</a:t>
            </a:r>
          </a:p>
          <a:p>
            <a:r>
              <a:rPr lang="hu-HU" dirty="0"/>
              <a:t>1869 Friedrich </a:t>
            </a:r>
            <a:r>
              <a:rPr lang="hu-HU" dirty="0" err="1"/>
              <a:t>Miescher</a:t>
            </a:r>
            <a:r>
              <a:rPr lang="hu-HU" dirty="0"/>
              <a:t> : „</a:t>
            </a:r>
            <a:r>
              <a:rPr lang="hu-HU" dirty="0" err="1"/>
              <a:t>Nuclein</a:t>
            </a:r>
            <a:r>
              <a:rPr lang="hu-HU" dirty="0"/>
              <a:t>”</a:t>
            </a:r>
          </a:p>
          <a:p>
            <a:r>
              <a:rPr lang="hu-HU" dirty="0"/>
              <a:t>1889 Richard </a:t>
            </a:r>
            <a:r>
              <a:rPr lang="hu-HU" dirty="0" err="1"/>
              <a:t>Altmann</a:t>
            </a:r>
            <a:r>
              <a:rPr lang="hu-HU" dirty="0"/>
              <a:t> : „Nukleinsav” </a:t>
            </a:r>
          </a:p>
          <a:p>
            <a:r>
              <a:rPr lang="hu-HU" dirty="0"/>
              <a:t>1919 Cukor-foszfát kötés, </a:t>
            </a:r>
            <a:r>
              <a:rPr lang="hu-HU" dirty="0" err="1"/>
              <a:t>nukleotid</a:t>
            </a:r>
            <a:endParaRPr lang="hu-HU" dirty="0"/>
          </a:p>
          <a:p>
            <a:r>
              <a:rPr lang="hu-HU" dirty="0"/>
              <a:t>1940 1 gén, 1 enzim</a:t>
            </a:r>
          </a:p>
          <a:p>
            <a:r>
              <a:rPr lang="hu-HU" dirty="0"/>
              <a:t>1944 DNS és gének kapcsolata</a:t>
            </a:r>
          </a:p>
          <a:p>
            <a:r>
              <a:rPr lang="hu-HU" dirty="0"/>
              <a:t>1952 Bakteriofág DNS fertőzi a bacit</a:t>
            </a:r>
          </a:p>
          <a:p>
            <a:r>
              <a:rPr lang="hu-HU" dirty="0"/>
              <a:t>1953 DNS szerkezet</a:t>
            </a:r>
          </a:p>
          <a:p>
            <a:r>
              <a:rPr lang="hu-HU" dirty="0"/>
              <a:t>1961 </a:t>
            </a:r>
            <a:r>
              <a:rPr lang="hu-HU" dirty="0" err="1"/>
              <a:t>mRNS</a:t>
            </a:r>
            <a:r>
              <a:rPr lang="hu-HU" dirty="0"/>
              <a:t> a hírvivő</a:t>
            </a:r>
          </a:p>
          <a:p>
            <a:r>
              <a:rPr lang="hu-HU" dirty="0"/>
              <a:t>1961-65 </a:t>
            </a:r>
            <a:r>
              <a:rPr lang="hu-HU" dirty="0" err="1"/>
              <a:t>Khorana</a:t>
            </a:r>
            <a:r>
              <a:rPr lang="hu-HU" dirty="0"/>
              <a:t>: Genetikai kód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95288"/>
            <a:ext cx="8713787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8325"/>
            <a:ext cx="86423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6113"/>
            <a:ext cx="8642350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9638"/>
            <a:ext cx="864235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14350"/>
            <a:ext cx="8569325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7663"/>
            <a:ext cx="8569325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563938" y="404813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Irodalom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83568" y="1556792"/>
            <a:ext cx="381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u="sng" dirty="0"/>
              <a:t>Az előadás anyaga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83568" y="4077072"/>
            <a:ext cx="6305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 smtClean="0"/>
              <a:t>Methods</a:t>
            </a:r>
            <a:r>
              <a:rPr lang="hu-HU" sz="2800" dirty="0" smtClean="0"/>
              <a:t> </a:t>
            </a:r>
            <a:r>
              <a:rPr lang="hu-HU" sz="2800" dirty="0" err="1"/>
              <a:t>in</a:t>
            </a:r>
            <a:r>
              <a:rPr lang="hu-HU" sz="2800" dirty="0"/>
              <a:t> </a:t>
            </a:r>
            <a:r>
              <a:rPr lang="hu-HU" sz="2800" dirty="0" err="1"/>
              <a:t>molecular</a:t>
            </a:r>
            <a:r>
              <a:rPr lang="hu-HU" sz="2800" dirty="0"/>
              <a:t> </a:t>
            </a:r>
            <a:r>
              <a:rPr lang="hu-HU" sz="2800" dirty="0" err="1"/>
              <a:t>biology</a:t>
            </a:r>
            <a:r>
              <a:rPr lang="hu-HU" sz="2800" dirty="0"/>
              <a:t> (sorozat)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83568" y="4725144"/>
            <a:ext cx="5748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/>
              <a:t>Sambrook</a:t>
            </a:r>
            <a:r>
              <a:rPr lang="hu-HU" sz="2800" dirty="0"/>
              <a:t> et </a:t>
            </a:r>
            <a:r>
              <a:rPr lang="hu-HU" sz="2800" dirty="0" err="1"/>
              <a:t>al</a:t>
            </a:r>
            <a:r>
              <a:rPr lang="hu-HU" sz="2800" dirty="0"/>
              <a:t>. : </a:t>
            </a:r>
            <a:r>
              <a:rPr lang="hu-HU" sz="2800" dirty="0" err="1"/>
              <a:t>Molecular</a:t>
            </a:r>
            <a:r>
              <a:rPr lang="hu-HU" sz="2800" dirty="0"/>
              <a:t> </a:t>
            </a:r>
            <a:r>
              <a:rPr lang="hu-HU" sz="2800" dirty="0" err="1"/>
              <a:t>cloning</a:t>
            </a:r>
            <a:endParaRPr lang="hu-HU" sz="2800" dirty="0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63575" y="45720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3568" y="2708920"/>
            <a:ext cx="70583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err="1" smtClean="0"/>
              <a:t>Wunderlich</a:t>
            </a:r>
            <a:r>
              <a:rPr lang="hu-HU" sz="2800" b="1" dirty="0" smtClean="0"/>
              <a:t> L.:</a:t>
            </a:r>
          </a:p>
          <a:p>
            <a:r>
              <a:rPr lang="hu-HU" sz="2800" b="1" dirty="0" smtClean="0"/>
              <a:t>Molekuláris biológiai technikák (jegyzet)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15975"/>
            <a:ext cx="8713787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14400"/>
            <a:ext cx="8713787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27050"/>
            <a:ext cx="8569325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88938"/>
            <a:ext cx="8713788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75041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59300"/>
            <a:ext cx="74310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404813"/>
            <a:ext cx="35814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359650" y="5940425"/>
            <a:ext cx="86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260350"/>
            <a:ext cx="55054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0350"/>
            <a:ext cx="55054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930275"/>
            <a:ext cx="8820150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247775"/>
            <a:ext cx="5886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77875"/>
            <a:ext cx="67691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508625" y="1844675"/>
            <a:ext cx="1808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Genetika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24075" y="1341438"/>
            <a:ext cx="185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Biokémia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032000" y="5292725"/>
            <a:ext cx="2282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Sejtbiológia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03663" y="2266950"/>
            <a:ext cx="950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Mol.</a:t>
            </a:r>
          </a:p>
          <a:p>
            <a:r>
              <a:rPr lang="hu-HU"/>
              <a:t>biol.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26924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438" y="3513138"/>
            <a:ext cx="254635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33375"/>
            <a:ext cx="2814637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004888"/>
            <a:ext cx="54102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375"/>
            <a:ext cx="7272338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33375"/>
            <a:ext cx="52149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13" y="500063"/>
            <a:ext cx="55753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97376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432675" y="6156325"/>
            <a:ext cx="86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348038" y="188913"/>
            <a:ext cx="1852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Tematika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76238" y="1187450"/>
            <a:ext cx="77851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Bevezető</a:t>
            </a:r>
          </a:p>
          <a:p>
            <a:r>
              <a:rPr lang="hu-HU"/>
              <a:t>Történeti áttekintés</a:t>
            </a:r>
          </a:p>
          <a:p>
            <a:r>
              <a:rPr lang="hu-HU"/>
              <a:t>Objektumok, kísérleti tervezés</a:t>
            </a:r>
          </a:p>
          <a:p>
            <a:r>
              <a:rPr lang="hu-HU"/>
              <a:t>Alapvető elválasztási technikák</a:t>
            </a:r>
          </a:p>
          <a:p>
            <a:r>
              <a:rPr lang="hu-HU"/>
              <a:t>Izolálási technikák</a:t>
            </a:r>
          </a:p>
          <a:p>
            <a:r>
              <a:rPr lang="hu-HU"/>
              <a:t>Pro- és eukariota sejtek tenyésztése</a:t>
            </a:r>
          </a:p>
          <a:p>
            <a:r>
              <a:rPr lang="hu-HU"/>
              <a:t>Géntechnológiai módszerek</a:t>
            </a:r>
          </a:p>
          <a:p>
            <a:r>
              <a:rPr lang="hu-HU"/>
              <a:t>Expresszió vizsgálata, befolyásolása</a:t>
            </a:r>
          </a:p>
          <a:p>
            <a:r>
              <a:rPr lang="hu-HU"/>
              <a:t>Komplex keresési, azonosítási rendszerek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15816" y="76470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Követelmények:</a:t>
            </a:r>
            <a:endParaRPr lang="hu-HU" u="sng" dirty="0"/>
          </a:p>
        </p:txBody>
      </p:sp>
      <p:sp>
        <p:nvSpPr>
          <p:cNvPr id="3" name="Szövegdoboz 2"/>
          <p:cNvSpPr txBox="1"/>
          <p:nvPr/>
        </p:nvSpPr>
        <p:spPr>
          <a:xfrm>
            <a:off x="899592" y="1916832"/>
            <a:ext cx="7266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Aláírás: </a:t>
            </a:r>
            <a:r>
              <a:rPr lang="hu-HU" dirty="0" smtClean="0"/>
              <a:t>1 </a:t>
            </a:r>
            <a:r>
              <a:rPr lang="hu-HU" dirty="0" smtClean="0"/>
              <a:t>db ZH minimum elégségesre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552" y="2924944"/>
            <a:ext cx="2980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Vizsga: Szóbeli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20859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635896" y="2924944"/>
            <a:ext cx="4528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Friedrich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Miescher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nuclein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(1869)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foszfátgazdag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maganyag)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5445224"/>
            <a:ext cx="5328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Richard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Altmann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savas jellegű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(nukleinsav) (1889)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03648" y="404664"/>
            <a:ext cx="7658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Warren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Weawer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Molekuláris biológia (1938)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élet: fizikai-kémiai reakciók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vizsgálatának eszköztára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3645024"/>
            <a:ext cx="1479103" cy="239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922" y="4653473"/>
            <a:ext cx="1452006" cy="15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3296" y="494963"/>
            <a:ext cx="1440160" cy="25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2771800" y="404664"/>
            <a:ext cx="4600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Albrecht </a:t>
            </a:r>
            <a:r>
              <a:rPr lang="hu-HU" dirty="0" err="1" smtClean="0"/>
              <a:t>Kossel</a:t>
            </a:r>
            <a:r>
              <a:rPr lang="hu-HU" dirty="0" smtClean="0"/>
              <a:t>:</a:t>
            </a:r>
          </a:p>
          <a:p>
            <a:r>
              <a:rPr lang="hu-HU" dirty="0" smtClean="0"/>
              <a:t>Bázisok felfedezése,</a:t>
            </a:r>
          </a:p>
          <a:p>
            <a:r>
              <a:rPr lang="hu-HU" dirty="0" smtClean="0"/>
              <a:t>elnevezése (1885-1901)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71800" y="3068960"/>
            <a:ext cx="49199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Phoebus </a:t>
            </a:r>
            <a:r>
              <a:rPr lang="hu-HU" dirty="0" err="1" smtClean="0"/>
              <a:t>Levene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Nukleotidok</a:t>
            </a:r>
            <a:r>
              <a:rPr lang="hu-HU" dirty="0" smtClean="0"/>
              <a:t> szerkezete,</a:t>
            </a:r>
          </a:p>
          <a:p>
            <a:r>
              <a:rPr lang="hu-HU" dirty="0" smtClean="0"/>
              <a:t>cukor-foszfát kötés (1919)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obelprize.org/nobel_prizes/chemistry/laureates/1902/fis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1543050" cy="2162176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771800" y="980728"/>
            <a:ext cx="4192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  <a:cs typeface="Times New Roman" pitchFamily="18" charset="0"/>
              </a:rPr>
              <a:t>Emil Fischer: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fehérjék, szénhidrátok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szerkezete</a:t>
            </a:r>
            <a:endParaRPr lang="hu-HU" dirty="0">
              <a:latin typeface="+mn-lt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86930"/>
            <a:ext cx="1584176" cy="22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2431710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2699792" y="3573016"/>
            <a:ext cx="30017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  <a:cs typeface="Times New Roman" pitchFamily="18" charset="0"/>
              </a:rPr>
              <a:t>Erwin </a:t>
            </a:r>
            <a:r>
              <a:rPr lang="hu-HU" dirty="0" err="1" smtClean="0">
                <a:latin typeface="+mn-lt"/>
                <a:cs typeface="Times New Roman" pitchFamily="18" charset="0"/>
              </a:rPr>
              <a:t>Chargaff</a:t>
            </a:r>
            <a:r>
              <a:rPr lang="hu-HU" dirty="0" smtClean="0">
                <a:latin typeface="+mn-lt"/>
                <a:cs typeface="Times New Roman" pitchFamily="18" charset="0"/>
              </a:rPr>
              <a:t>: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purin és</a:t>
            </a:r>
          </a:p>
          <a:p>
            <a:r>
              <a:rPr lang="hu-HU" dirty="0" err="1" smtClean="0">
                <a:latin typeface="+mn-lt"/>
                <a:cs typeface="Times New Roman" pitchFamily="18" charset="0"/>
              </a:rPr>
              <a:t>pirimidin</a:t>
            </a:r>
            <a:endParaRPr lang="hu-HU" dirty="0" smtClean="0">
              <a:latin typeface="+mn-lt"/>
              <a:cs typeface="Times New Roman" pitchFamily="18" charset="0"/>
            </a:endParaRPr>
          </a:p>
          <a:p>
            <a:r>
              <a:rPr lang="hu-HU" dirty="0" smtClean="0">
                <a:latin typeface="+mn-lt"/>
                <a:cs typeface="Times New Roman" pitchFamily="18" charset="0"/>
              </a:rPr>
              <a:t>bázisok aránya</a:t>
            </a:r>
          </a:p>
          <a:p>
            <a:r>
              <a:rPr lang="hu-HU" dirty="0" smtClean="0">
                <a:latin typeface="+mn-lt"/>
                <a:cs typeface="Times New Roman" pitchFamily="18" charset="0"/>
              </a:rPr>
              <a:t>(1950)</a:t>
            </a:r>
            <a:endParaRPr lang="hu-HU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611560" y="1700808"/>
            <a:ext cx="6175945" cy="3834070"/>
            <a:chOff x="476672" y="1663278"/>
            <a:chExt cx="6175945" cy="383407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672" y="2555776"/>
              <a:ext cx="158115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4012" y="1907704"/>
              <a:ext cx="4242675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Szövegdoboz 5"/>
            <p:cNvSpPr txBox="1"/>
            <p:nvPr/>
          </p:nvSpPr>
          <p:spPr>
            <a:xfrm>
              <a:off x="2230884" y="1804888"/>
              <a:ext cx="98937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élő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nem-patogén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baktérium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3449409" y="1802383"/>
              <a:ext cx="7954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élő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patogén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baktérium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4504034" y="1805980"/>
              <a:ext cx="8162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hővel elölt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patogén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baktérium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5467676" y="1663278"/>
              <a:ext cx="11849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hővel elölt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patogén, és élő 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nem-patogén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baktérium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462657" y="5245935"/>
              <a:ext cx="6735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élő egér</a:t>
              </a: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329815" y="5243910"/>
              <a:ext cx="10871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elpusztult egér</a:t>
              </a: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4613396" y="5251127"/>
              <a:ext cx="6735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élő egér</a:t>
              </a: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495331" y="5243438"/>
              <a:ext cx="10871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elpusztult egér</a:t>
              </a:r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971600" y="548680"/>
            <a:ext cx="6125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Frederick Griffith:</a:t>
            </a:r>
          </a:p>
          <a:p>
            <a:r>
              <a:rPr lang="hu-HU" dirty="0" err="1" smtClean="0"/>
              <a:t>örökítőanyag</a:t>
            </a:r>
            <a:r>
              <a:rPr lang="hu-HU" dirty="0" smtClean="0"/>
              <a:t> nem fehérje (1928)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365</Words>
  <Application>Microsoft Office PowerPoint</Application>
  <PresentationFormat>Diavetítés a képernyőre (4:3 oldalarány)</PresentationFormat>
  <Paragraphs>139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Alapértelmezett terv</vt:lpstr>
      <vt:lpstr>Molekuláris biológiai módszerek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Wunderlicht Liviusz</dc:creator>
  <cp:lastModifiedBy>Livius</cp:lastModifiedBy>
  <cp:revision>127</cp:revision>
  <dcterms:created xsi:type="dcterms:W3CDTF">2011-01-17T16:29:48Z</dcterms:created>
  <dcterms:modified xsi:type="dcterms:W3CDTF">2016-09-06T22:09:33Z</dcterms:modified>
</cp:coreProperties>
</file>