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468" y="-108"/>
      </p:cViewPr>
      <p:guideLst>
        <p:guide orient="horz" pos="225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D49B-8280-4793-AFC7-7EC4CAF24651}" type="datetimeFigureOut">
              <a:rPr lang="en-GB" smtClean="0"/>
              <a:pPr/>
              <a:t>06/09/2017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  <a:buNone/>
            </a:pPr>
            <a:r>
              <a:rPr lang="en-GB" sz="2000" b="1" dirty="0" smtClean="0">
                <a:solidFill>
                  <a:srgbClr val="FFFF00"/>
                </a:solidFill>
              </a:rPr>
              <a:t>ENZIMOLÓGIA </a:t>
            </a:r>
            <a:r>
              <a:rPr lang="hu-HU" sz="2000" b="1" dirty="0" smtClean="0">
                <a:solidFill>
                  <a:srgbClr val="FFFF00"/>
                </a:solidFill>
              </a:rPr>
              <a:t>2017. </a:t>
            </a:r>
            <a:r>
              <a:rPr lang="en-GB" sz="2000" b="1" dirty="0">
                <a:solidFill>
                  <a:srgbClr val="FFFF00"/>
                </a:solidFill>
              </a:rPr>
              <a:t>ő</a:t>
            </a:r>
            <a:r>
              <a:rPr lang="hu-HU" sz="2000" b="1" dirty="0" err="1" smtClean="0">
                <a:solidFill>
                  <a:srgbClr val="FFFF00"/>
                </a:solidFill>
              </a:rPr>
              <a:t>sz</a:t>
            </a:r>
            <a:endParaRPr lang="en-GB" sz="2000" b="1" dirty="0" smtClean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  <a:buNone/>
            </a:pPr>
            <a:endParaRPr lang="hu-HU" sz="2000" b="1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6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Barta </a:t>
            </a:r>
            <a:r>
              <a:rPr lang="hu-HU" sz="2000" dirty="0" err="1" smtClean="0">
                <a:solidFill>
                  <a:srgbClr val="FFFF00"/>
                </a:solidFill>
              </a:rPr>
              <a:t>Zs</a:t>
            </a:r>
            <a:r>
              <a:rPr lang="hu-HU" sz="2000" dirty="0" smtClean="0">
                <a:solidFill>
                  <a:srgbClr val="FFFF00"/>
                </a:solidFill>
              </a:rPr>
              <a:t>.: </a:t>
            </a:r>
            <a:r>
              <a:rPr lang="en-GB" sz="2000" dirty="0" smtClean="0">
                <a:solidFill>
                  <a:srgbClr val="FFFF00"/>
                </a:solidFill>
              </a:rPr>
              <a:t>Á</a:t>
            </a:r>
            <a:r>
              <a:rPr lang="hu-HU" sz="2000" dirty="0" err="1" smtClean="0">
                <a:solidFill>
                  <a:srgbClr val="FFFF00"/>
                </a:solidFill>
              </a:rPr>
              <a:t>ltalános</a:t>
            </a:r>
            <a:r>
              <a:rPr lang="hu-HU" sz="2000" dirty="0" smtClean="0">
                <a:solidFill>
                  <a:srgbClr val="FFFF00"/>
                </a:solidFill>
              </a:rPr>
              <a:t> alkalmazott </a:t>
            </a:r>
            <a:r>
              <a:rPr lang="hu-HU" sz="2000" dirty="0" err="1" smtClean="0">
                <a:solidFill>
                  <a:srgbClr val="FFFF00"/>
                </a:solidFill>
              </a:rPr>
              <a:t>enzimológiai</a:t>
            </a:r>
            <a:r>
              <a:rPr lang="hu-HU" sz="2000" dirty="0" smtClean="0">
                <a:solidFill>
                  <a:srgbClr val="FFFF00"/>
                </a:solidFill>
              </a:rPr>
              <a:t> ismeretek</a:t>
            </a:r>
            <a:endParaRPr lang="en-GB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1</a:t>
            </a:r>
            <a:r>
              <a:rPr lang="hu-HU" sz="2000" dirty="0">
                <a:solidFill>
                  <a:srgbClr val="FFFF00"/>
                </a:solidFill>
              </a:rPr>
              <a:t>3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Barta </a:t>
            </a:r>
            <a:r>
              <a:rPr lang="hu-HU" sz="2000" dirty="0" err="1">
                <a:solidFill>
                  <a:srgbClr val="FFFF00"/>
                </a:solidFill>
              </a:rPr>
              <a:t>Zs</a:t>
            </a:r>
            <a:r>
              <a:rPr lang="hu-HU" sz="2000" dirty="0">
                <a:solidFill>
                  <a:srgbClr val="FFFF00"/>
                </a:solidFill>
              </a:rPr>
              <a:t>.: </a:t>
            </a:r>
            <a:r>
              <a:rPr lang="hu-HU" sz="2000" dirty="0" err="1">
                <a:solidFill>
                  <a:srgbClr val="FFFF00"/>
                </a:solidFill>
              </a:rPr>
              <a:t>P</a:t>
            </a:r>
            <a:r>
              <a:rPr lang="hu-HU" sz="2000" dirty="0" err="1" smtClean="0">
                <a:solidFill>
                  <a:srgbClr val="FFFF00"/>
                </a:solidFill>
              </a:rPr>
              <a:t>ektinázok</a:t>
            </a:r>
            <a:r>
              <a:rPr lang="hu-HU" sz="2000" dirty="0" smtClean="0">
                <a:solidFill>
                  <a:srgbClr val="FFFF00"/>
                </a:solidFill>
              </a:rPr>
              <a:t> és </a:t>
            </a:r>
            <a:r>
              <a:rPr lang="hu-HU" sz="2000" dirty="0" err="1" smtClean="0">
                <a:solidFill>
                  <a:srgbClr val="FFFF00"/>
                </a:solidFill>
              </a:rPr>
              <a:t>lipázok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>
                <a:solidFill>
                  <a:srgbClr val="FFFF00"/>
                </a:solidFill>
              </a:rPr>
              <a:t>0</a:t>
            </a:r>
            <a:r>
              <a:rPr lang="hu-HU" sz="2000" dirty="0" smtClean="0">
                <a:solidFill>
                  <a:srgbClr val="FFFF00"/>
                </a:solidFill>
              </a:rPr>
              <a:t>.	Rektori szünet</a:t>
            </a:r>
            <a:endParaRPr lang="en-GB" sz="2000" b="1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Szeptember 27.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1. ZH, majd Barta </a:t>
            </a:r>
            <a:r>
              <a:rPr lang="hu-HU" sz="2000" dirty="0" err="1">
                <a:solidFill>
                  <a:srgbClr val="FFFF00"/>
                </a:solidFill>
              </a:rPr>
              <a:t>Zs</a:t>
            </a:r>
            <a:r>
              <a:rPr lang="hu-HU" sz="2000" dirty="0" smtClean="0">
                <a:solidFill>
                  <a:srgbClr val="FFFF00"/>
                </a:solidFill>
              </a:rPr>
              <a:t>.: </a:t>
            </a:r>
            <a:r>
              <a:rPr lang="hu-HU" sz="2000" dirty="0" err="1" smtClean="0">
                <a:solidFill>
                  <a:srgbClr val="FFFF00"/>
                </a:solidFill>
              </a:rPr>
              <a:t>Proteázok</a:t>
            </a:r>
            <a:endParaRPr lang="en-GB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4</a:t>
            </a:r>
            <a:r>
              <a:rPr lang="hu-HU" sz="2000" dirty="0" smtClean="0">
                <a:solidFill>
                  <a:srgbClr val="FFFF00"/>
                </a:solidFill>
              </a:rPr>
              <a:t>.	</a:t>
            </a:r>
            <a:r>
              <a:rPr lang="en-GB" sz="2000" dirty="0" smtClean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Fehér </a:t>
            </a:r>
            <a:r>
              <a:rPr lang="hu-HU" sz="2000" dirty="0" err="1" smtClean="0">
                <a:solidFill>
                  <a:srgbClr val="FFFF00"/>
                </a:solidFill>
              </a:rPr>
              <a:t>Cs</a:t>
            </a:r>
            <a:r>
              <a:rPr lang="hu-HU" sz="2000" dirty="0" smtClean="0">
                <a:solidFill>
                  <a:srgbClr val="FFFF00"/>
                </a:solidFill>
              </a:rPr>
              <a:t>.: </a:t>
            </a:r>
            <a:r>
              <a:rPr lang="hu-HU" sz="2000" dirty="0" err="1" smtClean="0">
                <a:solidFill>
                  <a:srgbClr val="FFFF00"/>
                </a:solidFill>
              </a:rPr>
              <a:t>Cellulázok</a:t>
            </a:r>
            <a:r>
              <a:rPr lang="hu-HU" sz="2000" dirty="0">
                <a:solidFill>
                  <a:srgbClr val="FFFF00"/>
                </a:solidFill>
              </a:rPr>
              <a:t> + hallgatói előadás: </a:t>
            </a:r>
            <a:r>
              <a:rPr lang="hu-HU" sz="2000" dirty="0" smtClean="0">
                <a:solidFill>
                  <a:srgbClr val="FFFF00"/>
                </a:solidFill>
              </a:rPr>
              <a:t> Papíripar (3 fő)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1</a:t>
            </a:r>
            <a:r>
              <a:rPr lang="hu-HU" sz="2000" dirty="0">
                <a:solidFill>
                  <a:srgbClr val="FFFF00"/>
                </a:solidFill>
              </a:rPr>
              <a:t>1</a:t>
            </a:r>
            <a:r>
              <a:rPr lang="hu-HU" sz="2000" dirty="0" smtClean="0">
                <a:solidFill>
                  <a:srgbClr val="FFFF00"/>
                </a:solidFill>
              </a:rPr>
              <a:t>.		Fehér </a:t>
            </a:r>
            <a:r>
              <a:rPr lang="hu-HU" sz="2000" dirty="0" err="1">
                <a:solidFill>
                  <a:srgbClr val="FFFF00"/>
                </a:solidFill>
              </a:rPr>
              <a:t>Cs</a:t>
            </a:r>
            <a:r>
              <a:rPr lang="hu-HU" sz="2000" dirty="0">
                <a:solidFill>
                  <a:srgbClr val="FFFF00"/>
                </a:solidFill>
              </a:rPr>
              <a:t>.: 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Hemicellulázok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+ hallgatói </a:t>
            </a:r>
            <a:r>
              <a:rPr lang="hu-HU" sz="2000" dirty="0" smtClean="0">
                <a:solidFill>
                  <a:srgbClr val="FFFF00"/>
                </a:solidFill>
              </a:rPr>
              <a:t>előadás: 				Takarmányipar (2 fő) 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18.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Fehér </a:t>
            </a:r>
            <a:r>
              <a:rPr lang="hu-HU" sz="2000" dirty="0" err="1">
                <a:solidFill>
                  <a:srgbClr val="FFFF00"/>
                </a:solidFill>
              </a:rPr>
              <a:t>Cs</a:t>
            </a:r>
            <a:r>
              <a:rPr lang="hu-HU" sz="2000" dirty="0">
                <a:solidFill>
                  <a:srgbClr val="FFFF00"/>
                </a:solidFill>
              </a:rPr>
              <a:t>.:  </a:t>
            </a:r>
            <a:r>
              <a:rPr lang="hu-HU" sz="2000" dirty="0" err="1">
                <a:solidFill>
                  <a:srgbClr val="FFFF00"/>
                </a:solidFill>
              </a:rPr>
              <a:t>Amilázok</a:t>
            </a:r>
            <a:r>
              <a:rPr lang="hu-HU" sz="2000" dirty="0">
                <a:solidFill>
                  <a:srgbClr val="FFFF00"/>
                </a:solidFill>
              </a:rPr>
              <a:t> + hallgatói </a:t>
            </a:r>
            <a:r>
              <a:rPr lang="hu-HU" sz="2000" dirty="0" smtClean="0">
                <a:solidFill>
                  <a:srgbClr val="FFFF00"/>
                </a:solidFill>
              </a:rPr>
              <a:t>előadás: Sütőipar (3 </a:t>
            </a:r>
            <a:r>
              <a:rPr lang="hu-HU" sz="2000" dirty="0">
                <a:solidFill>
                  <a:srgbClr val="FFFF00"/>
                </a:solidFill>
              </a:rPr>
              <a:t>fő</a:t>
            </a:r>
            <a:r>
              <a:rPr lang="hu-HU" sz="2000" dirty="0" smtClean="0">
                <a:solidFill>
                  <a:srgbClr val="FFFF00"/>
                </a:solidFill>
              </a:rPr>
              <a:t>)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>
                <a:solidFill>
                  <a:srgbClr val="FFFF00"/>
                </a:solidFill>
              </a:rPr>
              <a:t>5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en-GB" sz="2000" dirty="0" smtClean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hallgatói előadás: </a:t>
            </a:r>
            <a:r>
              <a:rPr lang="hu-HU" sz="2000" dirty="0">
                <a:solidFill>
                  <a:srgbClr val="FFFF00"/>
                </a:solidFill>
              </a:rPr>
              <a:t>Textilipar (3 fő) </a:t>
            </a:r>
            <a:r>
              <a:rPr lang="hu-HU" sz="2000" dirty="0" smtClean="0">
                <a:solidFill>
                  <a:srgbClr val="FFFF00"/>
                </a:solidFill>
              </a:rPr>
              <a:t>és Söripar (2 fő)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>
                <a:solidFill>
                  <a:srgbClr val="FFFF00"/>
                </a:solidFill>
              </a:rPr>
              <a:t>1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Szünet </a:t>
            </a:r>
            <a:endParaRPr lang="en-GB" sz="20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>
                <a:solidFill>
                  <a:srgbClr val="FFFF00"/>
                </a:solidFill>
              </a:rPr>
              <a:t>8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hallgatói előadás: Mosószeripar (3 fő), Gyógyszeripar (3 fő)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1</a:t>
            </a:r>
            <a:r>
              <a:rPr lang="hu-HU" sz="2000" dirty="0">
                <a:solidFill>
                  <a:srgbClr val="FFFF00"/>
                </a:solidFill>
              </a:rPr>
              <a:t>5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hallgatói előadás: </a:t>
            </a:r>
            <a:r>
              <a:rPr lang="hu-HU" sz="2000" dirty="0" err="1" smtClean="0">
                <a:solidFill>
                  <a:srgbClr val="FFFF00"/>
                </a:solidFill>
              </a:rPr>
              <a:t>Bioszenzorok</a:t>
            </a:r>
            <a:r>
              <a:rPr lang="hu-HU" sz="2000" dirty="0" smtClean="0">
                <a:solidFill>
                  <a:srgbClr val="FFFF00"/>
                </a:solidFill>
              </a:rPr>
              <a:t> (3 fő) és Tejipar (3 fő)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2</a:t>
            </a:r>
            <a:r>
              <a:rPr lang="hu-HU" sz="2000" dirty="0" smtClean="0">
                <a:solidFill>
                  <a:srgbClr val="FFFF00"/>
                </a:solidFill>
              </a:rPr>
              <a:t>2.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hallgatói előadás: Borászat (3 fő) és Bőripar (2 fő)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 smtClean="0">
                <a:solidFill>
                  <a:srgbClr val="FFFF00"/>
                </a:solidFill>
              </a:rPr>
              <a:t>29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2. ZH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December 6.		</a:t>
            </a:r>
            <a:r>
              <a:rPr lang="en-GB" sz="2000" dirty="0" err="1">
                <a:solidFill>
                  <a:srgbClr val="FFFF00"/>
                </a:solidFill>
              </a:rPr>
              <a:t>Pót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smtClean="0">
                <a:solidFill>
                  <a:srgbClr val="FFFF00"/>
                </a:solidFill>
              </a:rPr>
              <a:t>ZH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lnSpc>
                <a:spcPct val="95000"/>
              </a:lnSpc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A </a:t>
            </a:r>
            <a:r>
              <a:rPr lang="hu-HU" sz="2000" dirty="0" err="1" smtClean="0">
                <a:solidFill>
                  <a:srgbClr val="FFFF00"/>
                </a:solidFill>
              </a:rPr>
              <a:t>ZH-kat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a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Ch</a:t>
            </a:r>
            <a:r>
              <a:rPr lang="hu-HU" sz="2000" dirty="0" smtClean="0">
                <a:solidFill>
                  <a:srgbClr val="FFFF00"/>
                </a:solidFill>
              </a:rPr>
              <a:t> 302-es teremben írjuk 8:15-től.</a:t>
            </a:r>
            <a:endParaRPr lang="hu-HU" sz="20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</a:pP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</a:pP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27384"/>
            <a:ext cx="8435280" cy="68580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GB" sz="2000" u="sng" dirty="0" err="1" smtClean="0">
                <a:solidFill>
                  <a:srgbClr val="FFFF00"/>
                </a:solidFill>
              </a:rPr>
              <a:t>Kiselőadást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mindenkinek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kötelező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tartani</a:t>
            </a:r>
            <a:r>
              <a:rPr lang="hu-HU" sz="2000" dirty="0" smtClean="0">
                <a:solidFill>
                  <a:srgbClr val="FFFF00"/>
                </a:solidFill>
              </a:rPr>
              <a:t>, jelentkezési határidő: 2017.09.13.</a:t>
            </a:r>
            <a:r>
              <a:rPr lang="hu-HU" sz="2000" dirty="0">
                <a:solidFill>
                  <a:srgbClr val="FFFF00"/>
                </a:solidFill>
              </a:rPr>
              <a:t/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7-10 perc/fő, utána diszkusszió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rgbClr val="FFFF00"/>
                </a:solidFill>
              </a:rPr>
              <a:t>A </a:t>
            </a:r>
            <a:r>
              <a:rPr lang="en-GB" sz="2000" dirty="0" err="1" smtClean="0">
                <a:solidFill>
                  <a:srgbClr val="FFFF00"/>
                </a:solidFill>
              </a:rPr>
              <a:t>zh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előtt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felkészülést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segítő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kérdéseket</a:t>
            </a:r>
            <a:r>
              <a:rPr lang="en-GB" sz="2000" dirty="0" smtClean="0">
                <a:solidFill>
                  <a:srgbClr val="FFFF00"/>
                </a:solidFill>
              </a:rPr>
              <a:t> ad</a:t>
            </a:r>
            <a:r>
              <a:rPr lang="hu-HU" sz="2000" dirty="0" smtClean="0">
                <a:solidFill>
                  <a:srgbClr val="FFFF00"/>
                </a:solidFill>
              </a:rPr>
              <a:t>un</a:t>
            </a:r>
            <a:r>
              <a:rPr lang="en-GB" sz="2000" dirty="0" smtClean="0">
                <a:solidFill>
                  <a:srgbClr val="FFFF00"/>
                </a:solidFill>
              </a:rPr>
              <a:t>k </a:t>
            </a:r>
            <a:r>
              <a:rPr lang="en-GB" sz="2000" dirty="0" err="1" smtClean="0">
                <a:solidFill>
                  <a:srgbClr val="FFFF00"/>
                </a:solidFill>
              </a:rPr>
              <a:t>ki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endParaRPr lang="hu-HU" sz="2000" dirty="0" smtClean="0">
              <a:solidFill>
                <a:srgbClr val="FFFF00"/>
              </a:solidFill>
            </a:endParaRP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</a:t>
            </a:r>
            <a:r>
              <a:rPr lang="en-GB" sz="2000" dirty="0" smtClean="0">
                <a:solidFill>
                  <a:srgbClr val="FFFF00"/>
                </a:solidFill>
              </a:rPr>
              <a:t>z </a:t>
            </a:r>
            <a:r>
              <a:rPr lang="hu-HU" sz="2000" dirty="0" smtClean="0">
                <a:solidFill>
                  <a:srgbClr val="FFFF00"/>
                </a:solidFill>
              </a:rPr>
              <a:t>előadások ábraanyag</a:t>
            </a:r>
            <a:r>
              <a:rPr lang="en-GB" sz="2000" dirty="0" smtClean="0">
                <a:solidFill>
                  <a:srgbClr val="FFFF00"/>
                </a:solidFill>
              </a:rPr>
              <a:t>a</a:t>
            </a:r>
            <a:r>
              <a:rPr lang="hu-HU" sz="2000" dirty="0" smtClean="0">
                <a:solidFill>
                  <a:srgbClr val="FFFF00"/>
                </a:solidFill>
              </a:rPr>
              <a:t>, a tárgyismertető és felkészülést segítő kérdések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innen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tölthető</a:t>
            </a:r>
            <a:r>
              <a:rPr lang="hu-HU" sz="2000" dirty="0" err="1" smtClean="0">
                <a:solidFill>
                  <a:srgbClr val="FFFF00"/>
                </a:solidFill>
              </a:rPr>
              <a:t>ek</a:t>
            </a:r>
            <a:r>
              <a:rPr lang="en-GB" sz="2000" dirty="0" smtClean="0">
                <a:solidFill>
                  <a:srgbClr val="FFFF00"/>
                </a:solidFill>
              </a:rPr>
              <a:t> le:</a:t>
            </a:r>
            <a:r>
              <a:rPr lang="hu-HU" sz="2000" dirty="0" smtClean="0">
                <a:solidFill>
                  <a:srgbClr val="FFFF00"/>
                </a:solidFill>
              </a:rPr>
              <a:t> http://oktatas.ch.bme.hu/oktatas/konyvek/mezgaz/Enzimologia/</a:t>
            </a:r>
            <a:r>
              <a:rPr lang="hu-HU" sz="2000" dirty="0" smtClean="0">
                <a:solidFill>
                  <a:srgbClr val="FF0000"/>
                </a:solidFill>
              </a:rPr>
              <a:t/>
            </a:r>
            <a:br>
              <a:rPr lang="hu-HU" sz="2000" dirty="0" smtClean="0">
                <a:solidFill>
                  <a:srgbClr val="FF00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Az anyagokat folyamatosan frissítjük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rgbClr val="FFFF00"/>
                </a:solidFill>
              </a:rPr>
              <a:t>A </a:t>
            </a:r>
            <a:r>
              <a:rPr lang="hu-HU" sz="2000" dirty="0">
                <a:solidFill>
                  <a:srgbClr val="FFFF00"/>
                </a:solidFill>
              </a:rPr>
              <a:t>félévközi </a:t>
            </a:r>
            <a:r>
              <a:rPr lang="en-GB" sz="2000" dirty="0" err="1">
                <a:solidFill>
                  <a:srgbClr val="FFFF00"/>
                </a:solidFill>
              </a:rPr>
              <a:t>jegy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számítása</a:t>
            </a:r>
            <a:r>
              <a:rPr lang="en-GB" sz="2000" dirty="0">
                <a:solidFill>
                  <a:srgbClr val="FFFF00"/>
                </a:solidFill>
              </a:rPr>
              <a:t>, ha </a:t>
            </a:r>
            <a:r>
              <a:rPr lang="en-GB" sz="2000" dirty="0" err="1">
                <a:solidFill>
                  <a:srgbClr val="FFFF00"/>
                </a:solidFill>
              </a:rPr>
              <a:t>mindkét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legalább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elégséges</a:t>
            </a:r>
            <a:r>
              <a:rPr lang="en-GB" sz="2000" dirty="0">
                <a:solidFill>
                  <a:srgbClr val="FFFF00"/>
                </a:solidFill>
              </a:rPr>
              <a:t>: </a:t>
            </a:r>
            <a:br>
              <a:rPr lang="en-GB" sz="2000" dirty="0">
                <a:solidFill>
                  <a:srgbClr val="FFFF00"/>
                </a:solidFill>
              </a:rPr>
            </a:br>
            <a:r>
              <a:rPr lang="en-GB" sz="2000" dirty="0">
                <a:solidFill>
                  <a:srgbClr val="FFFF00"/>
                </a:solidFill>
              </a:rPr>
              <a:t>	(3 * 1.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eredménye</a:t>
            </a:r>
            <a:r>
              <a:rPr lang="en-GB" sz="2000" dirty="0">
                <a:solidFill>
                  <a:srgbClr val="FFFF00"/>
                </a:solidFill>
              </a:rPr>
              <a:t> + </a:t>
            </a:r>
            <a:r>
              <a:rPr lang="hu-HU" sz="2000" dirty="0">
                <a:solidFill>
                  <a:srgbClr val="FFFF00"/>
                </a:solidFill>
              </a:rPr>
              <a:t>4</a:t>
            </a:r>
            <a:r>
              <a:rPr lang="en-GB" sz="2000" dirty="0">
                <a:solidFill>
                  <a:srgbClr val="FFFF00"/>
                </a:solidFill>
              </a:rPr>
              <a:t> * 2.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eredménye</a:t>
            </a:r>
            <a:r>
              <a:rPr lang="en-GB" sz="2000" dirty="0">
                <a:solidFill>
                  <a:srgbClr val="FFFF00"/>
                </a:solidFill>
              </a:rPr>
              <a:t>) / </a:t>
            </a:r>
            <a:r>
              <a:rPr lang="hu-HU" sz="2000" dirty="0" smtClean="0">
                <a:solidFill>
                  <a:srgbClr val="FFFF00"/>
                </a:solidFill>
              </a:rPr>
              <a:t>7</a:t>
            </a:r>
            <a:endParaRPr lang="en-GB" sz="2000" dirty="0" smtClean="0">
              <a:solidFill>
                <a:srgbClr val="FFFF00"/>
              </a:solidFill>
            </a:endParaRP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javító zh felülírja a korábbi eredményt, és a két rész egymástól </a:t>
            </a:r>
            <a:r>
              <a:rPr lang="hu-HU" sz="2000" smtClean="0">
                <a:solidFill>
                  <a:srgbClr val="FFFF00"/>
                </a:solidFill>
              </a:rPr>
              <a:t>függetlenül javítható.</a:t>
            </a:r>
            <a:endParaRPr lang="hu-HU" sz="2000" dirty="0" smtClean="0">
              <a:solidFill>
                <a:srgbClr val="FFFF00"/>
              </a:solidFill>
            </a:endParaRP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rgbClr val="FFFF00"/>
                </a:solidFill>
              </a:rPr>
              <a:t>A </a:t>
            </a:r>
            <a:r>
              <a:rPr lang="en-GB" sz="2000" dirty="0" err="1" smtClean="0">
                <a:solidFill>
                  <a:srgbClr val="FFFF00"/>
                </a:solidFill>
              </a:rPr>
              <a:t>változásokról</a:t>
            </a:r>
            <a:r>
              <a:rPr lang="en-GB" sz="2000" dirty="0" smtClean="0">
                <a:solidFill>
                  <a:srgbClr val="FFFF00"/>
                </a:solidFill>
              </a:rPr>
              <a:t>, </a:t>
            </a:r>
            <a:r>
              <a:rPr lang="en-GB" sz="2000" dirty="0" err="1" smtClean="0">
                <a:solidFill>
                  <a:srgbClr val="FFFF00"/>
                </a:solidFill>
              </a:rPr>
              <a:t>eredményekről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>
                <a:solidFill>
                  <a:srgbClr val="FFFF00"/>
                </a:solidFill>
              </a:rPr>
              <a:t>N</a:t>
            </a:r>
            <a:r>
              <a:rPr lang="en-GB" sz="2000" dirty="0" err="1" smtClean="0">
                <a:solidFill>
                  <a:srgbClr val="FFFF00"/>
                </a:solidFill>
              </a:rPr>
              <a:t>eptun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üzenetet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küld</a:t>
            </a:r>
            <a:r>
              <a:rPr lang="hu-HU" sz="2000" dirty="0" err="1" smtClean="0">
                <a:solidFill>
                  <a:srgbClr val="FFFF00"/>
                </a:solidFill>
              </a:rPr>
              <a:t>ün</a:t>
            </a:r>
            <a:r>
              <a:rPr lang="en-GB" sz="2000" dirty="0" smtClean="0">
                <a:solidFill>
                  <a:srgbClr val="FFFF00"/>
                </a:solidFill>
              </a:rPr>
              <a:t>k.</a:t>
            </a: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/>
          </a:bodyPr>
          <a:lstStyle/>
          <a:p>
            <a:pPr>
              <a:buNone/>
            </a:pPr>
            <a:endParaRPr lang="hu-HU" sz="20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hu-HU" sz="2000" b="1" dirty="0" smtClean="0">
                <a:solidFill>
                  <a:srgbClr val="FFFF00"/>
                </a:solidFill>
              </a:rPr>
              <a:t>Kiselőadás jelentkezés:</a:t>
            </a:r>
          </a:p>
          <a:p>
            <a:pPr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	https</a:t>
            </a:r>
            <a:r>
              <a:rPr lang="hu-HU" sz="2000" dirty="0">
                <a:solidFill>
                  <a:srgbClr val="FFFF00"/>
                </a:solidFill>
              </a:rPr>
              <a:t>://</a:t>
            </a:r>
            <a:r>
              <a:rPr lang="hu-HU" sz="2000" dirty="0" smtClean="0">
                <a:solidFill>
                  <a:srgbClr val="FFFF00"/>
                </a:solidFill>
              </a:rPr>
              <a:t>docs.google.com/spreadsheets/d/1_DBJ-z-pXbxQKC4yIIqIuwQqhivM5S6leM-ufqyXZPw/edit#gid=0</a:t>
            </a:r>
          </a:p>
          <a:p>
            <a:pPr>
              <a:buNone/>
            </a:pPr>
            <a:endParaRPr lang="hu-HU" sz="2000" dirty="0">
              <a:solidFill>
                <a:srgbClr val="FFFF00"/>
              </a:solidFill>
            </a:endParaRPr>
          </a:p>
          <a:p>
            <a:pPr>
              <a:buNone/>
            </a:pPr>
            <a:endParaRPr lang="hu-HU" sz="2000" b="1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hu-HU" sz="2000" b="1" dirty="0" smtClean="0">
                <a:solidFill>
                  <a:srgbClr val="FFFF00"/>
                </a:solidFill>
              </a:rPr>
              <a:t>Kapcsolat: </a:t>
            </a:r>
            <a:endParaRPr lang="hu-HU" sz="2000" dirty="0" smtClean="0">
              <a:solidFill>
                <a:srgbClr val="FFFF00"/>
              </a:solidFill>
            </a:endParaRPr>
          </a:p>
          <a:p>
            <a:r>
              <a:rPr lang="hu-HU" sz="2000" dirty="0" smtClean="0">
                <a:solidFill>
                  <a:srgbClr val="FFFF00"/>
                </a:solidFill>
              </a:rPr>
              <a:t>Dr. Fehér Csaba</a:t>
            </a:r>
            <a:endParaRPr lang="en-GB" sz="2000" dirty="0">
              <a:solidFill>
                <a:srgbClr val="FFFF00"/>
              </a:solidFill>
            </a:endParaRPr>
          </a:p>
          <a:p>
            <a:r>
              <a:rPr lang="hu-HU" sz="2000" dirty="0" err="1" smtClean="0">
                <a:solidFill>
                  <a:srgbClr val="FFFF00"/>
                </a:solidFill>
              </a:rPr>
              <a:t>csaba</a:t>
            </a:r>
            <a:r>
              <a:rPr lang="hu-HU" sz="2000" dirty="0" smtClean="0">
                <a:solidFill>
                  <a:srgbClr val="FFFF00"/>
                </a:solidFill>
              </a:rPr>
              <a:t>_</a:t>
            </a:r>
            <a:r>
              <a:rPr lang="hu-HU" sz="2000" dirty="0" err="1" smtClean="0">
                <a:solidFill>
                  <a:srgbClr val="FFFF00"/>
                </a:solidFill>
              </a:rPr>
              <a:t>feher</a:t>
            </a:r>
            <a:r>
              <a:rPr lang="en-GB" sz="2000" dirty="0" smtClean="0">
                <a:solidFill>
                  <a:srgbClr val="FFFF00"/>
                </a:solidFill>
              </a:rPr>
              <a:t>@m</a:t>
            </a:r>
            <a:r>
              <a:rPr lang="hu-HU" sz="2000" dirty="0" err="1" smtClean="0">
                <a:solidFill>
                  <a:srgbClr val="FFFF00"/>
                </a:solidFill>
              </a:rPr>
              <a:t>ail</a:t>
            </a:r>
            <a:r>
              <a:rPr lang="en-GB" sz="2000" dirty="0" smtClean="0">
                <a:solidFill>
                  <a:srgbClr val="FFFF00"/>
                </a:solidFill>
              </a:rPr>
              <a:t>.bme.hu, 463-2843</a:t>
            </a:r>
          </a:p>
          <a:p>
            <a:r>
              <a:rPr lang="en-GB" sz="2000" dirty="0" err="1" smtClean="0">
                <a:solidFill>
                  <a:srgbClr val="FFFF00"/>
                </a:solidFill>
              </a:rPr>
              <a:t>Alkalmazott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Biotechnológia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és</a:t>
            </a:r>
            <a:r>
              <a:rPr lang="en-GB" sz="2000" dirty="0" smtClean="0">
                <a:solidFill>
                  <a:srgbClr val="FFFF00"/>
                </a:solidFill>
              </a:rPr>
              <a:t> Élelmiszertudományi </a:t>
            </a:r>
            <a:r>
              <a:rPr lang="en-GB" sz="2000" dirty="0" err="1" smtClean="0">
                <a:solidFill>
                  <a:srgbClr val="FFFF00"/>
                </a:solidFill>
              </a:rPr>
              <a:t>Tanszék</a:t>
            </a:r>
            <a:r>
              <a:rPr lang="hu-HU" sz="2000" dirty="0" smtClean="0">
                <a:solidFill>
                  <a:srgbClr val="FFFF00"/>
                </a:solidFill>
              </a:rPr>
              <a:t/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en-GB" sz="2000" dirty="0" smtClean="0">
                <a:solidFill>
                  <a:srgbClr val="FFFF00"/>
                </a:solidFill>
              </a:rPr>
              <a:t>Ch </a:t>
            </a:r>
            <a:r>
              <a:rPr lang="en-GB" sz="2000" dirty="0" err="1" smtClean="0">
                <a:solidFill>
                  <a:srgbClr val="FFFF00"/>
                </a:solidFill>
              </a:rPr>
              <a:t>ép</a:t>
            </a:r>
            <a:r>
              <a:rPr lang="en-GB" sz="2000" dirty="0" smtClean="0">
                <a:solidFill>
                  <a:srgbClr val="FFFF00"/>
                </a:solidFill>
              </a:rPr>
              <a:t>. 2. </a:t>
            </a:r>
            <a:r>
              <a:rPr lang="en-GB" sz="2000" dirty="0" err="1" smtClean="0">
                <a:solidFill>
                  <a:srgbClr val="FFFF00"/>
                </a:solidFill>
              </a:rPr>
              <a:t>emelet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 smtClean="0">
                <a:solidFill>
                  <a:srgbClr val="FFFF00"/>
                </a:solidFill>
              </a:rPr>
              <a:t>64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endParaRPr lang="hu-HU" sz="2000" dirty="0" smtClean="0">
              <a:solidFill>
                <a:srgbClr val="FFFF00"/>
              </a:solidFill>
            </a:endParaRPr>
          </a:p>
          <a:p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GB" sz="2000" dirty="0" smtClean="0">
              <a:solidFill>
                <a:srgbClr val="FFFF00"/>
              </a:solidFill>
            </a:endParaRPr>
          </a:p>
          <a:p>
            <a:endParaRPr lang="en-GB" sz="2000" dirty="0">
              <a:solidFill>
                <a:srgbClr val="FFFF00"/>
              </a:solidFill>
            </a:endParaRPr>
          </a:p>
          <a:p>
            <a:endParaRPr lang="en-GB" sz="20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hu-HU" sz="2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GB" sz="2000" dirty="0" smtClean="0">
              <a:solidFill>
                <a:srgbClr val="FFFF00"/>
              </a:solidFill>
            </a:endParaRPr>
          </a:p>
          <a:p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15892</TotalTime>
  <Words>21</Words>
  <Application>Microsoft Office PowerPoint</Application>
  <PresentationFormat>Diavetítés a képernyőre (4:3 oldalarány)</PresentationFormat>
  <Paragraphs>40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Office-téma</vt:lpstr>
      <vt:lpstr>PowerPoint bemutató</vt:lpstr>
      <vt:lpstr>PowerPoint bemutató</vt:lpstr>
      <vt:lpstr>PowerPoint bemutató</vt:lpstr>
    </vt:vector>
  </TitlesOfParts>
  <Company>Non-Food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Mező</dc:title>
  <dc:creator>Balint Sipos</dc:creator>
  <cp:lastModifiedBy>Zsolt Barta</cp:lastModifiedBy>
  <cp:revision>131</cp:revision>
  <dcterms:created xsi:type="dcterms:W3CDTF">2014-02-11T14:11:10Z</dcterms:created>
  <dcterms:modified xsi:type="dcterms:W3CDTF">2017-09-06T07:43:32Z</dcterms:modified>
</cp:coreProperties>
</file>