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71" r:id="rId3"/>
    <p:sldId id="273" r:id="rId4"/>
    <p:sldId id="259" r:id="rId5"/>
    <p:sldId id="265" r:id="rId6"/>
    <p:sldId id="260" r:id="rId7"/>
    <p:sldId id="266" r:id="rId8"/>
    <p:sldId id="258" r:id="rId9"/>
    <p:sldId id="267" r:id="rId10"/>
    <p:sldId id="257" r:id="rId11"/>
    <p:sldId id="263" r:id="rId12"/>
    <p:sldId id="264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396f3c8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396f3c8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a396f3c8f7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a396f3c8f7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a396f3c8f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a396f3c8f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3979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a396f3c8f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a396f3c8f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2065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a396f3c8f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a396f3c8f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a396f3c8f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a396f3c8f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7261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a396f3c8f7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a396f3c8f7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a396f3c8f7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a396f3c8f7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1301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a396f3c8f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a396f3c8f7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a396f3c8f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a396f3c8f7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2816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0" y="51631"/>
            <a:ext cx="5689042" cy="287730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7200" dirty="0">
                <a:solidFill>
                  <a:srgbClr val="C00000"/>
                </a:solidFill>
                <a:latin typeface="Amatic" panose="02000803000000000000" pitchFamily="2" charset="0"/>
              </a:rPr>
              <a:t>E</a:t>
            </a:r>
            <a:r>
              <a:rPr lang="hu" sz="7200" dirty="0">
                <a:solidFill>
                  <a:srgbClr val="C00000"/>
                </a:solidFill>
                <a:latin typeface="Amatic" panose="02000803000000000000" pitchFamily="2" charset="0"/>
              </a:rPr>
              <a:t>nzimek a </a:t>
            </a:r>
            <a:br>
              <a:rPr lang="hu" sz="7200" dirty="0">
                <a:solidFill>
                  <a:srgbClr val="C00000"/>
                </a:solidFill>
                <a:latin typeface="Amatic" panose="02000803000000000000" pitchFamily="2" charset="0"/>
              </a:rPr>
            </a:br>
            <a:r>
              <a:rPr lang="hu" sz="7200" dirty="0">
                <a:solidFill>
                  <a:srgbClr val="C00000"/>
                </a:solidFill>
                <a:latin typeface="Amatic" panose="02000803000000000000" pitchFamily="2" charset="0"/>
              </a:rPr>
              <a:t>bortermelésben</a:t>
            </a:r>
            <a:endParaRPr sz="7200" dirty="0">
              <a:solidFill>
                <a:srgbClr val="C00000"/>
              </a:solidFill>
              <a:latin typeface="Amatic" panose="02000803000000000000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l="25208" t="24488" r="26488"/>
          <a:stretch/>
        </p:blipFill>
        <p:spPr>
          <a:xfrm>
            <a:off x="1940418" y="0"/>
            <a:ext cx="5946281" cy="519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97388" y="5797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100"/>
            </a:pPr>
            <a:r>
              <a:rPr lang="hu" b="1" dirty="0">
                <a:solidFill>
                  <a:srgbClr val="C00000"/>
                </a:solidFill>
                <a:latin typeface="Amatic" panose="02000803000000000000" pitchFamily="2" charset="0"/>
              </a:rPr>
              <a:t>Kedvezőtlen enzimatikus folyamatok</a:t>
            </a:r>
            <a:endParaRPr b="1" dirty="0">
              <a:solidFill>
                <a:srgbClr val="C00000"/>
              </a:solidFill>
              <a:latin typeface="Amatic" panose="02000803000000000000" pitchFamily="2" charset="0"/>
            </a:endParaRPr>
          </a:p>
        </p:txBody>
      </p:sp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994818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indent="-171450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hu" sz="1400" dirty="0">
                <a:solidFill>
                  <a:srgbClr val="333333"/>
                </a:solidFill>
              </a:rPr>
              <a:t>Az oxidáló enzimek közvetlenül </a:t>
            </a:r>
            <a:r>
              <a:rPr lang="hu" sz="1400" b="1" dirty="0">
                <a:solidFill>
                  <a:srgbClr val="333333"/>
                </a:solidFill>
              </a:rPr>
              <a:t>mély elváltozás</a:t>
            </a:r>
            <a:r>
              <a:rPr lang="hu" sz="1400" dirty="0">
                <a:solidFill>
                  <a:srgbClr val="333333"/>
                </a:solidFill>
              </a:rPr>
              <a:t>t, erős </a:t>
            </a:r>
            <a:r>
              <a:rPr lang="hu" sz="1400" b="1" dirty="0">
                <a:solidFill>
                  <a:srgbClr val="333333"/>
                </a:solidFill>
              </a:rPr>
              <a:t>zavarosodás</a:t>
            </a:r>
            <a:r>
              <a:rPr lang="hu" sz="1400" dirty="0">
                <a:solidFill>
                  <a:srgbClr val="333333"/>
                </a:solidFill>
              </a:rPr>
              <a:t>t okoznak a borban. </a:t>
            </a:r>
          </a:p>
          <a:p>
            <a:pPr marL="171450" indent="-171450">
              <a:lnSpc>
                <a:spcPct val="100000"/>
              </a:lnSpc>
              <a:buClr>
                <a:schemeClr val="dk1"/>
              </a:buClr>
              <a:buSzPts val="1100"/>
            </a:pPr>
            <a:endParaRPr lang="hu" sz="1400" dirty="0">
              <a:solidFill>
                <a:srgbClr val="333333"/>
              </a:solidFill>
            </a:endParaRPr>
          </a:p>
          <a:p>
            <a:pPr marL="171450" indent="-171450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hu" sz="1400" dirty="0">
                <a:solidFill>
                  <a:srgbClr val="333333"/>
                </a:solidFill>
              </a:rPr>
              <a:t>A </a:t>
            </a:r>
            <a:r>
              <a:rPr lang="hu" sz="1400" b="1" dirty="0">
                <a:solidFill>
                  <a:srgbClr val="333333"/>
                </a:solidFill>
              </a:rPr>
              <a:t>barnatörés</a:t>
            </a:r>
            <a:r>
              <a:rPr lang="hu" sz="1400" dirty="0">
                <a:solidFill>
                  <a:srgbClr val="333333"/>
                </a:solidFill>
              </a:rPr>
              <a:t> a polifenol-oxidáz enzimek tevékenységére vezethető vissza.</a:t>
            </a:r>
            <a:endParaRPr sz="1400" dirty="0">
              <a:solidFill>
                <a:srgbClr val="333333"/>
              </a:solidFill>
            </a:endParaRPr>
          </a:p>
          <a:p>
            <a:pPr marL="171450" indent="-171450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hu" sz="1400" dirty="0">
                <a:solidFill>
                  <a:srgbClr val="333333"/>
                </a:solidFill>
              </a:rPr>
              <a:t>A barnatörésre hajlamos bor felszínén – eleinte a palackfal mentén – barna gyűrű jelenik meg.</a:t>
            </a:r>
            <a:endParaRPr sz="1400" dirty="0">
              <a:solidFill>
                <a:srgbClr val="333333"/>
              </a:solidFill>
            </a:endParaRPr>
          </a:p>
          <a:p>
            <a:pPr mar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endParaRPr lang="hu" sz="1400" u="sng" dirty="0">
              <a:solidFill>
                <a:srgbClr val="333333"/>
              </a:solidFill>
            </a:endParaRPr>
          </a:p>
          <a:p>
            <a:pPr mar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r>
              <a:rPr lang="hu" sz="1400" u="sng" dirty="0">
                <a:solidFill>
                  <a:srgbClr val="333333"/>
                </a:solidFill>
              </a:rPr>
              <a:t>Megoldás</a:t>
            </a:r>
            <a:r>
              <a:rPr lang="hu" sz="1400" dirty="0">
                <a:solidFill>
                  <a:srgbClr val="333333"/>
                </a:solidFill>
              </a:rPr>
              <a:t>: legalább 40 mg/l szabad kénessav szint, melegkezelés, bentonitos derítés, súlyosabb esetben aktívszenes kezelés</a:t>
            </a:r>
            <a:endParaRPr sz="1400" dirty="0">
              <a:solidFill>
                <a:srgbClr val="33333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BDBA18DD-4415-48C5-AC07-241FEAFB5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6911" y="944600"/>
            <a:ext cx="5560455" cy="2048631"/>
          </a:xfrm>
        </p:spPr>
        <p:txBody>
          <a:bodyPr/>
          <a:lstStyle/>
          <a:p>
            <a:r>
              <a:rPr lang="hu-HU" sz="6600" dirty="0">
                <a:solidFill>
                  <a:srgbClr val="C00000"/>
                </a:solidFill>
                <a:latin typeface="Amatic" panose="02000803000000000000" pitchFamily="2" charset="0"/>
              </a:rPr>
              <a:t>Köszönjük a figyelmet!</a:t>
            </a:r>
            <a:endParaRPr lang="hu-HU" sz="4800" dirty="0"/>
          </a:p>
        </p:txBody>
      </p:sp>
    </p:spTree>
    <p:extLst>
      <p:ext uri="{BB962C8B-B14F-4D97-AF65-F5344CB8AC3E}">
        <p14:creationId xmlns:p14="http://schemas.microsoft.com/office/powerpoint/2010/main" val="1395232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97387" y="445024"/>
            <a:ext cx="439603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hu" b="1" dirty="0">
                <a:solidFill>
                  <a:srgbClr val="C00000"/>
                </a:solidFill>
                <a:latin typeface="Amatic" panose="02000803000000000000" pitchFamily="2" charset="0"/>
              </a:rPr>
              <a:t>A </a:t>
            </a:r>
            <a:r>
              <a:rPr lang="hu-HU" b="1" dirty="0">
                <a:solidFill>
                  <a:srgbClr val="C00000"/>
                </a:solidFill>
                <a:latin typeface="Amatic" panose="02000803000000000000" pitchFamily="2" charset="0"/>
              </a:rPr>
              <a:t> szőlőszem összetétele, pektintartalma</a:t>
            </a:r>
            <a:br>
              <a:rPr lang="hu-H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>
              <a:solidFill>
                <a:srgbClr val="C00000"/>
              </a:solidFill>
              <a:latin typeface="Amatic" panose="02000803000000000000" pitchFamily="2" charset="0"/>
            </a:endParaRP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234173" y="1017724"/>
            <a:ext cx="5039789" cy="37971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buClr>
                <a:srgbClr val="333333"/>
              </a:buClr>
              <a:buNone/>
            </a:pPr>
            <a:r>
              <a:rPr lang="hu-HU" sz="1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A pektin a szőlő húsában található, ahol egyfajta kolloid hálózatot képez. Ez a kolloid hálózat nagyon megnehezíti a részecskék ülepedését és a must tisztítását.</a:t>
            </a:r>
            <a:endParaRPr lang="hu-HU" sz="14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Clr>
                <a:srgbClr val="333333"/>
              </a:buClr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A szőlő pektin tartalmának kb. 62%-a </a:t>
            </a:r>
            <a:r>
              <a:rPr lang="hu-HU" sz="1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metilezett</a:t>
            </a:r>
            <a:endParaRPr lang="hu-HU" sz="1400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Clr>
                <a:srgbClr val="333333"/>
              </a:buClr>
              <a:buFont typeface="Arial" panose="020B0604020202020204" pitchFamily="34" charset="0"/>
              <a:buChar char="•"/>
            </a:pPr>
            <a:endParaRPr lang="hu-HU" sz="14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hu-HU" sz="1400" b="1" u="sng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A pektinek tulajdonságai:</a:t>
            </a:r>
            <a:endParaRPr lang="hu-HU" sz="1400" u="sng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buClr>
                <a:srgbClr val="333333"/>
              </a:buClr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fehérjékhez kapcsoltan találhatóak a szőlőszemben</a:t>
            </a:r>
            <a:endParaRPr lang="hu-HU" sz="14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buClr>
                <a:srgbClr val="333333"/>
              </a:buClr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nagy affinitása van a vízhez</a:t>
            </a:r>
            <a:endParaRPr lang="hu-HU" sz="14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buClr>
                <a:srgbClr val="333333"/>
              </a:buClr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Savas pH értéken gélesednek (</a:t>
            </a:r>
            <a:r>
              <a:rPr lang="hu-HU" sz="1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High</a:t>
            </a:r>
            <a:r>
              <a:rPr lang="hu-HU" sz="1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hu-HU" sz="1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methoxyl</a:t>
            </a:r>
            <a:r>
              <a:rPr lang="hu-HU" sz="1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pektin), amit nagyban segít a magas cukor koncentráció.</a:t>
            </a:r>
            <a:endParaRPr lang="hu-HU" sz="14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Clr>
                <a:srgbClr val="333333"/>
              </a:buClr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A pektin felelős a must viszkozitásáért.</a:t>
            </a:r>
            <a:endParaRPr lang="hu-HU" sz="14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rtl="0">
              <a:lnSpc>
                <a:spcPct val="100000"/>
              </a:lnSpc>
              <a:spcBef>
                <a:spcPts val="800"/>
              </a:spcBef>
              <a:spcAft>
                <a:spcPts val="1600"/>
              </a:spcAft>
              <a:buNone/>
            </a:pPr>
            <a:endParaRPr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64847258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304556" y="445024"/>
            <a:ext cx="439603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hu-HU" b="1" dirty="0" err="1">
                <a:solidFill>
                  <a:srgbClr val="C00000"/>
                </a:solidFill>
                <a:latin typeface="Amatic" panose="02000803000000000000" pitchFamily="2" charset="0"/>
              </a:rPr>
              <a:t>pektinázok</a:t>
            </a:r>
            <a:br>
              <a:rPr lang="hu-H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>
              <a:solidFill>
                <a:srgbClr val="C00000"/>
              </a:solidFill>
              <a:latin typeface="Amatic" panose="02000803000000000000" pitchFamily="2" charset="0"/>
            </a:endParaRP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234173" y="1017724"/>
            <a:ext cx="5039789" cy="37971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hu-HU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óriási technológiai jelentőségük van a gyümölcslé tisztitásnál, sűrűség beállításnál, a must pektin tartalmának elbontásakor.</a:t>
            </a:r>
            <a:endParaRPr lang="hu-HU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buClr>
                <a:srgbClr val="333333"/>
              </a:buClr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A </a:t>
            </a:r>
            <a:r>
              <a:rPr lang="hu-HU" sz="14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pektinázok</a:t>
            </a:r>
            <a:r>
              <a:rPr lang="hu-HU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 a lé kiextrahálását teszik lehetővé, mert csökkentik a viszkozitást, nagyobb lesz a lé kihozatala a préselést követően, és a tisztítás is könnyebb elvégezni.</a:t>
            </a:r>
            <a:endParaRPr lang="hu-HU" sz="1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buClr>
                <a:srgbClr val="333333"/>
              </a:buClr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A mechanika kezelés és a préselés is meghatározó lépés a pektinek felszabadulásáért, illetve mustba való jutásukért.</a:t>
            </a:r>
            <a:endParaRPr lang="hu-HU" sz="1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hu-HU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Clr>
                <a:srgbClr val="333333"/>
              </a:buClr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Összeségében a mustok szűrése szinte lehetetlen lenne </a:t>
            </a:r>
            <a:r>
              <a:rPr lang="hu-HU" sz="14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enzimatikus</a:t>
            </a:r>
            <a:r>
              <a:rPr lang="hu-HU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 pektinbontás nélkül.</a:t>
            </a:r>
            <a:endParaRPr lang="hu-HU" sz="1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0000"/>
              </a:lnSpc>
              <a:spcAft>
                <a:spcPts val="800"/>
              </a:spcAft>
              <a:buNone/>
            </a:pPr>
            <a:endParaRPr lang="hu-HU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rtl="0">
              <a:lnSpc>
                <a:spcPct val="100000"/>
              </a:lnSpc>
              <a:spcBef>
                <a:spcPts val="800"/>
              </a:spcBef>
              <a:spcAft>
                <a:spcPts val="1600"/>
              </a:spcAft>
              <a:buNone/>
            </a:pPr>
            <a:endParaRPr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8982853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97387" y="445024"/>
            <a:ext cx="439603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" b="1" dirty="0">
                <a:solidFill>
                  <a:srgbClr val="C00000"/>
                </a:solidFill>
                <a:latin typeface="Amatic" panose="02000803000000000000" pitchFamily="2" charset="0"/>
              </a:rPr>
              <a:t>A borászat enzimei</a:t>
            </a:r>
            <a:endParaRPr b="1" dirty="0">
              <a:solidFill>
                <a:srgbClr val="C00000"/>
              </a:solidFill>
              <a:latin typeface="Amatic" panose="02000803000000000000" pitchFamily="2" charset="0"/>
            </a:endParaRP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248460" y="1138698"/>
            <a:ext cx="5039789" cy="37971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u" sz="1400" b="1" dirty="0">
                <a:solidFill>
                  <a:srgbClr val="333333"/>
                </a:solidFill>
              </a:rPr>
              <a:t>Elsődleges megjelenési formájuk</a:t>
            </a:r>
            <a:r>
              <a:rPr lang="hu" sz="1400" dirty="0">
                <a:solidFill>
                  <a:srgbClr val="333333"/>
                </a:solidFill>
              </a:rPr>
              <a:t>: folyadék</a:t>
            </a:r>
          </a:p>
          <a:p>
            <a:pPr marL="0" lvl="0" indent="0" algn="l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solidFill>
                <a:srgbClr val="333333"/>
              </a:solidFill>
            </a:endParaRPr>
          </a:p>
          <a:p>
            <a:pPr marL="444500" lvl="0" indent="0" algn="l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u" sz="1400" b="1" dirty="0">
                <a:solidFill>
                  <a:srgbClr val="333333"/>
                </a:solidFill>
              </a:rPr>
              <a:t>Előnyeik: </a:t>
            </a:r>
            <a:r>
              <a:rPr lang="hu" sz="1400" dirty="0">
                <a:solidFill>
                  <a:srgbClr val="333333"/>
                </a:solidFill>
              </a:rPr>
              <a:t>hogy fajlagosan olcsóbb</a:t>
            </a:r>
          </a:p>
          <a:p>
            <a:pPr marL="444500" lvl="0" indent="0" algn="l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solidFill>
                <a:srgbClr val="333333"/>
              </a:solidFill>
            </a:endParaRPr>
          </a:p>
          <a:p>
            <a:pPr marL="457200" lvl="0" indent="0" algn="l" rtl="0">
              <a:lnSpc>
                <a:spcPct val="100000"/>
              </a:lnSpc>
              <a:spcAft>
                <a:spcPts val="0"/>
              </a:spcAft>
              <a:buNone/>
            </a:pPr>
            <a:r>
              <a:rPr lang="hu" sz="1400" b="1" dirty="0">
                <a:solidFill>
                  <a:srgbClr val="333333"/>
                </a:solidFill>
              </a:rPr>
              <a:t>Hátrányaik: </a:t>
            </a:r>
            <a:r>
              <a:rPr lang="hu" sz="1400" dirty="0">
                <a:solidFill>
                  <a:srgbClr val="333333"/>
                </a:solidFill>
              </a:rPr>
              <a:t>az első szüreti idényben fel kell használni, hosszabb tárolás jelentősen csökkenti az aktivitását.  Az aktivitáscsökkenés megelőzésére liofilizálják a terméket</a:t>
            </a:r>
          </a:p>
          <a:p>
            <a:pPr marL="457200" lvl="0" indent="0" algn="l" rtl="0">
              <a:lnSpc>
                <a:spcPct val="100000"/>
              </a:lnSpc>
              <a:spcAft>
                <a:spcPts val="0"/>
              </a:spcAft>
              <a:buNone/>
            </a:pPr>
            <a:endParaRPr lang="hu" sz="1400" dirty="0">
              <a:solidFill>
                <a:srgbClr val="333333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1600"/>
              </a:spcAft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89892" y="521962"/>
            <a:ext cx="3431626" cy="8105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" b="1" dirty="0">
                <a:solidFill>
                  <a:srgbClr val="C00000"/>
                </a:solidFill>
                <a:latin typeface="Amatic" panose="02000803000000000000" pitchFamily="2" charset="0"/>
              </a:rPr>
              <a:t>A borászat enzimei</a:t>
            </a:r>
            <a:endParaRPr b="1" dirty="0">
              <a:solidFill>
                <a:srgbClr val="C00000"/>
              </a:solidFill>
              <a:latin typeface="Amatic" panose="02000803000000000000" pitchFamily="2" charset="0"/>
            </a:endParaRP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259235" y="1139168"/>
            <a:ext cx="5009808" cy="37971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r>
              <a:rPr lang="hu-HU" sz="1200" b="1" dirty="0">
                <a:solidFill>
                  <a:srgbClr val="333333"/>
                </a:solidFill>
              </a:rPr>
              <a:t>Előforduló enzimek:</a:t>
            </a:r>
            <a:endParaRPr sz="1200" dirty="0">
              <a:solidFill>
                <a:srgbClr val="333333"/>
              </a:solidFill>
            </a:endParaRPr>
          </a:p>
          <a:p>
            <a:pPr marL="457200" lvl="0" indent="-282575" algn="l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ts val="850"/>
              <a:buChar char="■"/>
            </a:pPr>
            <a:r>
              <a:rPr lang="hu" sz="1400" dirty="0">
                <a:solidFill>
                  <a:srgbClr val="333333"/>
                </a:solidFill>
              </a:rPr>
              <a:t>Pektináz (leggyakrabban alkalmazottak)</a:t>
            </a:r>
            <a:endParaRPr sz="1400" dirty="0">
              <a:solidFill>
                <a:srgbClr val="333333"/>
              </a:solidFill>
            </a:endParaRPr>
          </a:p>
          <a:p>
            <a:pPr marL="457200" lvl="0" indent="-282575" algn="l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ts val="850"/>
              <a:buChar char="■"/>
            </a:pPr>
            <a:r>
              <a:rPr lang="hu" sz="1400" dirty="0">
                <a:solidFill>
                  <a:srgbClr val="333333"/>
                </a:solidFill>
              </a:rPr>
              <a:t>hemicelluláz (cellulózbontó, a kék szőlő macerációja során szükséges) aktivitás</a:t>
            </a:r>
            <a:endParaRPr sz="1400" dirty="0">
              <a:solidFill>
                <a:srgbClr val="333333"/>
              </a:solidFill>
            </a:endParaRPr>
          </a:p>
          <a:p>
            <a:pPr marL="457200" lvl="0" indent="-282575" algn="l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ts val="850"/>
              <a:buChar char="■"/>
            </a:pPr>
            <a:r>
              <a:rPr lang="hu" sz="1400" dirty="0">
                <a:solidFill>
                  <a:srgbClr val="333333"/>
                </a:solidFill>
              </a:rPr>
              <a:t>proteináz (fehérjebontó) aktivitás,</a:t>
            </a:r>
            <a:endParaRPr sz="1400" dirty="0">
              <a:solidFill>
                <a:srgbClr val="333333"/>
              </a:solidFill>
            </a:endParaRPr>
          </a:p>
          <a:p>
            <a:pPr marL="457200" lvl="0" indent="-282575" algn="l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ts val="850"/>
              <a:buChar char="■"/>
            </a:pPr>
            <a:r>
              <a:rPr lang="hu" sz="1400" dirty="0">
                <a:solidFill>
                  <a:srgbClr val="333333"/>
                </a:solidFill>
              </a:rPr>
              <a:t>béta-glükozidáz (aroma feltáró, a mustban, borban kötött formában meglévő aromaanyagok felszabadítására irányuló) aktivitás</a:t>
            </a:r>
            <a:endParaRPr sz="1400" dirty="0">
              <a:solidFill>
                <a:srgbClr val="333333"/>
              </a:solidFill>
            </a:endParaRPr>
          </a:p>
          <a:p>
            <a:pPr marL="457200" lvl="0" indent="-282575" algn="l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ts val="850"/>
              <a:buChar char="■"/>
            </a:pPr>
            <a:r>
              <a:rPr lang="hu" sz="1400" dirty="0">
                <a:solidFill>
                  <a:srgbClr val="333333"/>
                </a:solidFill>
              </a:rPr>
              <a:t>béta glükanáz  a (főleg a botritiszes szőlők mustjában előforduló) glükán elbontását szolgáló aktivitás</a:t>
            </a:r>
            <a:endParaRPr sz="1400" dirty="0">
              <a:solidFill>
                <a:srgbClr val="333333"/>
              </a:solidFill>
            </a:endParaRPr>
          </a:p>
          <a:p>
            <a:pPr marL="457200" lvl="0" indent="-282575" algn="l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ts val="850"/>
              <a:buChar char="■"/>
            </a:pPr>
            <a:r>
              <a:rPr lang="hu" sz="1400" dirty="0">
                <a:solidFill>
                  <a:srgbClr val="333333"/>
                </a:solidFill>
              </a:rPr>
              <a:t>a felsorolt aktivitások különböző kombinációja.</a:t>
            </a:r>
            <a:endParaRPr sz="1400" dirty="0">
              <a:solidFill>
                <a:srgbClr val="333333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16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48618631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104531" y="5797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" b="1" dirty="0">
                <a:solidFill>
                  <a:srgbClr val="C00000"/>
                </a:solidFill>
                <a:latin typeface="Amatic" panose="02000803000000000000" pitchFamily="2" charset="0"/>
              </a:rPr>
              <a:t>Alkalmazási körülmények</a:t>
            </a:r>
            <a:endParaRPr b="1" dirty="0">
              <a:solidFill>
                <a:srgbClr val="C00000"/>
              </a:solidFill>
              <a:latin typeface="Amatic" panose="02000803000000000000" pitchFamily="2" charset="0"/>
            </a:endParaRPr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361706" y="1152475"/>
            <a:ext cx="4799946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r>
              <a:rPr lang="hu" sz="1400" dirty="0">
                <a:solidFill>
                  <a:srgbClr val="333333"/>
                </a:solidFill>
              </a:rPr>
              <a:t>Különös figyelemmel kell lenni az alkalmazás körülményeire, mert a helytelenül alkalmazott enzimkezelés nem csak hatástalan, hanem meglehetősen drága is, és nem hozza a kívánt eredményt.</a:t>
            </a:r>
          </a:p>
          <a:p>
            <a:pPr mar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endParaRPr sz="1400" dirty="0">
              <a:solidFill>
                <a:srgbClr val="333333"/>
              </a:solidFill>
            </a:endParaRPr>
          </a:p>
          <a:p>
            <a:pPr marL="615950" indent="-171450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hu" sz="1400" b="1" dirty="0">
                <a:solidFill>
                  <a:srgbClr val="333333"/>
                </a:solidFill>
              </a:rPr>
              <a:t>koncentráció</a:t>
            </a:r>
            <a:r>
              <a:rPr lang="hu" sz="1400" dirty="0">
                <a:solidFill>
                  <a:srgbClr val="333333"/>
                </a:solidFill>
              </a:rPr>
              <a:t>jának növelésével a kezelés időtartama csökkenthető, ill. fordítva.</a:t>
            </a:r>
            <a:endParaRPr sz="1400" dirty="0">
              <a:solidFill>
                <a:srgbClr val="333333"/>
              </a:solidFill>
            </a:endParaRPr>
          </a:p>
          <a:p>
            <a:pPr marL="615950" indent="-171450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hu" sz="1400" dirty="0">
                <a:solidFill>
                  <a:srgbClr val="333333"/>
                </a:solidFill>
              </a:rPr>
              <a:t>Az </a:t>
            </a:r>
            <a:r>
              <a:rPr lang="hu" sz="1400" b="1" dirty="0">
                <a:solidFill>
                  <a:srgbClr val="333333"/>
                </a:solidFill>
              </a:rPr>
              <a:t>aktivitás</a:t>
            </a:r>
            <a:r>
              <a:rPr lang="hu" sz="1400" dirty="0">
                <a:solidFill>
                  <a:srgbClr val="333333"/>
                </a:solidFill>
              </a:rPr>
              <a:t>t kisebb mértékben befolyásolja a pH.</a:t>
            </a:r>
            <a:endParaRPr sz="1400" dirty="0">
              <a:solidFill>
                <a:srgbClr val="333333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1400" dirty="0">
              <a:solidFill>
                <a:schemeClr val="dk1"/>
              </a:solidFill>
              <a:highlight>
                <a:srgbClr val="F1EADD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104531" y="5797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" b="1" dirty="0">
                <a:solidFill>
                  <a:srgbClr val="C00000"/>
                </a:solidFill>
                <a:latin typeface="Amatic" panose="02000803000000000000" pitchFamily="2" charset="0"/>
              </a:rPr>
              <a:t>Alkalmazási körülmények</a:t>
            </a:r>
            <a:endParaRPr b="1" dirty="0">
              <a:solidFill>
                <a:srgbClr val="C00000"/>
              </a:solidFill>
              <a:latin typeface="Amatic" panose="02000803000000000000" pitchFamily="2" charset="0"/>
            </a:endParaRPr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-397239" y="1152475"/>
            <a:ext cx="5636302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15950" indent="-171450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hu" sz="1400" b="1" dirty="0">
                <a:solidFill>
                  <a:srgbClr val="333333"/>
                </a:solidFill>
              </a:rPr>
              <a:t>hőmérséklete</a:t>
            </a:r>
            <a:r>
              <a:rPr lang="hu" sz="1400" dirty="0">
                <a:solidFill>
                  <a:srgbClr val="333333"/>
                </a:solidFill>
              </a:rPr>
              <a:t> ideális esetben 20 °C.</a:t>
            </a:r>
            <a:endParaRPr sz="1400" dirty="0">
              <a:solidFill>
                <a:srgbClr val="333333"/>
              </a:solidFill>
            </a:endParaRPr>
          </a:p>
          <a:p>
            <a:pPr marL="1073150" indent="-171450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hu" sz="1400" dirty="0">
                <a:solidFill>
                  <a:srgbClr val="333333"/>
                </a:solidFill>
              </a:rPr>
              <a:t>ennek emelkedésével az enzimtevékenység hatásossága 35 °C-ig nől, ettől kezdve 45 °C-ig csökken, 50 °C-tól hatástalan.</a:t>
            </a:r>
            <a:endParaRPr sz="1400" dirty="0">
              <a:solidFill>
                <a:srgbClr val="333333"/>
              </a:solidFill>
            </a:endParaRPr>
          </a:p>
          <a:p>
            <a:pPr marL="1073150" indent="-171450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hu" sz="1400" dirty="0">
                <a:solidFill>
                  <a:srgbClr val="333333"/>
                </a:solidFill>
              </a:rPr>
              <a:t>A 20 °C-tól 10 °C-ig tartó tartományban az aktivitás csökken</a:t>
            </a:r>
            <a:endParaRPr sz="1400" dirty="0">
              <a:solidFill>
                <a:srgbClr val="333333"/>
              </a:solidFill>
            </a:endParaRPr>
          </a:p>
          <a:p>
            <a:pPr marL="1073150" indent="-171450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hu" sz="1400" dirty="0">
                <a:solidFill>
                  <a:srgbClr val="333333"/>
                </a:solidFill>
              </a:rPr>
              <a:t>10 °C alatt az enzim szintén hatástalan.</a:t>
            </a:r>
            <a:endParaRPr sz="1400" dirty="0">
              <a:solidFill>
                <a:srgbClr val="333333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1100" dirty="0">
              <a:solidFill>
                <a:schemeClr val="dk1"/>
              </a:solidFill>
              <a:highlight>
                <a:srgbClr val="F1EADD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867158827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83100" y="63076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u" b="1" dirty="0">
                <a:solidFill>
                  <a:srgbClr val="C00000"/>
                </a:solidFill>
                <a:latin typeface="Amatic" panose="02000803000000000000" pitchFamily="2" charset="0"/>
              </a:rPr>
              <a:t>Mi az enzimek szerepe a borászatban?</a:t>
            </a:r>
            <a:endParaRPr b="1" dirty="0">
              <a:solidFill>
                <a:srgbClr val="C00000"/>
              </a:solidFill>
              <a:latin typeface="Amatic" panose="02000803000000000000" pitchFamily="2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4829926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46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</a:pPr>
            <a:endParaRPr sz="1400" dirty="0">
              <a:solidFill>
                <a:srgbClr val="333333"/>
              </a:solidFill>
            </a:endParaRPr>
          </a:p>
          <a:p>
            <a:pPr marL="457200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Char char="■"/>
            </a:pPr>
            <a:r>
              <a:rPr lang="hu" sz="1400" b="1" dirty="0">
                <a:solidFill>
                  <a:srgbClr val="333333"/>
                </a:solidFill>
              </a:rPr>
              <a:t>Enzimek használata a macerálásban</a:t>
            </a:r>
          </a:p>
          <a:p>
            <a:pPr marL="1746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</a:pPr>
            <a:endParaRPr sz="1400" b="1" dirty="0">
              <a:solidFill>
                <a:srgbClr val="333333"/>
              </a:solidFill>
            </a:endParaRPr>
          </a:p>
          <a:p>
            <a:pPr marL="457200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Char char="■"/>
            </a:pPr>
            <a:r>
              <a:rPr lang="hu" sz="1400" b="1" dirty="0">
                <a:solidFill>
                  <a:srgbClr val="333333"/>
                </a:solidFill>
              </a:rPr>
              <a:t>Tisztítás, és szűrés ill. </a:t>
            </a:r>
            <a:r>
              <a:rPr lang="hu-HU" sz="1400" b="1" dirty="0">
                <a:solidFill>
                  <a:srgbClr val="333333"/>
                </a:solidFill>
              </a:rPr>
              <a:t>d</a:t>
            </a:r>
            <a:r>
              <a:rPr lang="hu" sz="1400" b="1" dirty="0">
                <a:solidFill>
                  <a:srgbClr val="333333"/>
                </a:solidFill>
              </a:rPr>
              <a:t>eríthetőség javítására, </a:t>
            </a:r>
            <a:r>
              <a:rPr lang="hu-HU" sz="1400" b="1" dirty="0">
                <a:solidFill>
                  <a:srgbClr val="333333"/>
                </a:solidFill>
              </a:rPr>
              <a:t>p</a:t>
            </a:r>
            <a:r>
              <a:rPr lang="hu" sz="1400" b="1" dirty="0">
                <a:solidFill>
                  <a:srgbClr val="333333"/>
                </a:solidFill>
              </a:rPr>
              <a:t>réselési és léextrakciós folyamat megkönnyítésére</a:t>
            </a:r>
          </a:p>
          <a:p>
            <a:pPr marL="1746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</a:pPr>
            <a:endParaRPr lang="hu" sz="1400" b="1" dirty="0">
              <a:solidFill>
                <a:srgbClr val="333333"/>
              </a:solidFill>
            </a:endParaRPr>
          </a:p>
          <a:p>
            <a:pPr indent="-282575">
              <a:lnSpc>
                <a:spcPct val="100000"/>
              </a:lnSpc>
              <a:buClr>
                <a:schemeClr val="dk1"/>
              </a:buClr>
              <a:buSzPts val="850"/>
              <a:buFont typeface="Arial"/>
              <a:buChar char="■"/>
            </a:pPr>
            <a:r>
              <a:rPr lang="hu-HU" sz="1400" b="1" dirty="0">
                <a:solidFill>
                  <a:srgbClr val="333333"/>
                </a:solidFill>
              </a:rPr>
              <a:t>Asszisztált boröregedés seprőn (béta-</a:t>
            </a:r>
            <a:r>
              <a:rPr lang="hu-HU" sz="1400" b="1" dirty="0" err="1">
                <a:solidFill>
                  <a:srgbClr val="333333"/>
                </a:solidFill>
              </a:rPr>
              <a:t>glükozidázzal</a:t>
            </a:r>
            <a:r>
              <a:rPr lang="hu-HU" sz="1400" b="1" dirty="0">
                <a:solidFill>
                  <a:srgbClr val="333333"/>
                </a:solidFill>
              </a:rPr>
              <a:t>)</a:t>
            </a:r>
          </a:p>
          <a:p>
            <a:pPr marL="174625" indent="0">
              <a:lnSpc>
                <a:spcPct val="100000"/>
              </a:lnSpc>
              <a:buClr>
                <a:schemeClr val="dk1"/>
              </a:buClr>
              <a:buSzPts val="850"/>
              <a:buNone/>
            </a:pPr>
            <a:endParaRPr lang="hu" sz="1400" b="1" dirty="0">
              <a:solidFill>
                <a:srgbClr val="333333"/>
              </a:solidFill>
            </a:endParaRPr>
          </a:p>
          <a:p>
            <a:pPr indent="-282575">
              <a:lnSpc>
                <a:spcPct val="100000"/>
              </a:lnSpc>
              <a:buClr>
                <a:schemeClr val="dk1"/>
              </a:buClr>
              <a:buSzPts val="850"/>
              <a:buFont typeface="Arial"/>
              <a:buChar char="■"/>
            </a:pPr>
            <a:r>
              <a:rPr lang="hu" sz="1400" b="1" dirty="0">
                <a:solidFill>
                  <a:srgbClr val="333333"/>
                </a:solidFill>
              </a:rPr>
              <a:t>Borok aromájának fokozására, aromaextrakcióra</a:t>
            </a:r>
          </a:p>
          <a:p>
            <a:pPr indent="-282575">
              <a:lnSpc>
                <a:spcPct val="100000"/>
              </a:lnSpc>
              <a:buClr>
                <a:schemeClr val="dk1"/>
              </a:buClr>
              <a:buSzPts val="850"/>
              <a:buFont typeface="Arial"/>
              <a:buChar char="■"/>
            </a:pPr>
            <a:endParaRPr lang="hu" sz="1400" dirty="0">
              <a:solidFill>
                <a:srgbClr val="333333"/>
              </a:solidFill>
            </a:endParaRPr>
          </a:p>
          <a:p>
            <a:pPr marL="1746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</a:pPr>
            <a:endParaRPr sz="1400" dirty="0">
              <a:solidFill>
                <a:srgbClr val="333333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1600"/>
              </a:spcAft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83100" y="63076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u" b="1" dirty="0">
                <a:solidFill>
                  <a:srgbClr val="C00000"/>
                </a:solidFill>
                <a:latin typeface="Amatic" panose="02000803000000000000" pitchFamily="2" charset="0"/>
              </a:rPr>
              <a:t>Mi az enzimek szerepe a borászatban?</a:t>
            </a:r>
            <a:endParaRPr b="1" dirty="0">
              <a:solidFill>
                <a:srgbClr val="C00000"/>
              </a:solidFill>
              <a:latin typeface="Amatic" panose="02000803000000000000" pitchFamily="2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4829926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46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</a:pPr>
            <a:endParaRPr sz="1400" dirty="0">
              <a:solidFill>
                <a:srgbClr val="333333"/>
              </a:solidFill>
            </a:endParaRPr>
          </a:p>
          <a:p>
            <a:pPr marL="457200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Char char="■"/>
            </a:pPr>
            <a:r>
              <a:rPr lang="hu-HU" sz="1400" dirty="0">
                <a:solidFill>
                  <a:srgbClr val="333333"/>
                </a:solidFill>
              </a:rPr>
              <a:t>must ülepedés gyorsítása</a:t>
            </a:r>
          </a:p>
          <a:p>
            <a:pPr marL="457200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Char char="■"/>
            </a:pPr>
            <a:r>
              <a:rPr lang="hu-HU" sz="1400" dirty="0" err="1">
                <a:solidFill>
                  <a:srgbClr val="333333"/>
                </a:solidFill>
              </a:rPr>
              <a:t>színextrakció</a:t>
            </a:r>
            <a:r>
              <a:rPr lang="hu-HU" sz="1400" dirty="0">
                <a:solidFill>
                  <a:srgbClr val="333333"/>
                </a:solidFill>
              </a:rPr>
              <a:t> (színkioldódás) elősegítése kék szőlő hideg, héjon erjesztése során</a:t>
            </a:r>
          </a:p>
          <a:p>
            <a:pPr marL="457200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Char char="■"/>
            </a:pPr>
            <a:r>
              <a:rPr lang="hu-HU" sz="1400" dirty="0" err="1">
                <a:solidFill>
                  <a:srgbClr val="333333"/>
                </a:solidFill>
              </a:rPr>
              <a:t>melegítéses</a:t>
            </a:r>
            <a:r>
              <a:rPr lang="hu-HU" sz="1400" dirty="0">
                <a:solidFill>
                  <a:srgbClr val="333333"/>
                </a:solidFill>
              </a:rPr>
              <a:t> feldolgozási módszer miatt károsodott enzimrendszer helyreállítása</a:t>
            </a:r>
          </a:p>
          <a:p>
            <a:pPr indent="-282575">
              <a:lnSpc>
                <a:spcPct val="100000"/>
              </a:lnSpc>
              <a:buClr>
                <a:schemeClr val="dk1"/>
              </a:buClr>
              <a:buSzPts val="850"/>
              <a:buFont typeface="Arial"/>
              <a:buChar char="■"/>
            </a:pPr>
            <a:endParaRPr lang="hu" sz="1400" dirty="0">
              <a:solidFill>
                <a:srgbClr val="333333"/>
              </a:solidFill>
            </a:endParaRPr>
          </a:p>
          <a:p>
            <a:pPr marL="1746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</a:pPr>
            <a:endParaRPr sz="1400" dirty="0">
              <a:solidFill>
                <a:srgbClr val="333333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160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847242741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2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3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4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5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500</Words>
  <Application>Microsoft Office PowerPoint</Application>
  <PresentationFormat>Diavetítés a képernyőre (16:9 oldalarány)</PresentationFormat>
  <Paragraphs>64</Paragraphs>
  <Slides>12</Slides>
  <Notes>11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Amatic</vt:lpstr>
      <vt:lpstr>Arial</vt:lpstr>
      <vt:lpstr>Calibri</vt:lpstr>
      <vt:lpstr>Simple Light</vt:lpstr>
      <vt:lpstr>Enzimek a  bortermelésben</vt:lpstr>
      <vt:lpstr>A  szőlőszem összetétele, pektintartalma </vt:lpstr>
      <vt:lpstr>pektinázok </vt:lpstr>
      <vt:lpstr>A borászat enzimei</vt:lpstr>
      <vt:lpstr>A borászat enzimei</vt:lpstr>
      <vt:lpstr>Alkalmazási körülmények</vt:lpstr>
      <vt:lpstr>Alkalmazási körülmények</vt:lpstr>
      <vt:lpstr>Mi az enzimek szerepe a borászatban? </vt:lpstr>
      <vt:lpstr>Mi az enzimek szerepe a borászatban? </vt:lpstr>
      <vt:lpstr>PowerPoint-bemutató</vt:lpstr>
      <vt:lpstr>Kedvezőtlen enzimatikus folyamatok</vt:lpstr>
      <vt:lpstr>Köszönjük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Bortermelés enzimei</dc:title>
  <cp:lastModifiedBy>Nagy Krisztina Ágnes</cp:lastModifiedBy>
  <cp:revision>14</cp:revision>
  <dcterms:modified xsi:type="dcterms:W3CDTF">2020-10-21T12:56:23Z</dcterms:modified>
</cp:coreProperties>
</file>