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6" r:id="rId11"/>
    <p:sldId id="261" r:id="rId12"/>
    <p:sldId id="277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 Sági" initials="JS" lastIdx="1" clrIdx="0">
    <p:extLst>
      <p:ext uri="{19B8F6BF-5375-455C-9EA6-DF929625EA0E}">
        <p15:presenceInfo xmlns:p15="http://schemas.microsoft.com/office/powerpoint/2012/main" userId="bcfa6d88779804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411AA-4246-4A61-AFA3-208F59F56189}" v="23" dt="2020-11-12T15:10:03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ániel Kovács" userId="92951051941359cc" providerId="LiveId" clId="{8F5411AA-4246-4A61-AFA3-208F59F56189}"/>
    <pc:docChg chg="undo custSel addSld delSld modSld">
      <pc:chgData name="Dániel Kovács" userId="92951051941359cc" providerId="LiveId" clId="{8F5411AA-4246-4A61-AFA3-208F59F56189}" dt="2020-11-12T15:13:03.994" v="679" actId="20577"/>
      <pc:docMkLst>
        <pc:docMk/>
      </pc:docMkLst>
      <pc:sldChg chg="modSp mod">
        <pc:chgData name="Dániel Kovács" userId="92951051941359cc" providerId="LiveId" clId="{8F5411AA-4246-4A61-AFA3-208F59F56189}" dt="2020-11-12T14:57:58.947" v="128"/>
        <pc:sldMkLst>
          <pc:docMk/>
          <pc:sldMk cId="3579667023" sldId="256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3579667023" sldId="256"/>
            <ac:spMk id="2" creationId="{84D17E91-0262-45C1-9F30-A830954C6421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3579667023" sldId="256"/>
            <ac:spMk id="3" creationId="{B54D732B-30E4-4744-B272-1DBAB49FA2BD}"/>
          </ac:spMkLst>
        </pc:spChg>
      </pc:sldChg>
      <pc:sldChg chg="modSp mod">
        <pc:chgData name="Dániel Kovács" userId="92951051941359cc" providerId="LiveId" clId="{8F5411AA-4246-4A61-AFA3-208F59F56189}" dt="2020-11-12T14:57:58.947" v="128"/>
        <pc:sldMkLst>
          <pc:docMk/>
          <pc:sldMk cId="1208921727" sldId="257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1208921727" sldId="257"/>
            <ac:spMk id="2" creationId="{CFBD8949-1F1F-4880-A4BA-FE13B75BF0F5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1208921727" sldId="257"/>
            <ac:spMk id="3" creationId="{AE3F1807-6684-497D-9594-53633A13F2C2}"/>
          </ac:spMkLst>
        </pc:spChg>
      </pc:sldChg>
      <pc:sldChg chg="modSp mod">
        <pc:chgData name="Dániel Kovács" userId="92951051941359cc" providerId="LiveId" clId="{8F5411AA-4246-4A61-AFA3-208F59F56189}" dt="2020-11-12T14:57:58.947" v="128"/>
        <pc:sldMkLst>
          <pc:docMk/>
          <pc:sldMk cId="958457118" sldId="258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958457118" sldId="258"/>
            <ac:spMk id="2" creationId="{66F8DDBF-ABFA-4770-89C6-D16E16626981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958457118" sldId="258"/>
            <ac:spMk id="3" creationId="{4470DD54-B6A1-4C9F-9787-8CDF35F536D4}"/>
          </ac:spMkLst>
        </pc:spChg>
      </pc:sldChg>
      <pc:sldChg chg="modSp mod">
        <pc:chgData name="Dániel Kovács" userId="92951051941359cc" providerId="LiveId" clId="{8F5411AA-4246-4A61-AFA3-208F59F56189}" dt="2020-11-12T14:57:58.947" v="128"/>
        <pc:sldMkLst>
          <pc:docMk/>
          <pc:sldMk cId="3315679761" sldId="259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3315679761" sldId="259"/>
            <ac:spMk id="2" creationId="{40D37429-68DF-4E00-9593-F8614FF68EDD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3315679761" sldId="259"/>
            <ac:spMk id="3" creationId="{83592C40-1DDC-469F-B72A-9D031D55A688}"/>
          </ac:spMkLst>
        </pc:spChg>
      </pc:sldChg>
      <pc:sldChg chg="modSp mod">
        <pc:chgData name="Dániel Kovács" userId="92951051941359cc" providerId="LiveId" clId="{8F5411AA-4246-4A61-AFA3-208F59F56189}" dt="2020-11-12T14:57:58.947" v="128"/>
        <pc:sldMkLst>
          <pc:docMk/>
          <pc:sldMk cId="399253099" sldId="260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399253099" sldId="260"/>
            <ac:spMk id="2" creationId="{A25A7BF0-FC1B-4AC2-BFFA-D8ECB5C4C8B9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399253099" sldId="260"/>
            <ac:spMk id="3" creationId="{33F67744-0D05-4C60-88B8-7DF1827DACB1}"/>
          </ac:spMkLst>
        </pc:spChg>
      </pc:sldChg>
      <pc:sldChg chg="modSp mod">
        <pc:chgData name="Dániel Kovács" userId="92951051941359cc" providerId="LiveId" clId="{8F5411AA-4246-4A61-AFA3-208F59F56189}" dt="2020-11-10T18:54:52.594" v="109" actId="20577"/>
        <pc:sldMkLst>
          <pc:docMk/>
          <pc:sldMk cId="428946450" sldId="261"/>
        </pc:sldMkLst>
        <pc:spChg chg="mod">
          <ac:chgData name="Dániel Kovács" userId="92951051941359cc" providerId="LiveId" clId="{8F5411AA-4246-4A61-AFA3-208F59F56189}" dt="2020-11-10T18:54:29.251" v="96" actId="20577"/>
          <ac:spMkLst>
            <pc:docMk/>
            <pc:sldMk cId="428946450" sldId="261"/>
            <ac:spMk id="3" creationId="{7F5D818B-B759-4DE9-A2C6-BD68BC3A6E78}"/>
          </ac:spMkLst>
        </pc:spChg>
        <pc:spChg chg="mod">
          <ac:chgData name="Dániel Kovács" userId="92951051941359cc" providerId="LiveId" clId="{8F5411AA-4246-4A61-AFA3-208F59F56189}" dt="2020-11-10T18:54:52.594" v="109" actId="20577"/>
          <ac:spMkLst>
            <pc:docMk/>
            <pc:sldMk cId="428946450" sldId="261"/>
            <ac:spMk id="4" creationId="{F72F50F2-EED0-4BD1-9FF1-8208BED2E5E8}"/>
          </ac:spMkLst>
        </pc:spChg>
      </pc:sldChg>
      <pc:sldChg chg="modSp mod">
        <pc:chgData name="Dániel Kovács" userId="92951051941359cc" providerId="LiveId" clId="{8F5411AA-4246-4A61-AFA3-208F59F56189}" dt="2020-11-12T14:57:58.947" v="128"/>
        <pc:sldMkLst>
          <pc:docMk/>
          <pc:sldMk cId="822598617" sldId="262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822598617" sldId="262"/>
            <ac:spMk id="3" creationId="{8482E3D9-8D4D-49ED-AE6D-0D9AE828B42D}"/>
          </ac:spMkLst>
        </pc:spChg>
        <pc:spChg chg="mod">
          <ac:chgData name="Dániel Kovács" userId="92951051941359cc" providerId="LiveId" clId="{8F5411AA-4246-4A61-AFA3-208F59F56189}" dt="2020-11-10T18:54:56.988" v="110" actId="207"/>
          <ac:spMkLst>
            <pc:docMk/>
            <pc:sldMk cId="822598617" sldId="262"/>
            <ac:spMk id="4" creationId="{B8041167-62A8-4C2A-B2E6-B652F427C643}"/>
          </ac:spMkLst>
        </pc:spChg>
      </pc:sldChg>
      <pc:sldChg chg="modSp mod">
        <pc:chgData name="Dániel Kovács" userId="92951051941359cc" providerId="LiveId" clId="{8F5411AA-4246-4A61-AFA3-208F59F56189}" dt="2020-11-10T18:57:11.434" v="120" actId="20577"/>
        <pc:sldMkLst>
          <pc:docMk/>
          <pc:sldMk cId="479985353" sldId="263"/>
        </pc:sldMkLst>
        <pc:spChg chg="mod">
          <ac:chgData name="Dániel Kovács" userId="92951051941359cc" providerId="LiveId" clId="{8F5411AA-4246-4A61-AFA3-208F59F56189}" dt="2020-11-10T18:57:11.434" v="120" actId="20577"/>
          <ac:spMkLst>
            <pc:docMk/>
            <pc:sldMk cId="479985353" sldId="263"/>
            <ac:spMk id="2" creationId="{0D237A4D-A426-4BAE-9717-C6819E3B1AE6}"/>
          </ac:spMkLst>
        </pc:spChg>
      </pc:sldChg>
      <pc:sldChg chg="del">
        <pc:chgData name="Dániel Kovács" userId="92951051941359cc" providerId="LiveId" clId="{8F5411AA-4246-4A61-AFA3-208F59F56189}" dt="2020-11-10T18:43:25.368" v="21"/>
        <pc:sldMkLst>
          <pc:docMk/>
          <pc:sldMk cId="241377077" sldId="264"/>
        </pc:sldMkLst>
      </pc:sldChg>
      <pc:sldChg chg="modSp mod">
        <pc:chgData name="Dániel Kovács" userId="92951051941359cc" providerId="LiveId" clId="{8F5411AA-4246-4A61-AFA3-208F59F56189}" dt="2020-11-12T15:02:32.807" v="225" actId="20577"/>
        <pc:sldMkLst>
          <pc:docMk/>
          <pc:sldMk cId="1421554722" sldId="264"/>
        </pc:sldMkLst>
        <pc:spChg chg="mod">
          <ac:chgData name="Dániel Kovács" userId="92951051941359cc" providerId="LiveId" clId="{8F5411AA-4246-4A61-AFA3-208F59F56189}" dt="2020-11-12T15:02:32.807" v="225" actId="20577"/>
          <ac:spMkLst>
            <pc:docMk/>
            <pc:sldMk cId="1421554722" sldId="264"/>
            <ac:spMk id="2" creationId="{690030C7-7832-48C4-9A23-5120F3D38F0E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1421554722" sldId="264"/>
            <ac:spMk id="3" creationId="{73530238-70B6-43CA-BD6B-39228816354B}"/>
          </ac:spMkLst>
        </pc:spChg>
      </pc:sldChg>
      <pc:sldChg chg="modSp">
        <pc:chgData name="Dániel Kovács" userId="92951051941359cc" providerId="LiveId" clId="{8F5411AA-4246-4A61-AFA3-208F59F56189}" dt="2020-11-12T14:57:58.947" v="128"/>
        <pc:sldMkLst>
          <pc:docMk/>
          <pc:sldMk cId="1093348252" sldId="265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1093348252" sldId="265"/>
            <ac:spMk id="2" creationId="{7A6B3663-8725-4B37-9B98-2602ABF9848A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1093348252" sldId="265"/>
            <ac:spMk id="3" creationId="{8656CA5E-2EC0-4360-93CA-2B8C05F43929}"/>
          </ac:spMkLst>
        </pc:spChg>
      </pc:sldChg>
      <pc:sldChg chg="modSp">
        <pc:chgData name="Dániel Kovács" userId="92951051941359cc" providerId="LiveId" clId="{8F5411AA-4246-4A61-AFA3-208F59F56189}" dt="2020-11-12T14:57:58.947" v="128"/>
        <pc:sldMkLst>
          <pc:docMk/>
          <pc:sldMk cId="3705359048" sldId="266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3705359048" sldId="266"/>
            <ac:spMk id="2" creationId="{31440804-FA42-48BB-B5B8-7CB049AC094C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3705359048" sldId="266"/>
            <ac:spMk id="3" creationId="{A37405B0-2D1A-47B7-854D-F6F864983D17}"/>
          </ac:spMkLst>
        </pc:spChg>
      </pc:sldChg>
      <pc:sldChg chg="modSp mod">
        <pc:chgData name="Dániel Kovács" userId="92951051941359cc" providerId="LiveId" clId="{8F5411AA-4246-4A61-AFA3-208F59F56189}" dt="2020-11-12T14:57:58.947" v="128"/>
        <pc:sldMkLst>
          <pc:docMk/>
          <pc:sldMk cId="2108599014" sldId="267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2108599014" sldId="267"/>
            <ac:spMk id="2" creationId="{8662EFEC-5C0F-477F-AFF1-F8592AA2F246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2108599014" sldId="267"/>
            <ac:spMk id="3" creationId="{D11F7FE7-DE8B-4609-8831-6BE4ACE936AB}"/>
          </ac:spMkLst>
        </pc:spChg>
      </pc:sldChg>
      <pc:sldChg chg="modSp">
        <pc:chgData name="Dániel Kovács" userId="92951051941359cc" providerId="LiveId" clId="{8F5411AA-4246-4A61-AFA3-208F59F56189}" dt="2020-11-12T14:57:58.947" v="128"/>
        <pc:sldMkLst>
          <pc:docMk/>
          <pc:sldMk cId="2227910157" sldId="268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2227910157" sldId="268"/>
            <ac:spMk id="2" creationId="{00692D37-2992-4E42-A9C2-1A5B8386E6B5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2227910157" sldId="268"/>
            <ac:spMk id="3" creationId="{E2919C37-114E-4B9E-9009-4C1920B128BE}"/>
          </ac:spMkLst>
        </pc:spChg>
      </pc:sldChg>
      <pc:sldChg chg="modSp mod">
        <pc:chgData name="Dániel Kovács" userId="92951051941359cc" providerId="LiveId" clId="{8F5411AA-4246-4A61-AFA3-208F59F56189}" dt="2020-11-12T14:57:58.947" v="128"/>
        <pc:sldMkLst>
          <pc:docMk/>
          <pc:sldMk cId="181733987" sldId="269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181733987" sldId="269"/>
            <ac:spMk id="2" creationId="{B0B2D3BC-0FF2-4BC9-B84A-C28AFD7BED91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181733987" sldId="269"/>
            <ac:spMk id="3" creationId="{28BC47DC-36CD-4512-9055-B6D55877AD69}"/>
          </ac:spMkLst>
        </pc:spChg>
      </pc:sldChg>
      <pc:sldChg chg="modSp mod">
        <pc:chgData name="Dániel Kovács" userId="92951051941359cc" providerId="LiveId" clId="{8F5411AA-4246-4A61-AFA3-208F59F56189}" dt="2020-11-12T15:01:02.901" v="164" actId="20577"/>
        <pc:sldMkLst>
          <pc:docMk/>
          <pc:sldMk cId="3121368934" sldId="270"/>
        </pc:sldMkLst>
        <pc:spChg chg="mod">
          <ac:chgData name="Dániel Kovács" userId="92951051941359cc" providerId="LiveId" clId="{8F5411AA-4246-4A61-AFA3-208F59F56189}" dt="2020-11-12T15:01:02.901" v="164" actId="20577"/>
          <ac:spMkLst>
            <pc:docMk/>
            <pc:sldMk cId="3121368934" sldId="270"/>
            <ac:spMk id="4" creationId="{00000000-0000-0000-0000-000000000000}"/>
          </ac:spMkLst>
        </pc:spChg>
        <pc:spChg chg="mod">
          <ac:chgData name="Dániel Kovács" userId="92951051941359cc" providerId="LiveId" clId="{8F5411AA-4246-4A61-AFA3-208F59F56189}" dt="2020-11-12T14:58:25.442" v="132" actId="2711"/>
          <ac:spMkLst>
            <pc:docMk/>
            <pc:sldMk cId="3121368934" sldId="270"/>
            <ac:spMk id="8" creationId="{00000000-0000-0000-0000-000000000000}"/>
          </ac:spMkLst>
        </pc:spChg>
        <pc:spChg chg="mod">
          <ac:chgData name="Dániel Kovács" userId="92951051941359cc" providerId="LiveId" clId="{8F5411AA-4246-4A61-AFA3-208F59F56189}" dt="2020-11-12T15:00:10.069" v="162" actId="20577"/>
          <ac:spMkLst>
            <pc:docMk/>
            <pc:sldMk cId="3121368934" sldId="270"/>
            <ac:spMk id="9" creationId="{00000000-0000-0000-0000-000000000000}"/>
          </ac:spMkLst>
        </pc:spChg>
        <pc:spChg chg="mod">
          <ac:chgData name="Dániel Kovács" userId="92951051941359cc" providerId="LiveId" clId="{8F5411AA-4246-4A61-AFA3-208F59F56189}" dt="2020-11-12T14:58:45.593" v="139" actId="1076"/>
          <ac:spMkLst>
            <pc:docMk/>
            <pc:sldMk cId="3121368934" sldId="270"/>
            <ac:spMk id="10" creationId="{00000000-0000-0000-0000-000000000000}"/>
          </ac:spMkLst>
        </pc:spChg>
        <pc:picChg chg="mod">
          <ac:chgData name="Dániel Kovács" userId="92951051941359cc" providerId="LiveId" clId="{8F5411AA-4246-4A61-AFA3-208F59F56189}" dt="2020-11-12T14:58:41.975" v="138" actId="1076"/>
          <ac:picMkLst>
            <pc:docMk/>
            <pc:sldMk cId="3121368934" sldId="270"/>
            <ac:picMk id="6" creationId="{00000000-0000-0000-0000-000000000000}"/>
          </ac:picMkLst>
        </pc:picChg>
        <pc:picChg chg="mod">
          <ac:chgData name="Dániel Kovács" userId="92951051941359cc" providerId="LiveId" clId="{8F5411AA-4246-4A61-AFA3-208F59F56189}" dt="2020-11-12T14:58:47.904" v="140" actId="1076"/>
          <ac:picMkLst>
            <pc:docMk/>
            <pc:sldMk cId="3121368934" sldId="270"/>
            <ac:picMk id="7" creationId="{00000000-0000-0000-0000-000000000000}"/>
          </ac:picMkLst>
        </pc:picChg>
      </pc:sldChg>
      <pc:sldChg chg="modSp">
        <pc:chgData name="Dániel Kovács" userId="92951051941359cc" providerId="LiveId" clId="{8F5411AA-4246-4A61-AFA3-208F59F56189}" dt="2020-11-12T14:57:58.947" v="128"/>
        <pc:sldMkLst>
          <pc:docMk/>
          <pc:sldMk cId="2507860239" sldId="271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2507860239" sldId="271"/>
            <ac:spMk id="3" creationId="{00000000-0000-0000-0000-000000000000}"/>
          </ac:spMkLst>
        </pc:spChg>
      </pc:sldChg>
      <pc:sldChg chg="modSp">
        <pc:chgData name="Dániel Kovács" userId="92951051941359cc" providerId="LiveId" clId="{8F5411AA-4246-4A61-AFA3-208F59F56189}" dt="2020-11-12T14:57:58.947" v="128"/>
        <pc:sldMkLst>
          <pc:docMk/>
          <pc:sldMk cId="4216178598" sldId="272"/>
        </pc:sldMkLst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4216178598" sldId="272"/>
            <ac:spMk id="2" creationId="{00000000-0000-0000-0000-000000000000}"/>
          </ac:spMkLst>
        </pc:spChg>
        <pc:spChg chg="mod">
          <ac:chgData name="Dániel Kovács" userId="92951051941359cc" providerId="LiveId" clId="{8F5411AA-4246-4A61-AFA3-208F59F56189}" dt="2020-11-12T14:57:58.947" v="128"/>
          <ac:spMkLst>
            <pc:docMk/>
            <pc:sldMk cId="4216178598" sldId="272"/>
            <ac:spMk id="3" creationId="{00000000-0000-0000-0000-000000000000}"/>
          </ac:spMkLst>
        </pc:spChg>
      </pc:sldChg>
      <pc:sldChg chg="modSp mod">
        <pc:chgData name="Dániel Kovács" userId="92951051941359cc" providerId="LiveId" clId="{8F5411AA-4246-4A61-AFA3-208F59F56189}" dt="2020-11-12T14:59:47.932" v="151" actId="20577"/>
        <pc:sldMkLst>
          <pc:docMk/>
          <pc:sldMk cId="2836461173" sldId="273"/>
        </pc:sldMkLst>
        <pc:spChg chg="mod">
          <ac:chgData name="Dániel Kovács" userId="92951051941359cc" providerId="LiveId" clId="{8F5411AA-4246-4A61-AFA3-208F59F56189}" dt="2020-11-12T14:59:36.070" v="149" actId="20577"/>
          <ac:spMkLst>
            <pc:docMk/>
            <pc:sldMk cId="2836461173" sldId="273"/>
            <ac:spMk id="2" creationId="{00000000-0000-0000-0000-000000000000}"/>
          </ac:spMkLst>
        </pc:spChg>
        <pc:spChg chg="mod">
          <ac:chgData name="Dániel Kovács" userId="92951051941359cc" providerId="LiveId" clId="{8F5411AA-4246-4A61-AFA3-208F59F56189}" dt="2020-11-12T14:59:47.932" v="151" actId="20577"/>
          <ac:spMkLst>
            <pc:docMk/>
            <pc:sldMk cId="2836461173" sldId="273"/>
            <ac:spMk id="3" creationId="{00000000-0000-0000-0000-000000000000}"/>
          </ac:spMkLst>
        </pc:spChg>
      </pc:sldChg>
      <pc:sldChg chg="new del">
        <pc:chgData name="Dániel Kovács" userId="92951051941359cc" providerId="LiveId" clId="{8F5411AA-4246-4A61-AFA3-208F59F56189}" dt="2020-11-12T15:01:44.226" v="196" actId="2696"/>
        <pc:sldMkLst>
          <pc:docMk/>
          <pc:sldMk cId="1053832662" sldId="274"/>
        </pc:sldMkLst>
      </pc:sldChg>
      <pc:sldChg chg="delSp modSp new del mod">
        <pc:chgData name="Dániel Kovács" userId="92951051941359cc" providerId="LiveId" clId="{8F5411AA-4246-4A61-AFA3-208F59F56189}" dt="2020-11-12T15:01:35.532" v="193" actId="2696"/>
        <pc:sldMkLst>
          <pc:docMk/>
          <pc:sldMk cId="1965546614" sldId="274"/>
        </pc:sldMkLst>
        <pc:spChg chg="mod">
          <ac:chgData name="Dániel Kovács" userId="92951051941359cc" providerId="LiveId" clId="{8F5411AA-4246-4A61-AFA3-208F59F56189}" dt="2020-11-12T15:01:28.863" v="191" actId="20577"/>
          <ac:spMkLst>
            <pc:docMk/>
            <pc:sldMk cId="1965546614" sldId="274"/>
            <ac:spMk id="2" creationId="{414108E3-1399-46DB-8411-FFD3CEEA24B9}"/>
          </ac:spMkLst>
        </pc:spChg>
        <pc:spChg chg="del">
          <ac:chgData name="Dániel Kovács" userId="92951051941359cc" providerId="LiveId" clId="{8F5411AA-4246-4A61-AFA3-208F59F56189}" dt="2020-11-12T15:01:32.737" v="192" actId="21"/>
          <ac:spMkLst>
            <pc:docMk/>
            <pc:sldMk cId="1965546614" sldId="274"/>
            <ac:spMk id="3" creationId="{799F137D-E53C-4B9C-B253-4083BD802496}"/>
          </ac:spMkLst>
        </pc:spChg>
      </pc:sldChg>
      <pc:sldChg chg="addSp delSp modSp new del mod">
        <pc:chgData name="Dániel Kovács" userId="92951051941359cc" providerId="LiveId" clId="{8F5411AA-4246-4A61-AFA3-208F59F56189}" dt="2020-11-12T15:03:38.004" v="230" actId="2696"/>
        <pc:sldMkLst>
          <pc:docMk/>
          <pc:sldMk cId="3763808908" sldId="275"/>
        </pc:sldMkLst>
        <pc:spChg chg="mod">
          <ac:chgData name="Dániel Kovács" userId="92951051941359cc" providerId="LiveId" clId="{8F5411AA-4246-4A61-AFA3-208F59F56189}" dt="2020-11-12T15:03:17.904" v="227" actId="1076"/>
          <ac:spMkLst>
            <pc:docMk/>
            <pc:sldMk cId="3763808908" sldId="275"/>
            <ac:spMk id="2" creationId="{0DD8F194-888D-436A-9258-54D481202AE5}"/>
          </ac:spMkLst>
        </pc:spChg>
        <pc:spChg chg="del">
          <ac:chgData name="Dániel Kovács" userId="92951051941359cc" providerId="LiveId" clId="{8F5411AA-4246-4A61-AFA3-208F59F56189}" dt="2020-11-12T15:01:56.103" v="223" actId="21"/>
          <ac:spMkLst>
            <pc:docMk/>
            <pc:sldMk cId="3763808908" sldId="275"/>
            <ac:spMk id="3" creationId="{46C4BC3F-B42A-4C41-9C94-0E2D9412AFE3}"/>
          </ac:spMkLst>
        </pc:spChg>
        <pc:spChg chg="add del mod">
          <ac:chgData name="Dániel Kovács" userId="92951051941359cc" providerId="LiveId" clId="{8F5411AA-4246-4A61-AFA3-208F59F56189}" dt="2020-11-12T15:03:14.330" v="226"/>
          <ac:spMkLst>
            <pc:docMk/>
            <pc:sldMk cId="3763808908" sldId="275"/>
            <ac:spMk id="4" creationId="{1503B95E-9C0B-49FC-BDE8-602B7B665D31}"/>
          </ac:spMkLst>
        </pc:spChg>
        <pc:spChg chg="add mod">
          <ac:chgData name="Dániel Kovács" userId="92951051941359cc" providerId="LiveId" clId="{8F5411AA-4246-4A61-AFA3-208F59F56189}" dt="2020-11-12T15:03:14.330" v="226"/>
          <ac:spMkLst>
            <pc:docMk/>
            <pc:sldMk cId="3763808908" sldId="275"/>
            <ac:spMk id="5" creationId="{272CF9AE-CB67-4999-8848-7A2A8610DB92}"/>
          </ac:spMkLst>
        </pc:spChg>
      </pc:sldChg>
      <pc:sldChg chg="addSp delSp modSp new mod">
        <pc:chgData name="Dániel Kovács" userId="92951051941359cc" providerId="LiveId" clId="{8F5411AA-4246-4A61-AFA3-208F59F56189}" dt="2020-11-12T15:10:23.416" v="600" actId="20577"/>
        <pc:sldMkLst>
          <pc:docMk/>
          <pc:sldMk cId="1676732171" sldId="276"/>
        </pc:sldMkLst>
        <pc:spChg chg="mod">
          <ac:chgData name="Dániel Kovács" userId="92951051941359cc" providerId="LiveId" clId="{8F5411AA-4246-4A61-AFA3-208F59F56189}" dt="2020-11-12T15:08:22.515" v="484"/>
          <ac:spMkLst>
            <pc:docMk/>
            <pc:sldMk cId="1676732171" sldId="276"/>
            <ac:spMk id="2" creationId="{59C1B810-0868-41A3-A6FE-10A058421BC2}"/>
          </ac:spMkLst>
        </pc:spChg>
        <pc:spChg chg="del mod">
          <ac:chgData name="Dániel Kovács" userId="92951051941359cc" providerId="LiveId" clId="{8F5411AA-4246-4A61-AFA3-208F59F56189}" dt="2020-11-12T15:07:52.810" v="477" actId="21"/>
          <ac:spMkLst>
            <pc:docMk/>
            <pc:sldMk cId="1676732171" sldId="276"/>
            <ac:spMk id="3" creationId="{91620A53-5919-46CF-BE3A-55935550ABBE}"/>
          </ac:spMkLst>
        </pc:spChg>
        <pc:spChg chg="add del mod">
          <ac:chgData name="Dániel Kovács" userId="92951051941359cc" providerId="LiveId" clId="{8F5411AA-4246-4A61-AFA3-208F59F56189}" dt="2020-11-12T15:08:22.515" v="484"/>
          <ac:spMkLst>
            <pc:docMk/>
            <pc:sldMk cId="1676732171" sldId="276"/>
            <ac:spMk id="4" creationId="{D2D95198-0F51-47D2-8C13-C4CF167D9366}"/>
          </ac:spMkLst>
        </pc:spChg>
        <pc:spChg chg="add mod">
          <ac:chgData name="Dániel Kovács" userId="92951051941359cc" providerId="LiveId" clId="{8F5411AA-4246-4A61-AFA3-208F59F56189}" dt="2020-11-12T15:10:23.416" v="600" actId="20577"/>
          <ac:spMkLst>
            <pc:docMk/>
            <pc:sldMk cId="1676732171" sldId="276"/>
            <ac:spMk id="5" creationId="{3909383A-BAD6-4B84-918A-8BAB0DB89E0B}"/>
          </ac:spMkLst>
        </pc:spChg>
      </pc:sldChg>
      <pc:sldChg chg="modSp new mod">
        <pc:chgData name="Dániel Kovács" userId="92951051941359cc" providerId="LiveId" clId="{8F5411AA-4246-4A61-AFA3-208F59F56189}" dt="2020-11-12T15:13:03.994" v="679" actId="20577"/>
        <pc:sldMkLst>
          <pc:docMk/>
          <pc:sldMk cId="86225800" sldId="277"/>
        </pc:sldMkLst>
        <pc:spChg chg="mod">
          <ac:chgData name="Dániel Kovács" userId="92951051941359cc" providerId="LiveId" clId="{8F5411AA-4246-4A61-AFA3-208F59F56189}" dt="2020-11-12T15:07:27.369" v="467"/>
          <ac:spMkLst>
            <pc:docMk/>
            <pc:sldMk cId="86225800" sldId="277"/>
            <ac:spMk id="2" creationId="{19C23982-59C2-427C-8945-7905EF51F37B}"/>
          </ac:spMkLst>
        </pc:spChg>
        <pc:spChg chg="mod">
          <ac:chgData name="Dániel Kovács" userId="92951051941359cc" providerId="LiveId" clId="{8F5411AA-4246-4A61-AFA3-208F59F56189}" dt="2020-11-12T15:13:03.994" v="679" actId="20577"/>
          <ac:spMkLst>
            <pc:docMk/>
            <pc:sldMk cId="86225800" sldId="277"/>
            <ac:spMk id="3" creationId="{5EFBDFDA-AA8A-4979-B198-201AED251CBF}"/>
          </ac:spMkLst>
        </pc:spChg>
      </pc:sldChg>
      <pc:sldChg chg="new del">
        <pc:chgData name="Dániel Kovács" userId="92951051941359cc" providerId="LiveId" clId="{8F5411AA-4246-4A61-AFA3-208F59F56189}" dt="2020-11-12T15:08:04.535" v="479" actId="2696"/>
        <pc:sldMkLst>
          <pc:docMk/>
          <pc:sldMk cId="385649050" sldId="278"/>
        </pc:sldMkLst>
      </pc:sldChg>
      <pc:sldChg chg="delSp modSp new del mod">
        <pc:chgData name="Dániel Kovács" userId="92951051941359cc" providerId="LiveId" clId="{8F5411AA-4246-4A61-AFA3-208F59F56189}" dt="2020-11-12T15:08:16.964" v="483" actId="2696"/>
        <pc:sldMkLst>
          <pc:docMk/>
          <pc:sldMk cId="2048469594" sldId="278"/>
        </pc:sldMkLst>
        <pc:spChg chg="mod">
          <ac:chgData name="Dániel Kovács" userId="92951051941359cc" providerId="LiveId" clId="{8F5411AA-4246-4A61-AFA3-208F59F56189}" dt="2020-11-12T15:08:09.888" v="481"/>
          <ac:spMkLst>
            <pc:docMk/>
            <pc:sldMk cId="2048469594" sldId="278"/>
            <ac:spMk id="2" creationId="{129EB993-21A5-4454-AC99-F315CCE9B9F3}"/>
          </ac:spMkLst>
        </pc:spChg>
        <pc:spChg chg="del">
          <ac:chgData name="Dániel Kovács" userId="92951051941359cc" providerId="LiveId" clId="{8F5411AA-4246-4A61-AFA3-208F59F56189}" dt="2020-11-12T15:08:12.303" v="482" actId="21"/>
          <ac:spMkLst>
            <pc:docMk/>
            <pc:sldMk cId="2048469594" sldId="278"/>
            <ac:spMk id="3" creationId="{A812BAA8-B5D3-4071-9440-7B73A5F6EF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6CA-76B6-416F-9114-C3DB478C78E6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00D9-6789-4DD4-959C-C49D1C62E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54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52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32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38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340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71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18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37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499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22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6CA-76B6-416F-9114-C3DB478C78E6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00D9-6789-4DD4-959C-C49D1C62E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463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20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6CA-76B6-416F-9114-C3DB478C78E6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00D9-6789-4DD4-959C-C49D1C62E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97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6CA-76B6-416F-9114-C3DB478C78E6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00D9-6789-4DD4-959C-C49D1C62E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15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92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6CA-76B6-416F-9114-C3DB478C78E6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00D9-6789-4DD4-959C-C49D1C62E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7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3990-B7EE-4FE0-BEEE-F66F7F7BD9A8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25A2-B416-4AC8-A55C-EA852E3777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524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D17E91-0262-45C1-9F30-A830954C64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Transzglutaminázok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54D732B-30E4-4744-B272-1DBAB49FA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hu-HU" dirty="0"/>
              <a:t>Baborják Péter Gergely</a:t>
            </a:r>
          </a:p>
          <a:p>
            <a:pPr algn="l"/>
            <a:r>
              <a:rPr lang="hu-HU" dirty="0"/>
              <a:t>Jenei Robin</a:t>
            </a:r>
          </a:p>
          <a:p>
            <a:pPr algn="l"/>
            <a:r>
              <a:rPr lang="hu-HU" dirty="0"/>
              <a:t>Kovács Dániel</a:t>
            </a:r>
          </a:p>
          <a:p>
            <a:pPr algn="l"/>
            <a:r>
              <a:rPr lang="hu-HU" dirty="0"/>
              <a:t>Sági Júlia							2020.11.19.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966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C1B810-0868-41A3-A6FE-10A05842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4.Enzimstruktúra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3909383A-BAD6-4B84-918A-8BAB0DB89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4 doménből felépülő </a:t>
            </a:r>
            <a:r>
              <a:rPr lang="hu-HU" dirty="0" err="1"/>
              <a:t>homodimer</a:t>
            </a:r>
            <a:endParaRPr lang="hu-HU" dirty="0"/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-szendvics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Katalitikus domén (10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hélix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 6 lemezes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-redő körül)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-hordó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673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7F5D818B-B759-4DE9-A2C6-BD68BC3A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7368"/>
            <a:ext cx="10364451" cy="1596177"/>
          </a:xfrm>
        </p:spPr>
        <p:txBody>
          <a:bodyPr>
            <a:normAutofit/>
          </a:bodyPr>
          <a:lstStyle/>
          <a:p>
            <a:r>
              <a:rPr lang="hu-HU" sz="2800" dirty="0"/>
              <a:t>XIII. véralvadási faktor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F232D77-3CE4-4F1C-872B-CC47409FA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505" y="1592567"/>
            <a:ext cx="6293299" cy="4066840"/>
          </a:xfr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72F50F2-EED0-4BD1-9FF1-8208BED2E5E8}"/>
              </a:ext>
            </a:extLst>
          </p:cNvPr>
          <p:cNvSpPr txBox="1"/>
          <p:nvPr/>
        </p:nvSpPr>
        <p:spPr>
          <a:xfrm>
            <a:off x="2968895" y="5881136"/>
            <a:ext cx="589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A </a:t>
            </a:r>
            <a:r>
              <a:rPr lang="hu-HU" dirty="0">
                <a:latin typeface="Calibri" panose="020F0502020204030204"/>
              </a:rPr>
              <a:t>XIII.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véralvadási faktor egyik alegységének struktúrája B)Katalitikus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triád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23982-59C2-427C-8945-7905EF51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Állati eredetű </a:t>
            </a:r>
            <a:r>
              <a:rPr lang="hu-HU" dirty="0" err="1"/>
              <a:t>transzglutaminázok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FBDFDA-AA8A-4979-B198-201AED251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dirty="0"/>
              <a:t>TG-2 (a humán szövetekben általánosan előfordul)</a:t>
            </a:r>
          </a:p>
          <a:p>
            <a:pPr lvl="2"/>
            <a:r>
              <a:rPr lang="hu-HU" dirty="0"/>
              <a:t>GTP által szabályozott</a:t>
            </a:r>
          </a:p>
          <a:p>
            <a:pPr lvl="1"/>
            <a:r>
              <a:rPr lang="hu-HU" dirty="0"/>
              <a:t>TG-3 (</a:t>
            </a:r>
            <a:r>
              <a:rPr lang="hu-HU" dirty="0" err="1"/>
              <a:t>epidermális</a:t>
            </a:r>
            <a:r>
              <a:rPr lang="hu-HU" dirty="0"/>
              <a:t> eredetű)</a:t>
            </a:r>
          </a:p>
          <a:p>
            <a:pPr lvl="2"/>
            <a:r>
              <a:rPr lang="hu-HU" dirty="0"/>
              <a:t>Aktiválása kalciumon keresztül</a:t>
            </a:r>
          </a:p>
          <a:p>
            <a:pPr lvl="1"/>
            <a:r>
              <a:rPr lang="hu-HU" dirty="0" err="1"/>
              <a:t>fTG</a:t>
            </a:r>
            <a:r>
              <a:rPr lang="hu-HU" dirty="0"/>
              <a:t> (halakból izolált)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22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482E3D9-8D4D-49ED-AE6D-0D9AE828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/>
              <a:t>Streptomyces</a:t>
            </a:r>
            <a:r>
              <a:rPr lang="hu-HU" sz="2800" b="0" i="0" u="none" strike="noStrike" baseline="0" dirty="0">
                <a:latin typeface="FEFA96D1CC0"/>
              </a:rPr>
              <a:t> </a:t>
            </a:r>
            <a:r>
              <a:rPr lang="hu-HU" sz="2800" dirty="0" err="1"/>
              <a:t>mobaraensis</a:t>
            </a:r>
            <a:endParaRPr lang="hu-HU" sz="28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4ED2C4F-8BB1-4736-8496-57F267B49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551" y="1762812"/>
            <a:ext cx="6324754" cy="3842999"/>
          </a:xfr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8041167-62A8-4C2A-B2E6-B652F427C643}"/>
              </a:ext>
            </a:extLst>
          </p:cNvPr>
          <p:cNvSpPr txBox="1"/>
          <p:nvPr/>
        </p:nvSpPr>
        <p:spPr>
          <a:xfrm>
            <a:off x="2648932" y="5806911"/>
            <a:ext cx="632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mikrobiális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transzglutamináz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3D struktúrája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Katalitikus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triád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59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928B77E-2473-4389-BA85-74179FC0F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940" y="1085679"/>
            <a:ext cx="4637186" cy="4473852"/>
          </a:xfr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D237A4D-A426-4BAE-9717-C6819E3B1AE6}"/>
              </a:ext>
            </a:extLst>
          </p:cNvPr>
          <p:cNvSpPr txBox="1"/>
          <p:nvPr/>
        </p:nvSpPr>
        <p:spPr>
          <a:xfrm>
            <a:off x="2965131" y="5844619"/>
            <a:ext cx="485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aktív hely a FXIIIA (sötét szürke) és a MTG (világos szürke) esetében </a:t>
            </a:r>
          </a:p>
        </p:txBody>
      </p:sp>
    </p:spTree>
    <p:extLst>
      <p:ext uri="{BB962C8B-B14F-4D97-AF65-F5344CB8AC3E}">
        <p14:creationId xmlns:p14="http://schemas.microsoft.com/office/powerpoint/2010/main" val="47998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0030C7-7832-48C4-9A23-5120F3D3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5.Transzglutaminázok ipari felhasználása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530238-70B6-43CA-BD6B-39228816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1980-as évek – ipari felhasználhatóság vizsgálata</a:t>
            </a:r>
          </a:p>
          <a:p>
            <a:pPr lvl="1"/>
            <a:r>
              <a:rPr lang="hu-HU" dirty="0"/>
              <a:t>Eredményes, de az enzim hozzáférhetősége miatt nem elterjedt</a:t>
            </a:r>
          </a:p>
          <a:p>
            <a:r>
              <a:rPr lang="hu-HU" dirty="0"/>
              <a:t>1989 költséghatékony kinyerés</a:t>
            </a:r>
          </a:p>
          <a:p>
            <a:pPr lvl="1"/>
            <a:r>
              <a:rPr lang="hu-HU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Streptomyces</a:t>
            </a:r>
            <a:r>
              <a:rPr lang="hu-H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mobaraensis</a:t>
            </a:r>
            <a:endParaRPr lang="hu-HU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</a:rPr>
              <a:t>Fermentáció</a:t>
            </a:r>
          </a:p>
          <a:p>
            <a:r>
              <a:rPr lang="hu-HU" dirty="0"/>
              <a:t>TG berobbanása az iparba</a:t>
            </a:r>
          </a:p>
          <a:p>
            <a:pPr lvl="1"/>
            <a:r>
              <a:rPr lang="hu-HU" u="sng" dirty="0"/>
              <a:t>Élelmiszeripar</a:t>
            </a:r>
          </a:p>
          <a:p>
            <a:pPr lvl="1"/>
            <a:r>
              <a:rPr lang="hu-HU" dirty="0"/>
              <a:t>Szépségipar</a:t>
            </a:r>
          </a:p>
          <a:p>
            <a:pPr lvl="1"/>
            <a:r>
              <a:rPr lang="hu-HU" dirty="0"/>
              <a:t>textilipar</a:t>
            </a:r>
          </a:p>
        </p:txBody>
      </p:sp>
    </p:spTree>
    <p:extLst>
      <p:ext uri="{BB962C8B-B14F-4D97-AF65-F5344CB8AC3E}">
        <p14:creationId xmlns:p14="http://schemas.microsoft.com/office/powerpoint/2010/main" val="142155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6B3663-8725-4B37-9B98-2602ABF9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Élelmiszeripar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56CA5E-2EC0-4360-93CA-2B8C05F43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Hús és hal termékek</a:t>
            </a:r>
          </a:p>
          <a:p>
            <a:pPr lvl="1"/>
            <a:r>
              <a:rPr lang="hu-HU" dirty="0" err="1"/>
              <a:t>Miozin</a:t>
            </a:r>
            <a:r>
              <a:rPr lang="hu-HU" dirty="0"/>
              <a:t> polimerizálása -&gt; nyúlékonyabb, rugalmasabb izomszerkezet</a:t>
            </a:r>
          </a:p>
          <a:p>
            <a:pPr lvl="1"/>
            <a:r>
              <a:rPr lang="hu-HU" dirty="0" err="1"/>
              <a:t>Surimi</a:t>
            </a:r>
            <a:r>
              <a:rPr lang="hu-HU" dirty="0"/>
              <a:t> gyártása</a:t>
            </a:r>
          </a:p>
          <a:p>
            <a:pPr lvl="1"/>
            <a:r>
              <a:rPr lang="hu-HU" dirty="0"/>
              <a:t>Kolbászok, sonkák, felvágottak</a:t>
            </a:r>
          </a:p>
          <a:p>
            <a:pPr lvl="2"/>
            <a:r>
              <a:rPr lang="hu-HU" dirty="0"/>
              <a:t>Feldolgozás és szeletelés során kevesebb anyag veszik el</a:t>
            </a:r>
          </a:p>
          <a:p>
            <a:pPr lvl="1"/>
            <a:r>
              <a:rPr lang="hu-HU" dirty="0"/>
              <a:t>Alacsonyabb foszfát és sótartalom -&gt; egészségesebb</a:t>
            </a:r>
          </a:p>
          <a:p>
            <a:pPr lvl="1"/>
            <a:r>
              <a:rPr lang="hu-HU" dirty="0"/>
              <a:t>Fagyasztott és konzerv húskészítmények jobban bírják a többszöri melegítést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334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440804-FA42-48BB-B5B8-7CB049AC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Élelmiszeripar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7405B0-2D1A-47B7-854D-F6F86498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Tejtermékek</a:t>
            </a:r>
          </a:p>
          <a:p>
            <a:pPr lvl="1"/>
            <a:r>
              <a:rPr lang="hu-HU" dirty="0"/>
              <a:t>Kazein -&gt; nyílt konformáció -&gt; közvetlenül reagál</a:t>
            </a:r>
          </a:p>
          <a:p>
            <a:pPr lvl="1"/>
            <a:r>
              <a:rPr lang="hu-HU" dirty="0"/>
              <a:t>Tejsavó -&gt; </a:t>
            </a:r>
            <a:r>
              <a:rPr lang="hu-HU" dirty="0" err="1"/>
              <a:t>globuláris</a:t>
            </a:r>
            <a:r>
              <a:rPr lang="hu-HU" dirty="0"/>
              <a:t> fehérjék -&gt; először valamilyen „</a:t>
            </a:r>
            <a:r>
              <a:rPr lang="hu-HU" dirty="0" err="1"/>
              <a:t>unfolding</a:t>
            </a:r>
            <a:r>
              <a:rPr lang="hu-HU" dirty="0"/>
              <a:t>” eljárás</a:t>
            </a:r>
          </a:p>
          <a:p>
            <a:pPr lvl="1"/>
            <a:r>
              <a:rPr lang="hu-HU" dirty="0"/>
              <a:t>Joghurtkészítés</a:t>
            </a:r>
          </a:p>
          <a:p>
            <a:pPr lvl="2"/>
            <a:r>
              <a:rPr lang="hu-HU" dirty="0" err="1"/>
              <a:t>Sziárdabb</a:t>
            </a:r>
            <a:r>
              <a:rPr lang="hu-HU" dirty="0"/>
              <a:t>, viszkózusabb jelleg</a:t>
            </a:r>
          </a:p>
          <a:p>
            <a:pPr lvl="1"/>
            <a:r>
              <a:rPr lang="hu-HU" dirty="0"/>
              <a:t>Sajtkészítés</a:t>
            </a:r>
          </a:p>
          <a:p>
            <a:pPr lvl="2"/>
            <a:r>
              <a:rPr lang="hu-HU" dirty="0"/>
              <a:t>Kevésbé száraz hatás, csökkent savókiválás, olvasztás után kellemesebb, viszkózusabb állag</a:t>
            </a:r>
          </a:p>
        </p:txBody>
      </p:sp>
    </p:spTree>
    <p:extLst>
      <p:ext uri="{BB962C8B-B14F-4D97-AF65-F5344CB8AC3E}">
        <p14:creationId xmlns:p14="http://schemas.microsoft.com/office/powerpoint/2010/main" val="370535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62EFEC-5C0F-477F-AFF1-F8592AA2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Élelmiszeripar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1F7FE7-DE8B-4609-8831-6BE4ACE93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Kenyerek és tészták</a:t>
            </a:r>
          </a:p>
          <a:p>
            <a:pPr lvl="1"/>
            <a:r>
              <a:rPr lang="hu-HU" dirty="0"/>
              <a:t>Glutén -&gt; nyerstészta nyúlósabb és rugalmasabb</a:t>
            </a:r>
          </a:p>
          <a:p>
            <a:pPr lvl="1"/>
            <a:r>
              <a:rPr lang="hu-HU" dirty="0"/>
              <a:t>Száraztészták</a:t>
            </a:r>
          </a:p>
          <a:p>
            <a:pPr lvl="2"/>
            <a:r>
              <a:rPr lang="hu-HU" dirty="0"/>
              <a:t>Törésállóbb</a:t>
            </a:r>
          </a:p>
          <a:p>
            <a:pPr lvl="2"/>
            <a:r>
              <a:rPr lang="hu-HU" dirty="0"/>
              <a:t>Főzés során kevesebb szárazanyagveszteség</a:t>
            </a:r>
          </a:p>
          <a:p>
            <a:pPr lvl="2"/>
            <a:r>
              <a:rPr lang="hu-HU" dirty="0"/>
              <a:t>Lassabban szárad ki</a:t>
            </a:r>
          </a:p>
          <a:p>
            <a:pPr lvl="1"/>
            <a:r>
              <a:rPr lang="hu-HU" dirty="0"/>
              <a:t>Friss pékáruk</a:t>
            </a:r>
          </a:p>
          <a:p>
            <a:pPr lvl="2"/>
            <a:r>
              <a:rPr lang="hu-HU" dirty="0"/>
              <a:t>Jobban felfújódik, könnyebb, lágyabb állag</a:t>
            </a:r>
          </a:p>
          <a:p>
            <a:pPr lvl="1"/>
            <a:r>
              <a:rPr lang="hu-HU" dirty="0"/>
              <a:t>Fagyasztott pékáru</a:t>
            </a:r>
          </a:p>
          <a:p>
            <a:pPr lvl="2"/>
            <a:r>
              <a:rPr lang="hu-HU" dirty="0"/>
              <a:t>Kevesebb olajat vesz fel</a:t>
            </a:r>
          </a:p>
        </p:txBody>
      </p:sp>
    </p:spTree>
    <p:extLst>
      <p:ext uri="{BB962C8B-B14F-4D97-AF65-F5344CB8AC3E}">
        <p14:creationId xmlns:p14="http://schemas.microsoft.com/office/powerpoint/2010/main" val="210859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692D37-2992-4E42-A9C2-1A5B8386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Szépségipar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919C37-114E-4B9E-9009-4C1920B12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Befolyásolja az </a:t>
            </a:r>
            <a:r>
              <a:rPr lang="hu-HU" dirty="0" err="1"/>
              <a:t>epidermális</a:t>
            </a:r>
            <a:r>
              <a:rPr lang="hu-HU" dirty="0"/>
              <a:t> szövet differenciálódását</a:t>
            </a:r>
          </a:p>
          <a:p>
            <a:r>
              <a:rPr lang="hu-HU" dirty="0"/>
              <a:t>TG + fehérjetartalmú oldat -&gt; védőréteg a bőrön, hajon és körmökön</a:t>
            </a:r>
          </a:p>
          <a:p>
            <a:r>
              <a:rPr lang="hu-HU" dirty="0" err="1"/>
              <a:t>Aminovegyületeket</a:t>
            </a:r>
            <a:r>
              <a:rPr lang="hu-HU" dirty="0"/>
              <a:t> köt</a:t>
            </a:r>
          </a:p>
          <a:p>
            <a:pPr lvl="1"/>
            <a:r>
              <a:rPr lang="hu-HU" dirty="0" err="1"/>
              <a:t>Antimikrobális</a:t>
            </a:r>
            <a:r>
              <a:rPr lang="hu-HU" dirty="0"/>
              <a:t> szerek</a:t>
            </a:r>
          </a:p>
          <a:p>
            <a:pPr lvl="1"/>
            <a:r>
              <a:rPr lang="hu-HU" dirty="0"/>
              <a:t>UV-elnyelők</a:t>
            </a:r>
          </a:p>
          <a:p>
            <a:pPr lvl="1"/>
            <a:r>
              <a:rPr lang="hu-HU" dirty="0"/>
              <a:t>Antioxidánsok</a:t>
            </a:r>
          </a:p>
          <a:p>
            <a:pPr lvl="1"/>
            <a:r>
              <a:rPr lang="hu-HU" dirty="0"/>
              <a:t>Festékanyagok</a:t>
            </a:r>
          </a:p>
          <a:p>
            <a:pPr lvl="1"/>
            <a:r>
              <a:rPr lang="hu-HU" dirty="0"/>
              <a:t>Rovarirtó szerek</a:t>
            </a:r>
          </a:p>
        </p:txBody>
      </p:sp>
    </p:spTree>
    <p:extLst>
      <p:ext uri="{BB962C8B-B14F-4D97-AF65-F5344CB8AC3E}">
        <p14:creationId xmlns:p14="http://schemas.microsoft.com/office/powerpoint/2010/main" val="222791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BD8949-1F1F-4880-A4BA-FE13B75B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1. </a:t>
            </a:r>
            <a:r>
              <a:rPr lang="hu-HU" dirty="0" err="1"/>
              <a:t>Transzglutaminázokról</a:t>
            </a:r>
            <a:r>
              <a:rPr lang="hu-HU" dirty="0"/>
              <a:t> általánosságban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3F1807-6684-497D-9594-53633A13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u-HU" sz="3200" dirty="0" err="1"/>
              <a:t>Tiol</a:t>
            </a:r>
            <a:r>
              <a:rPr lang="hu-HU" sz="3200" dirty="0"/>
              <a:t> enzimek egy csoportja</a:t>
            </a:r>
          </a:p>
          <a:p>
            <a:pPr algn="just"/>
            <a:r>
              <a:rPr lang="hu-HU" sz="3200" dirty="0"/>
              <a:t>Fehérjék poszttranszlációs mechanizmusát katalizálják</a:t>
            </a:r>
          </a:p>
          <a:p>
            <a:pPr lvl="2" algn="just"/>
            <a:endParaRPr lang="hu-HU" sz="2400" dirty="0"/>
          </a:p>
          <a:p>
            <a:pPr lvl="2" algn="just"/>
            <a:r>
              <a:rPr lang="hu-HU" sz="2400" dirty="0"/>
              <a:t>1. Keresztkötések létesítése</a:t>
            </a:r>
          </a:p>
          <a:p>
            <a:pPr lvl="2" algn="just"/>
            <a:endParaRPr lang="hu-HU" sz="2400" dirty="0"/>
          </a:p>
          <a:p>
            <a:pPr lvl="2" algn="just"/>
            <a:r>
              <a:rPr lang="hu-HU" sz="2400" dirty="0"/>
              <a:t>2. </a:t>
            </a:r>
            <a:r>
              <a:rPr lang="hu-HU" sz="2400" dirty="0" err="1"/>
              <a:t>Poliaminok</a:t>
            </a:r>
            <a:r>
              <a:rPr lang="hu-HU" sz="2400" dirty="0"/>
              <a:t> közötti kovalens kötések</a:t>
            </a:r>
          </a:p>
          <a:p>
            <a:pPr lvl="2" algn="just"/>
            <a:endParaRPr lang="hu-HU" sz="2400" dirty="0"/>
          </a:p>
          <a:p>
            <a:pPr lvl="2" algn="just"/>
            <a:r>
              <a:rPr lang="hu-HU" sz="2400" dirty="0"/>
              <a:t>3. </a:t>
            </a:r>
            <a:r>
              <a:rPr lang="hu-HU" sz="2400" dirty="0" err="1"/>
              <a:t>Lipidek</a:t>
            </a:r>
            <a:r>
              <a:rPr lang="hu-HU" sz="2400" dirty="0"/>
              <a:t> </a:t>
            </a:r>
            <a:r>
              <a:rPr lang="hu-HU" sz="2400" dirty="0" err="1"/>
              <a:t>észteresítése</a:t>
            </a:r>
            <a:endParaRPr lang="hu-HU" sz="2400" dirty="0"/>
          </a:p>
          <a:p>
            <a:pPr lvl="2" algn="just"/>
            <a:endParaRPr lang="hu-HU" sz="2400" dirty="0"/>
          </a:p>
          <a:p>
            <a:pPr lvl="2" algn="just"/>
            <a:r>
              <a:rPr lang="hu-HU" sz="2400" dirty="0"/>
              <a:t>4. Glutamin </a:t>
            </a:r>
            <a:r>
              <a:rPr lang="hu-HU" sz="2400" dirty="0" err="1"/>
              <a:t>rezidiuumok</a:t>
            </a:r>
            <a:r>
              <a:rPr lang="hu-HU" sz="2400" dirty="0"/>
              <a:t> </a:t>
            </a:r>
            <a:r>
              <a:rPr lang="hu-HU" sz="2400" dirty="0" err="1"/>
              <a:t>dezaminálása</a:t>
            </a:r>
            <a:endParaRPr lang="hu-HU" sz="2400" dirty="0"/>
          </a:p>
          <a:p>
            <a:pPr marL="914400" lvl="2" indent="0">
              <a:buNone/>
            </a:pPr>
            <a:endParaRPr lang="hu-HU" sz="2400" dirty="0"/>
          </a:p>
          <a:p>
            <a:pPr marL="914400" lvl="2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8921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B2D3BC-0FF2-4BC9-B84A-C28AFD7B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Bőr- és textilipar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BC47DC-36CD-4512-9055-B6D55877A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TG + glutamin és/vagy </a:t>
            </a:r>
            <a:r>
              <a:rPr lang="hu-HU" dirty="0" err="1"/>
              <a:t>lizin</a:t>
            </a:r>
            <a:r>
              <a:rPr lang="hu-HU" dirty="0"/>
              <a:t> tartalmú polimer (pl. keratin) -&gt; bőr jobban </a:t>
            </a:r>
            <a:r>
              <a:rPr lang="hu-HU" dirty="0" err="1"/>
              <a:t>festődik</a:t>
            </a:r>
            <a:endParaRPr lang="hu-HU" dirty="0"/>
          </a:p>
          <a:p>
            <a:r>
              <a:rPr lang="hu-HU" dirty="0"/>
              <a:t>Gyapjú -&gt; zsugorodás, kezelhetőség, puhaság, moshatóság, csökkenti az anyag </a:t>
            </a:r>
            <a:r>
              <a:rPr lang="hu-HU" dirty="0" err="1"/>
              <a:t>nemezeselődését</a:t>
            </a:r>
            <a:r>
              <a:rPr lang="hu-HU" dirty="0"/>
              <a:t>, növeli a szakítószilárdságot, </a:t>
            </a:r>
            <a:r>
              <a:rPr lang="hu-HU" dirty="0" err="1"/>
              <a:t>nyújthatóságot</a:t>
            </a:r>
            <a:r>
              <a:rPr lang="hu-HU" dirty="0"/>
              <a:t>, festékfelvételt, és csökkenti annak kimosódási sebességét</a:t>
            </a:r>
          </a:p>
          <a:p>
            <a:r>
              <a:rPr lang="hu-HU" dirty="0" err="1"/>
              <a:t>Aminocsoportot</a:t>
            </a:r>
            <a:r>
              <a:rPr lang="hu-HU" dirty="0"/>
              <a:t> köt</a:t>
            </a:r>
          </a:p>
        </p:txBody>
      </p:sp>
    </p:spTree>
    <p:extLst>
      <p:ext uri="{BB962C8B-B14F-4D97-AF65-F5344CB8AC3E}">
        <p14:creationId xmlns:p14="http://schemas.microsoft.com/office/powerpoint/2010/main" val="18173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F8DDBF-ABFA-4770-89C6-D16E1662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Előfordulásuk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70DD54-B6A1-4C9F-9787-8CDF35F53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Állatok, növények és baktériumok között is előfordulnak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Emlősök esetén </a:t>
            </a:r>
            <a:r>
              <a:rPr lang="hu-HU" dirty="0" err="1"/>
              <a:t>strukurálisan</a:t>
            </a:r>
            <a:r>
              <a:rPr lang="hu-HU" dirty="0"/>
              <a:t> és </a:t>
            </a:r>
            <a:r>
              <a:rPr lang="hu-HU" dirty="0" err="1"/>
              <a:t>filogenetikailag</a:t>
            </a:r>
            <a:r>
              <a:rPr lang="hu-HU" dirty="0"/>
              <a:t> kapcsolt </a:t>
            </a:r>
            <a:r>
              <a:rPr lang="hu-HU" dirty="0" err="1"/>
              <a:t>multidomain</a:t>
            </a:r>
            <a:r>
              <a:rPr lang="hu-HU" dirty="0"/>
              <a:t> enzimek </a:t>
            </a:r>
            <a:r>
              <a:rPr lang="hu-HU" dirty="0">
                <a:sym typeface="Wingdings" panose="05000000000000000000" pitchFamily="2" charset="2"/>
              </a:rPr>
              <a:t> aktivitásukhoz kalcium szükséges</a:t>
            </a:r>
          </a:p>
          <a:p>
            <a:pPr lvl="1" algn="just"/>
            <a:r>
              <a:rPr lang="hu-HU" dirty="0">
                <a:sym typeface="Wingdings" panose="05000000000000000000" pitchFamily="2" charset="2"/>
              </a:rPr>
              <a:t>Potenciális terápiás célpontok vagy diagnosztikai támogatók </a:t>
            </a:r>
          </a:p>
          <a:p>
            <a:pPr algn="just"/>
            <a:endParaRPr lang="hu-HU" dirty="0">
              <a:sym typeface="Wingdings" panose="05000000000000000000" pitchFamily="2" charset="2"/>
            </a:endParaRPr>
          </a:p>
          <a:p>
            <a:pPr algn="just"/>
            <a:r>
              <a:rPr lang="hu-HU" dirty="0">
                <a:sym typeface="Wingdings" panose="05000000000000000000" pitchFamily="2" charset="2"/>
              </a:rPr>
              <a:t>Növények </a:t>
            </a:r>
            <a:r>
              <a:rPr lang="hu-HU" dirty="0" err="1">
                <a:sym typeface="Wingdings" panose="05000000000000000000" pitchFamily="2" charset="2"/>
              </a:rPr>
              <a:t>transzglutamináziai</a:t>
            </a:r>
            <a:r>
              <a:rPr lang="hu-HU" dirty="0">
                <a:sym typeface="Wingdings" panose="05000000000000000000" pitchFamily="2" charset="2"/>
              </a:rPr>
              <a:t> az emlősökéhez hasonlít</a:t>
            </a:r>
          </a:p>
          <a:p>
            <a:pPr algn="just"/>
            <a:endParaRPr lang="hu-HU" dirty="0">
              <a:sym typeface="Wingdings" panose="05000000000000000000" pitchFamily="2" charset="2"/>
            </a:endParaRPr>
          </a:p>
          <a:p>
            <a:pPr algn="just"/>
            <a:r>
              <a:rPr lang="hu-HU" dirty="0">
                <a:sym typeface="Wingdings" panose="05000000000000000000" pitchFamily="2" charset="2"/>
              </a:rPr>
              <a:t>Baktériumnál egyszerűbb szerkezet, aktivitáshoz kalcium nem szükséges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845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D37429-68DF-4E00-9593-F8614FF6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2. Enzimaktivitás és a katalízis mechanizmusa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592C40-1DDC-469F-B72A-9D031D55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 err="1"/>
              <a:t>Acil</a:t>
            </a:r>
            <a:r>
              <a:rPr lang="hu-HU" dirty="0"/>
              <a:t>-transzfer reakció katalizálása a glutamin maradék </a:t>
            </a:r>
            <a:r>
              <a:rPr lang="hu-HU" dirty="0" err="1"/>
              <a:t>peptidkötött</a:t>
            </a:r>
            <a:r>
              <a:rPr lang="hu-HU" dirty="0"/>
              <a:t>  ƴ-</a:t>
            </a:r>
            <a:r>
              <a:rPr lang="hu-HU" dirty="0" err="1"/>
              <a:t>karboxiamid</a:t>
            </a:r>
            <a:r>
              <a:rPr lang="hu-HU" dirty="0"/>
              <a:t> csoportja és egy elsődleges amin között</a:t>
            </a:r>
          </a:p>
          <a:p>
            <a:pPr lvl="1" algn="just"/>
            <a:r>
              <a:rPr lang="hu-HU" dirty="0"/>
              <a:t>Glutamin oldallánc az </a:t>
            </a:r>
            <a:r>
              <a:rPr lang="hu-HU" dirty="0" err="1"/>
              <a:t>acil</a:t>
            </a:r>
            <a:r>
              <a:rPr lang="hu-HU" dirty="0"/>
              <a:t> donor</a:t>
            </a:r>
          </a:p>
          <a:p>
            <a:pPr lvl="1" algn="just"/>
            <a:r>
              <a:rPr lang="hu-HU" dirty="0"/>
              <a:t>Amin az akceptor</a:t>
            </a:r>
          </a:p>
          <a:p>
            <a:pPr lvl="1" algn="just"/>
            <a:r>
              <a:rPr lang="hu-HU" dirty="0"/>
              <a:t>Amin hiányában akceptor a víz</a:t>
            </a:r>
          </a:p>
          <a:p>
            <a:pPr algn="just"/>
            <a:r>
              <a:rPr lang="hu-HU" dirty="0"/>
              <a:t>Végeredmény: Kovalens kötés a két </a:t>
            </a:r>
            <a:r>
              <a:rPr lang="hu-HU" dirty="0" err="1"/>
              <a:t>szubsztrát</a:t>
            </a:r>
            <a:r>
              <a:rPr lang="hu-HU" dirty="0"/>
              <a:t> között + NH3 felszabadulás</a:t>
            </a:r>
          </a:p>
          <a:p>
            <a:pPr algn="just"/>
            <a:r>
              <a:rPr lang="hu-HU" dirty="0"/>
              <a:t>Reverzibilis reakció</a:t>
            </a:r>
          </a:p>
          <a:p>
            <a:pPr algn="just"/>
            <a:r>
              <a:rPr lang="hu-HU" dirty="0"/>
              <a:t>Köztitermék: </a:t>
            </a:r>
            <a:r>
              <a:rPr lang="hu-HU" dirty="0" err="1"/>
              <a:t>Acil</a:t>
            </a:r>
            <a:r>
              <a:rPr lang="hu-HU" dirty="0"/>
              <a:t>-enzim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56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5A7BF0-FC1B-4AC2-BFFA-D8ECB5C4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2. Enzimaktivitás és A  katalízis mechanizmusa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F67744-0D05-4C60-88B8-7DF1827DA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Első kristályos </a:t>
            </a:r>
            <a:r>
              <a:rPr lang="hu-HU" dirty="0" err="1"/>
              <a:t>transzglutamináz</a:t>
            </a:r>
            <a:r>
              <a:rPr lang="hu-HU" dirty="0"/>
              <a:t> struktúrát a XIII. véralvadási faktor esetében figyelték meg</a:t>
            </a:r>
          </a:p>
          <a:p>
            <a:r>
              <a:rPr lang="hu-HU" dirty="0"/>
              <a:t>Aktív centruma a cisztein </a:t>
            </a:r>
            <a:r>
              <a:rPr lang="hu-HU" dirty="0" err="1"/>
              <a:t>proteázhoz</a:t>
            </a:r>
            <a:r>
              <a:rPr lang="hu-HU" dirty="0"/>
              <a:t> hasonló </a:t>
            </a:r>
            <a:r>
              <a:rPr lang="hu-HU" dirty="0">
                <a:sym typeface="Wingdings" panose="05000000000000000000" pitchFamily="2" charset="2"/>
              </a:rPr>
              <a:t> a katalízis mechanizmusa is hasonló  egy őstől származnak</a:t>
            </a:r>
          </a:p>
          <a:p>
            <a:r>
              <a:rPr lang="hu-HU" dirty="0">
                <a:sym typeface="Wingdings" panose="05000000000000000000" pitchFamily="2" charset="2"/>
              </a:rPr>
              <a:t>Előállításuk inaktív </a:t>
            </a:r>
            <a:r>
              <a:rPr lang="hu-HU" dirty="0" err="1">
                <a:sym typeface="Wingdings" panose="05000000000000000000" pitchFamily="2" charset="2"/>
              </a:rPr>
              <a:t>zimogénként</a:t>
            </a:r>
            <a:r>
              <a:rPr lang="hu-HU" dirty="0">
                <a:sym typeface="Wingdings" panose="05000000000000000000" pitchFamily="2" charset="2"/>
              </a:rPr>
              <a:t>  aktiválni kell</a:t>
            </a:r>
          </a:p>
          <a:p>
            <a:r>
              <a:rPr lang="hu-HU" dirty="0">
                <a:sym typeface="Wingdings" panose="05000000000000000000" pitchFamily="2" charset="2"/>
              </a:rPr>
              <a:t>Aktiválás enzimenként változik</a:t>
            </a:r>
          </a:p>
          <a:p>
            <a:pPr lvl="1"/>
            <a:r>
              <a:rPr lang="hu-HU" dirty="0" err="1">
                <a:sym typeface="Wingdings" panose="05000000000000000000" pitchFamily="2" charset="2"/>
              </a:rPr>
              <a:t>Proteolitikus</a:t>
            </a:r>
            <a:r>
              <a:rPr lang="hu-HU" dirty="0">
                <a:sym typeface="Wingdings" panose="05000000000000000000" pitchFamily="2" charset="2"/>
              </a:rPr>
              <a:t> hasítás	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Kalcium-kötés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GTP-kötés</a:t>
            </a:r>
          </a:p>
          <a:p>
            <a:pPr lvl="1"/>
            <a:r>
              <a:rPr lang="hu-HU" dirty="0" err="1">
                <a:sym typeface="Wingdings" panose="05000000000000000000" pitchFamily="2" charset="2"/>
              </a:rPr>
              <a:t>Szubsztrát</a:t>
            </a:r>
            <a:r>
              <a:rPr lang="hu-HU" dirty="0">
                <a:sym typeface="Wingdings" panose="05000000000000000000" pitchFamily="2" charset="2"/>
              </a:rPr>
              <a:t> kötés</a:t>
            </a:r>
          </a:p>
          <a:p>
            <a:endParaRPr lang="hu-HU" dirty="0">
              <a:sym typeface="Wingdings" panose="05000000000000000000" pitchFamily="2" charset="2"/>
            </a:endParaRP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A6734220-E2BE-4765-9171-83AAD3F5E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02466"/>
              </p:ext>
            </p:extLst>
          </p:nvPr>
        </p:nvGraphicFramePr>
        <p:xfrm>
          <a:off x="6480698" y="4960722"/>
          <a:ext cx="4163627" cy="103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627">
                  <a:extLst>
                    <a:ext uri="{9D8B030D-6E8A-4147-A177-3AD203B41FA5}">
                      <a16:colId xmlns:a16="http://schemas.microsoft.com/office/drawing/2014/main" val="2740724647"/>
                    </a:ext>
                  </a:extLst>
                </a:gridCol>
              </a:tblGrid>
              <a:tr h="1031705">
                <a:tc>
                  <a:txBody>
                    <a:bodyPr/>
                    <a:lstStyle/>
                    <a:p>
                      <a:pPr algn="ctr"/>
                      <a:r>
                        <a:rPr lang="hu-HU" sz="24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Gyakran kettő vagy több szükséges</a:t>
                      </a:r>
                      <a:endParaRPr lang="hu-H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30110"/>
                  </a:ext>
                </a:extLst>
              </a:tr>
            </a:tbl>
          </a:graphicData>
        </a:graphic>
      </p:graphicFrame>
      <p:sp>
        <p:nvSpPr>
          <p:cNvPr id="7" name="Bal oldali kapcsos zárójel 6">
            <a:extLst>
              <a:ext uri="{FF2B5EF4-FFF2-40B4-BE49-F238E27FC236}">
                <a16:creationId xmlns:a16="http://schemas.microsoft.com/office/drawing/2014/main" id="{104942F2-AE48-4092-B016-643515C41EAC}"/>
              </a:ext>
            </a:extLst>
          </p:cNvPr>
          <p:cNvSpPr/>
          <p:nvPr/>
        </p:nvSpPr>
        <p:spPr>
          <a:xfrm>
            <a:off x="5890333" y="4666811"/>
            <a:ext cx="769395" cy="1482571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5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325043" y="317421"/>
            <a:ext cx="431191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400" b="1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3.Enzim</a:t>
            </a:r>
            <a: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u-HU" sz="3400" b="1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Típusok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5776" y="1243584"/>
            <a:ext cx="3206416" cy="22494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592" y="1050798"/>
            <a:ext cx="3602484" cy="237820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263" y="1829769"/>
            <a:ext cx="2752278" cy="35796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31520" y="3986784"/>
            <a:ext cx="2752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Emlősök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Transzglutamináz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enzimei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343992" y="5678805"/>
            <a:ext cx="445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latin typeface="+mj-lt"/>
                <a:cs typeface="Times New Roman" panose="02020603050405020304" pitchFamily="18" charset="0"/>
              </a:rPr>
              <a:t>Mikrobiális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latin typeface="+mj-lt"/>
                <a:cs typeface="Times New Roman" panose="02020603050405020304" pitchFamily="18" charset="0"/>
              </a:rPr>
              <a:t>Transzglutaminázok</a:t>
            </a:r>
            <a:endParaRPr lang="hu-HU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36398" y="3619612"/>
            <a:ext cx="4153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Növényi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Transzglutaminázok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6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92557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Emlősök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Transzglutamináz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enzimei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Kilenc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Transzglutaminázt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kódoló gént azonosítottak emlősökben.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transzglutaminázok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mind kalciumot kötnek meg és fém-enzim komplexet képeznek különböző biológiai folyamatokban.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Például: Szövet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transzglutamináz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,kihat például az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apoptózis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fejlesztés,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celluláris jelzés, sejtmátrix hatása a sejtre.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a vér alvadásnál is szerepet játszik egy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transzglutamináz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786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Növényi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Transzglutaminázok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Számos sejt részben megtalálhatóak például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kloroplasztban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mitokondriumban, sejtfalban és a citoplazmában. Részt vesznek többek között a növény fejlődésében, sejtosztódás, differenciálódás, a programozott sejthalál, megtermékenyítés és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stressben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Eddig csupán TG lett feltérképezve a molekuláris szinten, egy a Lúdfűben és két fehérje a 39 és 58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kukoricában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kloroplasztiszában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kukorica enzimjének aktiválódása fény függő és szerepük lehet a fény összegyűjtésében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tilakoidban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3.3. Mikrobiális </a:t>
            </a:r>
            <a:r>
              <a:rPr lang="hu-HU" b="1" dirty="0" err="1"/>
              <a:t>Transzglutaminázok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először azonosított </a:t>
            </a:r>
            <a:r>
              <a:rPr lang="hu-HU" dirty="0" err="1"/>
              <a:t>transzglutamináz</a:t>
            </a:r>
            <a:r>
              <a:rPr lang="hu-HU" dirty="0"/>
              <a:t> (MTG) egy baktériumban volt a  </a:t>
            </a:r>
            <a:r>
              <a:rPr lang="hu-HU" dirty="0" err="1"/>
              <a:t>Streptomyces</a:t>
            </a:r>
            <a:r>
              <a:rPr lang="hu-HU" dirty="0"/>
              <a:t> </a:t>
            </a:r>
            <a:r>
              <a:rPr lang="hu-HU" dirty="0" err="1"/>
              <a:t>mobaraensisben</a:t>
            </a:r>
            <a:r>
              <a:rPr lang="hu-HU" dirty="0"/>
              <a:t>. </a:t>
            </a:r>
          </a:p>
          <a:p>
            <a:r>
              <a:rPr lang="hu-HU" dirty="0"/>
              <a:t>Az aminosav sorrendje az </a:t>
            </a:r>
            <a:r>
              <a:rPr lang="hu-HU" dirty="0" err="1"/>
              <a:t>MTG-nek</a:t>
            </a:r>
            <a:r>
              <a:rPr lang="hu-HU" dirty="0"/>
              <a:t> kicsit hasonlít a </a:t>
            </a:r>
            <a:r>
              <a:rPr lang="hu-HU" dirty="0" err="1"/>
              <a:t>FXIII-ra</a:t>
            </a:r>
            <a:r>
              <a:rPr lang="hu-HU" dirty="0"/>
              <a:t> </a:t>
            </a:r>
          </a:p>
          <a:p>
            <a:r>
              <a:rPr lang="hu-HU" dirty="0"/>
              <a:t>MTG nem igényel kalciumot az aktivitáshoz, sok fajta </a:t>
            </a:r>
            <a:r>
              <a:rPr lang="hu-HU" dirty="0" err="1"/>
              <a:t>szubsztráthoz</a:t>
            </a:r>
            <a:r>
              <a:rPr lang="hu-HU" dirty="0"/>
              <a:t> képes kapcsolódni és viszonylag olcsón előállítható.</a:t>
            </a:r>
          </a:p>
          <a:p>
            <a:r>
              <a:rPr lang="hu-HU" dirty="0"/>
              <a:t>baktérium virulens faktorok is </a:t>
            </a:r>
            <a:r>
              <a:rPr lang="hu-HU" dirty="0" err="1"/>
              <a:t>transzglutamináz</a:t>
            </a:r>
            <a:r>
              <a:rPr lang="hu-HU" dirty="0"/>
              <a:t> aktivitást mutat, például az </a:t>
            </a:r>
            <a:r>
              <a:rPr lang="hu-HU" dirty="0" err="1"/>
              <a:t>Escherichia</a:t>
            </a:r>
            <a:r>
              <a:rPr lang="hu-HU" dirty="0"/>
              <a:t> coli </a:t>
            </a:r>
            <a:r>
              <a:rPr lang="hu-HU" dirty="0" err="1"/>
              <a:t>citotoxikus</a:t>
            </a:r>
            <a:r>
              <a:rPr lang="hu-HU" dirty="0"/>
              <a:t> elhalási faktorra és a </a:t>
            </a:r>
            <a:r>
              <a:rPr lang="hu-HU" dirty="0" err="1"/>
              <a:t>Bordetella</a:t>
            </a:r>
            <a:r>
              <a:rPr lang="hu-HU" dirty="0"/>
              <a:t> </a:t>
            </a:r>
            <a:r>
              <a:rPr lang="hu-HU" dirty="0" err="1"/>
              <a:t>dermonekrotikus</a:t>
            </a:r>
            <a:r>
              <a:rPr lang="hu-HU" dirty="0"/>
              <a:t> mérge. A </a:t>
            </a:r>
            <a:r>
              <a:rPr lang="hu-HU" dirty="0" err="1"/>
              <a:t>citotoxikus</a:t>
            </a:r>
            <a:r>
              <a:rPr lang="hu-HU" dirty="0"/>
              <a:t> hatásukat fejtik ki azzal, hogy aktiválják a kis sejt közötti </a:t>
            </a:r>
            <a:r>
              <a:rPr lang="hu-HU" dirty="0" err="1"/>
              <a:t>GTPázokat</a:t>
            </a:r>
            <a:r>
              <a:rPr lang="hu-HU" dirty="0"/>
              <a:t> amelyek a </a:t>
            </a:r>
            <a:r>
              <a:rPr lang="hu-HU" dirty="0" err="1"/>
              <a:t>Rho</a:t>
            </a:r>
            <a:r>
              <a:rPr lang="hu-HU" dirty="0"/>
              <a:t> családba tartoznak, azzal hogy </a:t>
            </a:r>
            <a:r>
              <a:rPr lang="hu-HU" dirty="0" err="1"/>
              <a:t>deamidálja</a:t>
            </a:r>
            <a:r>
              <a:rPr lang="hu-HU" dirty="0"/>
              <a:t> a specifikus </a:t>
            </a:r>
            <a:r>
              <a:rPr lang="hu-HU" dirty="0" err="1"/>
              <a:t>Gln</a:t>
            </a:r>
            <a:r>
              <a:rPr lang="hu-HU" dirty="0"/>
              <a:t> maradványokat vagy azzal, hogy összekapcsolja </a:t>
            </a:r>
            <a:r>
              <a:rPr lang="hu-HU" dirty="0" err="1"/>
              <a:t>GTPázokat</a:t>
            </a:r>
            <a:r>
              <a:rPr lang="hu-HU" dirty="0"/>
              <a:t> a </a:t>
            </a:r>
            <a:r>
              <a:rPr lang="hu-HU" dirty="0" err="1"/>
              <a:t>poliaminokkal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6461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768</Words>
  <Application>Microsoft Office PowerPoint</Application>
  <PresentationFormat>Szélesvásznú</PresentationFormat>
  <Paragraphs>128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Arial</vt:lpstr>
      <vt:lpstr>Bookman Old Style</vt:lpstr>
      <vt:lpstr>Calibri</vt:lpstr>
      <vt:lpstr>FEFA96D1CC0</vt:lpstr>
      <vt:lpstr>Rockwell</vt:lpstr>
      <vt:lpstr>Times New Roman</vt:lpstr>
      <vt:lpstr>Damask</vt:lpstr>
      <vt:lpstr>Transzglutaminázok</vt:lpstr>
      <vt:lpstr>1. Transzglutaminázokról általánosságban</vt:lpstr>
      <vt:lpstr>Előfordulásuk</vt:lpstr>
      <vt:lpstr>2. Enzimaktivitás és a katalízis mechanizmusa</vt:lpstr>
      <vt:lpstr>2. Enzimaktivitás és A  katalízis mechanizmusa</vt:lpstr>
      <vt:lpstr>PowerPoint-bemutató</vt:lpstr>
      <vt:lpstr>3.1. Emlősök Transzglutamináz enzimei </vt:lpstr>
      <vt:lpstr>3.2. Növényi Transzglutaminázok </vt:lpstr>
      <vt:lpstr>3.3. Mikrobiális Transzglutaminázok</vt:lpstr>
      <vt:lpstr>4.Enzimstruktúra</vt:lpstr>
      <vt:lpstr>XIII. véralvadási faktor</vt:lpstr>
      <vt:lpstr>Állati eredetű transzglutaminázok </vt:lpstr>
      <vt:lpstr>Streptomyces mobaraensis</vt:lpstr>
      <vt:lpstr>PowerPoint-bemutató</vt:lpstr>
      <vt:lpstr>5.Transzglutaminázok ipari felhasználása</vt:lpstr>
      <vt:lpstr>Élelmiszeripar</vt:lpstr>
      <vt:lpstr>Élelmiszeripar</vt:lpstr>
      <vt:lpstr>Élelmiszeripar</vt:lpstr>
      <vt:lpstr>Szépségipar</vt:lpstr>
      <vt:lpstr>Bőr- és textilipar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Transzglutaminázok</dc:title>
  <dc:creator>Juli Sági</dc:creator>
  <cp:lastModifiedBy>Dániel Kovács</cp:lastModifiedBy>
  <cp:revision>7</cp:revision>
  <dcterms:created xsi:type="dcterms:W3CDTF">2020-11-10T17:44:29Z</dcterms:created>
  <dcterms:modified xsi:type="dcterms:W3CDTF">2020-11-12T15:13:25Z</dcterms:modified>
</cp:coreProperties>
</file>