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howGuides="1">
      <p:cViewPr>
        <p:scale>
          <a:sx n="77" d="100"/>
          <a:sy n="77" d="100"/>
        </p:scale>
        <p:origin x="-1176" y="30"/>
      </p:cViewPr>
      <p:guideLst>
        <p:guide orient="horz" pos="225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02/09/2020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02/09/2020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02/09/2020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02/09/2020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02/09/2020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02/09/2020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02/09/2020</a:t>
            </a:fld>
            <a:endParaRPr lang="en-GB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02/09/2020</a:t>
            </a:fld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02/09/2020</a:t>
            </a:fld>
            <a:endParaRPr lang="en-GB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02/09/2020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02/09/2020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BD49B-8280-4793-AFC7-7EC4CAF24651}" type="datetimeFigureOut">
              <a:rPr lang="en-GB" smtClean="0"/>
              <a:pPr/>
              <a:t>02/09/2020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oktatas.ch.bme.hu/oktatas/konyvek/mezgaz/Enzimologia/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hyperlink" Target="https://teams.microsoft.com/l/team/19:17c75ba43dcd4521ab3da7f4af4df6bb@thread.tacv2/conversations?groupId=a00fb60e-7856-48e4-939c-2ecdab22cd97&amp;tenantId=6a3548ab-7570-4271-91a8-58da00697029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lnSpc>
                <a:spcPct val="95000"/>
              </a:lnSpc>
              <a:buNone/>
            </a:pPr>
            <a:r>
              <a:rPr lang="en-GB" sz="2000" b="1" dirty="0" smtClean="0">
                <a:solidFill>
                  <a:srgbClr val="FFFF00"/>
                </a:solidFill>
              </a:rPr>
              <a:t>ENZIMOLÓGIA </a:t>
            </a:r>
            <a:r>
              <a:rPr lang="hu-HU" sz="2000" b="1" dirty="0" smtClean="0">
                <a:solidFill>
                  <a:srgbClr val="FFFF00"/>
                </a:solidFill>
              </a:rPr>
              <a:t>2020. </a:t>
            </a:r>
            <a:r>
              <a:rPr lang="en-GB" sz="2000" b="1" dirty="0">
                <a:solidFill>
                  <a:srgbClr val="FFFF00"/>
                </a:solidFill>
              </a:rPr>
              <a:t>ő</a:t>
            </a:r>
            <a:r>
              <a:rPr lang="hu-HU" sz="2000" b="1" dirty="0" err="1" smtClean="0">
                <a:solidFill>
                  <a:srgbClr val="FFFF00"/>
                </a:solidFill>
              </a:rPr>
              <a:t>sz</a:t>
            </a:r>
            <a:endParaRPr lang="en-GB" sz="2000" b="1" dirty="0" smtClean="0">
              <a:solidFill>
                <a:srgbClr val="FFFF00"/>
              </a:solidFill>
            </a:endParaRPr>
          </a:p>
          <a:p>
            <a:pPr>
              <a:lnSpc>
                <a:spcPct val="95000"/>
              </a:lnSpc>
              <a:buNone/>
            </a:pPr>
            <a:endParaRPr lang="hu-HU" sz="2000" b="1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Szeptember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 10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 smtClean="0">
                <a:solidFill>
                  <a:srgbClr val="FFFF00"/>
                </a:solidFill>
              </a:rPr>
              <a:t>	</a:t>
            </a:r>
            <a:r>
              <a:rPr lang="en-GB" sz="2000" dirty="0" smtClean="0">
                <a:solidFill>
                  <a:srgbClr val="FFFF00"/>
                </a:solidFill>
              </a:rPr>
              <a:t>Á</a:t>
            </a:r>
            <a:r>
              <a:rPr lang="hu-HU" sz="2000" dirty="0" err="1" smtClean="0">
                <a:solidFill>
                  <a:srgbClr val="FFFF00"/>
                </a:solidFill>
              </a:rPr>
              <a:t>ltalános</a:t>
            </a:r>
            <a:r>
              <a:rPr lang="hu-HU" sz="2000" dirty="0" smtClean="0">
                <a:solidFill>
                  <a:srgbClr val="FFFF00"/>
                </a:solidFill>
              </a:rPr>
              <a:t> alkalmazott </a:t>
            </a:r>
            <a:r>
              <a:rPr lang="hu-HU" sz="2000" dirty="0" err="1" smtClean="0">
                <a:solidFill>
                  <a:srgbClr val="FFFF00"/>
                </a:solidFill>
              </a:rPr>
              <a:t>enzimológiai</a:t>
            </a:r>
            <a:r>
              <a:rPr lang="hu-HU" sz="2000" dirty="0" smtClean="0">
                <a:solidFill>
                  <a:srgbClr val="FFFF00"/>
                </a:solidFill>
              </a:rPr>
              <a:t> ismeretek</a:t>
            </a:r>
            <a:endParaRPr lang="en-GB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Szeptember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 17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 smtClean="0">
                <a:solidFill>
                  <a:srgbClr val="FFFF00"/>
                </a:solidFill>
              </a:rPr>
              <a:t>	</a:t>
            </a:r>
            <a:r>
              <a:rPr lang="hu-HU" sz="2000" dirty="0" err="1">
                <a:solidFill>
                  <a:srgbClr val="FFFF00"/>
                </a:solidFill>
              </a:rPr>
              <a:t>Cellulázok</a:t>
            </a:r>
            <a:endParaRPr lang="en-GB" sz="2000" b="1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Szeptember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24.	</a:t>
            </a:r>
            <a:r>
              <a:rPr lang="hu-HU" sz="2000" dirty="0" err="1" smtClean="0">
                <a:solidFill>
                  <a:srgbClr val="FFFF00"/>
                </a:solidFill>
              </a:rPr>
              <a:t>Hemicellulázok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Október </a:t>
            </a:r>
            <a:r>
              <a:rPr lang="hu-HU" sz="2000" dirty="0" smtClean="0">
                <a:solidFill>
                  <a:srgbClr val="FFFF00"/>
                </a:solidFill>
              </a:rPr>
              <a:t>1.		</a:t>
            </a:r>
            <a:r>
              <a:rPr lang="hu-HU" sz="2000" dirty="0" err="1" smtClean="0">
                <a:solidFill>
                  <a:srgbClr val="FFFF00"/>
                </a:solidFill>
              </a:rPr>
              <a:t>Amilázok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Október </a:t>
            </a:r>
            <a:r>
              <a:rPr lang="hu-HU" sz="2000" dirty="0" smtClean="0">
                <a:solidFill>
                  <a:srgbClr val="FFFF00"/>
                </a:solidFill>
              </a:rPr>
              <a:t>8.		</a:t>
            </a:r>
            <a:r>
              <a:rPr lang="hu-HU" sz="2000" dirty="0" err="1" smtClean="0">
                <a:solidFill>
                  <a:srgbClr val="FFFF00"/>
                </a:solidFill>
              </a:rPr>
              <a:t>Pektinázok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Október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15.		1. ZH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Október</a:t>
            </a:r>
            <a:r>
              <a:rPr lang="en-GB" sz="2000" dirty="0" smtClean="0">
                <a:solidFill>
                  <a:srgbClr val="FFFF00"/>
                </a:solidFill>
              </a:rPr>
              <a:t> 2</a:t>
            </a:r>
            <a:r>
              <a:rPr lang="hu-HU" sz="2000" dirty="0">
                <a:solidFill>
                  <a:srgbClr val="FFFF00"/>
                </a:solidFill>
              </a:rPr>
              <a:t>2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en-GB" sz="2000" dirty="0" smtClean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	</a:t>
            </a:r>
            <a:r>
              <a:rPr lang="hu-HU" sz="2000" dirty="0" err="1">
                <a:solidFill>
                  <a:srgbClr val="FFFF00"/>
                </a:solidFill>
              </a:rPr>
              <a:t>Proteázok</a:t>
            </a:r>
            <a:endParaRPr lang="hu-HU" sz="20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Október 29.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	</a:t>
            </a:r>
            <a:r>
              <a:rPr lang="hu-HU" sz="2000" dirty="0" err="1">
                <a:solidFill>
                  <a:srgbClr val="FFFF00"/>
                </a:solidFill>
              </a:rPr>
              <a:t>Lipázok</a:t>
            </a:r>
            <a:endParaRPr lang="hu-HU" sz="20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</a:t>
            </a:r>
            <a:r>
              <a:rPr lang="hu-HU" sz="2000" dirty="0">
                <a:solidFill>
                  <a:srgbClr val="FFFF00"/>
                </a:solidFill>
              </a:rPr>
              <a:t>5</a:t>
            </a:r>
            <a:r>
              <a:rPr lang="hu-HU" sz="2000" dirty="0" smtClean="0">
                <a:solidFill>
                  <a:srgbClr val="FFFF00"/>
                </a:solidFill>
              </a:rPr>
              <a:t>.		Hallgatói </a:t>
            </a:r>
            <a:r>
              <a:rPr lang="hu-HU" sz="2000" dirty="0">
                <a:solidFill>
                  <a:srgbClr val="FFFF00"/>
                </a:solidFill>
              </a:rPr>
              <a:t>kiselőadások 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smtClean="0">
                <a:solidFill>
                  <a:srgbClr val="FFFF00"/>
                </a:solidFill>
              </a:rPr>
              <a:t>November 1</a:t>
            </a:r>
            <a:r>
              <a:rPr lang="hu-HU" sz="2000" dirty="0">
                <a:solidFill>
                  <a:srgbClr val="FFFF00"/>
                </a:solidFill>
              </a:rPr>
              <a:t>2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Hallgatói </a:t>
            </a:r>
            <a:r>
              <a:rPr lang="hu-HU" sz="2000" dirty="0">
                <a:solidFill>
                  <a:srgbClr val="FFFF00"/>
                </a:solidFill>
              </a:rPr>
              <a:t>kiselőadások </a:t>
            </a:r>
            <a:r>
              <a:rPr lang="hu-HU" sz="2000" dirty="0" smtClean="0">
                <a:solidFill>
                  <a:srgbClr val="FF0000"/>
                </a:solidFill>
              </a:rPr>
              <a:t>(TDK)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</a:t>
            </a:r>
            <a:r>
              <a:rPr lang="hu-HU" sz="2000" dirty="0" smtClean="0">
                <a:solidFill>
                  <a:srgbClr val="FFFF00"/>
                </a:solidFill>
              </a:rPr>
              <a:t>19.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Hallgatói kiselőadások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</a:t>
            </a:r>
            <a:r>
              <a:rPr lang="hu-HU" sz="2000" dirty="0" smtClean="0">
                <a:solidFill>
                  <a:srgbClr val="FFFF00"/>
                </a:solidFill>
              </a:rPr>
              <a:t>26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 smtClean="0">
                <a:solidFill>
                  <a:srgbClr val="FFFF00"/>
                </a:solidFill>
              </a:rPr>
              <a:t>	Hallgatói kiselőadások</a:t>
            </a:r>
            <a:endParaRPr lang="hu-HU" sz="20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December 3.		2. </a:t>
            </a:r>
            <a:r>
              <a:rPr lang="en-GB" sz="2000" dirty="0" smtClean="0">
                <a:solidFill>
                  <a:srgbClr val="FFFF00"/>
                </a:solidFill>
              </a:rPr>
              <a:t>ZH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December 10.	Pót ZH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endParaRPr lang="hu-HU" sz="2000" dirty="0">
              <a:solidFill>
                <a:srgbClr val="FFFF00"/>
              </a:solidFill>
            </a:endParaRPr>
          </a:p>
          <a:p>
            <a:pPr marL="0" indent="0">
              <a:lnSpc>
                <a:spcPct val="95000"/>
              </a:lnSpc>
              <a:buNone/>
            </a:pPr>
            <a:r>
              <a:rPr lang="hu-HU" sz="2000" dirty="0" smtClean="0">
                <a:solidFill>
                  <a:srgbClr val="FFFF00"/>
                </a:solidFill>
              </a:rPr>
              <a:t>A </a:t>
            </a:r>
            <a:r>
              <a:rPr lang="hu-HU" sz="2000" dirty="0" err="1" smtClean="0">
                <a:solidFill>
                  <a:srgbClr val="FFFF00"/>
                </a:solidFill>
              </a:rPr>
              <a:t>ZH-kat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az aktuális rendelkezésnek megfelelő formában (jelenléti vagy online) fogjuk lebonyolítani, melyről a ZH előtt email-en küldünk tájékoztatást.</a:t>
            </a:r>
            <a:endParaRPr lang="en-GB" sz="2000" dirty="0">
              <a:solidFill>
                <a:srgbClr val="FFFF00"/>
              </a:solidFill>
            </a:endParaRPr>
          </a:p>
          <a:p>
            <a:pPr>
              <a:lnSpc>
                <a:spcPct val="95000"/>
              </a:lnSpc>
            </a:pPr>
            <a:endParaRPr lang="en-GB" sz="2000" dirty="0">
              <a:solidFill>
                <a:srgbClr val="FFFF00"/>
              </a:solidFill>
            </a:endParaRPr>
          </a:p>
          <a:p>
            <a:pPr>
              <a:lnSpc>
                <a:spcPct val="95000"/>
              </a:lnSpc>
            </a:pPr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27384"/>
            <a:ext cx="8435280" cy="6209928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GB" sz="2000" u="sng" dirty="0" err="1" smtClean="0">
                <a:solidFill>
                  <a:srgbClr val="FFFF00"/>
                </a:solidFill>
              </a:rPr>
              <a:t>Kiselőadást</a:t>
            </a:r>
            <a:r>
              <a:rPr lang="en-GB" sz="2000" u="sng" dirty="0" smtClean="0">
                <a:solidFill>
                  <a:srgbClr val="FFFF00"/>
                </a:solidFill>
              </a:rPr>
              <a:t> </a:t>
            </a:r>
            <a:r>
              <a:rPr lang="en-GB" sz="2000" u="sng" dirty="0" err="1" smtClean="0">
                <a:solidFill>
                  <a:srgbClr val="FFFF00"/>
                </a:solidFill>
              </a:rPr>
              <a:t>mindenkinek</a:t>
            </a:r>
            <a:r>
              <a:rPr lang="en-GB" sz="2000" u="sng" dirty="0" smtClean="0">
                <a:solidFill>
                  <a:srgbClr val="FFFF00"/>
                </a:solidFill>
              </a:rPr>
              <a:t> </a:t>
            </a:r>
            <a:r>
              <a:rPr lang="en-GB" sz="2000" u="sng" dirty="0" err="1" smtClean="0">
                <a:solidFill>
                  <a:srgbClr val="FFFF00"/>
                </a:solidFill>
              </a:rPr>
              <a:t>kötelező</a:t>
            </a:r>
            <a:r>
              <a:rPr lang="en-GB" sz="2000" u="sng" dirty="0" smtClean="0">
                <a:solidFill>
                  <a:srgbClr val="FFFF00"/>
                </a:solidFill>
              </a:rPr>
              <a:t> </a:t>
            </a:r>
            <a:r>
              <a:rPr lang="en-GB" sz="2000" u="sng" dirty="0" err="1" smtClean="0">
                <a:solidFill>
                  <a:srgbClr val="FFFF00"/>
                </a:solidFill>
              </a:rPr>
              <a:t>tartani</a:t>
            </a:r>
            <a:r>
              <a:rPr lang="hu-HU" sz="2000" dirty="0" smtClean="0">
                <a:solidFill>
                  <a:srgbClr val="FFFF00"/>
                </a:solidFill>
              </a:rPr>
              <a:t>, jelentkezési határidő: </a:t>
            </a:r>
            <a:r>
              <a:rPr lang="hu-HU" sz="2000" dirty="0" smtClean="0">
                <a:solidFill>
                  <a:srgbClr val="FF0000"/>
                </a:solidFill>
              </a:rPr>
              <a:t>2019.09.17.</a:t>
            </a:r>
            <a:r>
              <a:rPr lang="hu-HU" sz="2000" dirty="0">
                <a:solidFill>
                  <a:srgbClr val="FF0000"/>
                </a:solidFill>
              </a:rPr>
              <a:t/>
            </a:r>
            <a:br>
              <a:rPr lang="hu-HU" sz="2000" dirty="0">
                <a:solidFill>
                  <a:srgbClr val="FF00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7-8 perc/fő, utána 10 perc diszkusszió.</a:t>
            </a:r>
          </a:p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Jelentkezés Anikóval egyeztetve, témák: </a:t>
            </a:r>
            <a:r>
              <a:rPr lang="hu-HU" sz="2000" dirty="0" err="1" smtClean="0">
                <a:solidFill>
                  <a:srgbClr val="FFFF00"/>
                </a:solidFill>
              </a:rPr>
              <a:t>Industrial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 smtClean="0">
                <a:solidFill>
                  <a:srgbClr val="FFFF00"/>
                </a:solidFill>
              </a:rPr>
              <a:t>Enzymology</a:t>
            </a:r>
            <a:r>
              <a:rPr lang="hu-HU" sz="2000" dirty="0" smtClean="0">
                <a:solidFill>
                  <a:srgbClr val="FFFF00"/>
                </a:solidFill>
              </a:rPr>
              <a:t> könyvből</a:t>
            </a:r>
          </a:p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 kiselőadásokat az előadás megtartása előtt min. 2 héttel küldjék el e-mailben (</a:t>
            </a:r>
            <a:r>
              <a:rPr lang="hu-HU" sz="2000" dirty="0" err="1" smtClean="0">
                <a:solidFill>
                  <a:srgbClr val="FFFF00"/>
                </a:solidFill>
              </a:rPr>
              <a:t>fehaniko</a:t>
            </a:r>
            <a:r>
              <a:rPr lang="hu-HU" sz="2000" dirty="0" smtClean="0">
                <a:solidFill>
                  <a:srgbClr val="FFFF00"/>
                </a:solidFill>
              </a:rPr>
              <a:t>@</a:t>
            </a:r>
            <a:r>
              <a:rPr lang="hu-HU" sz="2000" dirty="0" err="1" smtClean="0">
                <a:solidFill>
                  <a:srgbClr val="FFFF00"/>
                </a:solidFill>
              </a:rPr>
              <a:t>gmail.com</a:t>
            </a:r>
            <a:r>
              <a:rPr lang="hu-HU" sz="2000" dirty="0" smtClean="0">
                <a:solidFill>
                  <a:srgbClr val="FFFF00"/>
                </a:solidFill>
              </a:rPr>
              <a:t>). </a:t>
            </a:r>
            <a:r>
              <a:rPr lang="hu-HU" sz="2000" dirty="0" err="1" smtClean="0">
                <a:solidFill>
                  <a:srgbClr val="FFFF00"/>
                </a:solidFill>
              </a:rPr>
              <a:t>Ppt</a:t>
            </a:r>
            <a:r>
              <a:rPr lang="hu-HU" sz="2000" dirty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előadás és maximum 3-5 oldalas </a:t>
            </a:r>
            <a:r>
              <a:rPr lang="hu-HU" sz="2000" dirty="0" smtClean="0">
                <a:solidFill>
                  <a:srgbClr val="FFFF00"/>
                </a:solidFill>
              </a:rPr>
              <a:t>(nem több!) szöveges </a:t>
            </a:r>
            <a:r>
              <a:rPr lang="hu-HU" sz="2000" dirty="0" smtClean="0">
                <a:solidFill>
                  <a:srgbClr val="FFFF00"/>
                </a:solidFill>
              </a:rPr>
              <a:t>dokumentum. </a:t>
            </a:r>
            <a:r>
              <a:rPr lang="hu-HU" sz="2000" dirty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+5 kérdés az előadáshoz kapcsolódóa</a:t>
            </a:r>
            <a:r>
              <a:rPr lang="hu-HU" sz="2000" dirty="0">
                <a:solidFill>
                  <a:srgbClr val="FFFF00"/>
                </a:solidFill>
              </a:rPr>
              <a:t>n</a:t>
            </a:r>
            <a:r>
              <a:rPr lang="hu-HU" sz="2000" dirty="0" smtClean="0">
                <a:solidFill>
                  <a:srgbClr val="FFFF00"/>
                </a:solidFill>
              </a:rPr>
              <a:t> a 2. Zh megírásához.</a:t>
            </a:r>
          </a:p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</a:t>
            </a:r>
            <a:r>
              <a:rPr lang="en-GB" sz="2000" dirty="0" smtClean="0">
                <a:solidFill>
                  <a:srgbClr val="FFFF00"/>
                </a:solidFill>
              </a:rPr>
              <a:t>z </a:t>
            </a:r>
            <a:r>
              <a:rPr lang="hu-HU" sz="2000" dirty="0" smtClean="0">
                <a:solidFill>
                  <a:srgbClr val="FFFF00"/>
                </a:solidFill>
              </a:rPr>
              <a:t>előadások ábraanyag</a:t>
            </a:r>
            <a:r>
              <a:rPr lang="en-GB" sz="2000" dirty="0" smtClean="0">
                <a:solidFill>
                  <a:srgbClr val="FFFF00"/>
                </a:solidFill>
              </a:rPr>
              <a:t>a</a:t>
            </a:r>
            <a:r>
              <a:rPr lang="hu-HU" sz="2000" dirty="0" smtClean="0">
                <a:solidFill>
                  <a:srgbClr val="FFFF00"/>
                </a:solidFill>
              </a:rPr>
              <a:t>, a tárgyismertető </a:t>
            </a:r>
            <a:r>
              <a:rPr lang="en-GB" sz="2000" dirty="0" err="1" smtClean="0">
                <a:solidFill>
                  <a:srgbClr val="FFFF00"/>
                </a:solidFill>
              </a:rPr>
              <a:t>innen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tölthető</a:t>
            </a:r>
            <a:r>
              <a:rPr lang="hu-HU" sz="2000" dirty="0" err="1" smtClean="0">
                <a:solidFill>
                  <a:srgbClr val="FFFF00"/>
                </a:solidFill>
              </a:rPr>
              <a:t>ek</a:t>
            </a:r>
            <a:r>
              <a:rPr lang="en-GB" sz="2000" dirty="0" smtClean="0">
                <a:solidFill>
                  <a:srgbClr val="FFFF00"/>
                </a:solidFill>
              </a:rPr>
              <a:t> le: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  <a:hlinkClick r:id="rId3"/>
              </a:rPr>
              <a:t>http://oktatas.ch.bme.hu/oktatas/konyvek/mezgaz/Enzimologia/</a:t>
            </a:r>
            <a:endParaRPr lang="hu-HU" sz="2000" dirty="0" smtClean="0">
              <a:solidFill>
                <a:srgbClr val="FFFF00"/>
              </a:solidFill>
            </a:endParaRPr>
          </a:p>
          <a:p>
            <a:pPr>
              <a:lnSpc>
                <a:spcPct val="130000"/>
              </a:lnSpc>
            </a:pPr>
            <a:r>
              <a:rPr lang="hu-HU" sz="2000" dirty="0" err="1" smtClean="0">
                <a:solidFill>
                  <a:srgbClr val="FFFF00"/>
                </a:solidFill>
              </a:rPr>
              <a:t>Teams</a:t>
            </a:r>
            <a:r>
              <a:rPr lang="hu-HU" sz="2000" dirty="0">
                <a:solidFill>
                  <a:srgbClr val="FFFF00"/>
                </a:solidFill>
              </a:rPr>
              <a:t>: </a:t>
            </a:r>
            <a:r>
              <a:rPr lang="hu-HU" sz="2000" dirty="0">
                <a:solidFill>
                  <a:srgbClr val="FFFF00"/>
                </a:solidFill>
                <a:hlinkClick r:id="rId4"/>
              </a:rPr>
              <a:t>https://</a:t>
            </a:r>
            <a:r>
              <a:rPr lang="hu-HU" sz="2000" dirty="0" smtClean="0">
                <a:solidFill>
                  <a:srgbClr val="FFFF00"/>
                </a:solidFill>
                <a:hlinkClick r:id="rId4"/>
              </a:rPr>
              <a:t>teams.microsoft.com/l/team/19%3a17c75ba43dcd4521ab3da7f4af4df6bb%40thread.tacv2/conversations?groupId=a00fb60e-7856-48e4-939c-2ecdab22cd97&amp;tenantId=6a3548ab-7570-4271-91a8-58da00697029</a:t>
            </a:r>
            <a:endParaRPr lang="hu-HU" sz="2000" dirty="0" smtClean="0">
              <a:solidFill>
                <a:srgbClr val="FFFF00"/>
              </a:solidFill>
            </a:endParaRPr>
          </a:p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Az anyagokat folyamatosan frissítjük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</a:p>
          <a:p>
            <a:pPr marL="0" indent="0">
              <a:lnSpc>
                <a:spcPct val="130000"/>
              </a:lnSpc>
              <a:buNone/>
            </a:pPr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836712"/>
            <a:ext cx="8435280" cy="4032448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Előadás minősítése: + vagy -</a:t>
            </a:r>
          </a:p>
          <a:p>
            <a:pPr>
              <a:lnSpc>
                <a:spcPct val="130000"/>
              </a:lnSpc>
            </a:pPr>
            <a:r>
              <a:rPr lang="en-GB" sz="2000" dirty="0" smtClean="0">
                <a:solidFill>
                  <a:srgbClr val="FFFF00"/>
                </a:solidFill>
              </a:rPr>
              <a:t>A </a:t>
            </a:r>
            <a:r>
              <a:rPr lang="hu-HU" sz="2000" dirty="0">
                <a:solidFill>
                  <a:srgbClr val="FFFF00"/>
                </a:solidFill>
              </a:rPr>
              <a:t>félévközi </a:t>
            </a:r>
            <a:r>
              <a:rPr lang="en-GB" sz="2000" dirty="0" err="1">
                <a:solidFill>
                  <a:srgbClr val="FFFF00"/>
                </a:solidFill>
              </a:rPr>
              <a:t>jegy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számítása</a:t>
            </a:r>
            <a:r>
              <a:rPr lang="en-GB" sz="2000" dirty="0">
                <a:solidFill>
                  <a:srgbClr val="FFFF00"/>
                </a:solidFill>
              </a:rPr>
              <a:t>, ha </a:t>
            </a:r>
            <a:r>
              <a:rPr lang="en-GB" sz="2000" dirty="0" err="1">
                <a:solidFill>
                  <a:srgbClr val="FFFF00"/>
                </a:solidFill>
              </a:rPr>
              <a:t>mindkét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zh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legalább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elégséges</a:t>
            </a:r>
            <a:r>
              <a:rPr lang="en-GB" sz="2000" dirty="0">
                <a:solidFill>
                  <a:srgbClr val="FFFF00"/>
                </a:solidFill>
              </a:rPr>
              <a:t>: </a:t>
            </a:r>
            <a:br>
              <a:rPr lang="en-GB" sz="2000" dirty="0">
                <a:solidFill>
                  <a:srgbClr val="FFFF00"/>
                </a:solidFill>
              </a:rPr>
            </a:br>
            <a:r>
              <a:rPr lang="en-GB" sz="2000" dirty="0">
                <a:solidFill>
                  <a:srgbClr val="FFFF00"/>
                </a:solidFill>
              </a:rPr>
              <a:t>	( 1. </a:t>
            </a:r>
            <a:r>
              <a:rPr lang="en-GB" sz="2000" dirty="0" err="1">
                <a:solidFill>
                  <a:srgbClr val="FFFF00"/>
                </a:solidFill>
              </a:rPr>
              <a:t>zh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eredménye</a:t>
            </a:r>
            <a:r>
              <a:rPr lang="en-GB" sz="2000" dirty="0">
                <a:solidFill>
                  <a:srgbClr val="FFFF00"/>
                </a:solidFill>
              </a:rPr>
              <a:t> + 2. </a:t>
            </a:r>
            <a:r>
              <a:rPr lang="en-GB" sz="2000" dirty="0" err="1">
                <a:solidFill>
                  <a:srgbClr val="FFFF00"/>
                </a:solidFill>
              </a:rPr>
              <a:t>zh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eredménye</a:t>
            </a:r>
            <a:r>
              <a:rPr lang="en-GB" sz="2000" dirty="0">
                <a:solidFill>
                  <a:srgbClr val="FFFF00"/>
                </a:solidFill>
              </a:rPr>
              <a:t>) / </a:t>
            </a:r>
            <a:r>
              <a:rPr lang="hu-HU" sz="2000" dirty="0" smtClean="0">
                <a:solidFill>
                  <a:srgbClr val="FFFF00"/>
                </a:solidFill>
              </a:rPr>
              <a:t>2</a:t>
            </a:r>
            <a:endParaRPr lang="en-GB" sz="2000" dirty="0">
              <a:solidFill>
                <a:srgbClr val="FFFF00"/>
              </a:solidFill>
            </a:endParaRPr>
          </a:p>
          <a:p>
            <a:pPr>
              <a:lnSpc>
                <a:spcPct val="130000"/>
              </a:lnSpc>
            </a:pPr>
            <a:r>
              <a:rPr lang="hu-HU" sz="2000" dirty="0">
                <a:solidFill>
                  <a:srgbClr val="FFFF00"/>
                </a:solidFill>
              </a:rPr>
              <a:t>A javító zh felülírja a korábbi eredményt, és a két rész egymástól függetlenül javítható.</a:t>
            </a:r>
          </a:p>
          <a:p>
            <a:pPr>
              <a:lnSpc>
                <a:spcPct val="130000"/>
              </a:lnSpc>
            </a:pPr>
            <a:r>
              <a:rPr lang="en-GB" sz="2000" dirty="0">
                <a:solidFill>
                  <a:srgbClr val="FFFF00"/>
                </a:solidFill>
              </a:rPr>
              <a:t>A </a:t>
            </a:r>
            <a:r>
              <a:rPr lang="en-GB" sz="2000" dirty="0" err="1">
                <a:solidFill>
                  <a:srgbClr val="FFFF00"/>
                </a:solidFill>
              </a:rPr>
              <a:t>változásokról</a:t>
            </a:r>
            <a:r>
              <a:rPr lang="en-GB" sz="2000" dirty="0">
                <a:solidFill>
                  <a:srgbClr val="FFFF00"/>
                </a:solidFill>
              </a:rPr>
              <a:t>, </a:t>
            </a:r>
            <a:r>
              <a:rPr lang="en-GB" sz="2000" dirty="0" err="1">
                <a:solidFill>
                  <a:srgbClr val="FFFF00"/>
                </a:solidFill>
              </a:rPr>
              <a:t>eredményekről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hu-HU" sz="2000" dirty="0">
                <a:solidFill>
                  <a:srgbClr val="FFFF00"/>
                </a:solidFill>
              </a:rPr>
              <a:t>N</a:t>
            </a:r>
            <a:r>
              <a:rPr lang="en-GB" sz="2000" dirty="0" err="1">
                <a:solidFill>
                  <a:srgbClr val="FFFF00"/>
                </a:solidFill>
              </a:rPr>
              <a:t>eptun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üzenetet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küld</a:t>
            </a:r>
            <a:r>
              <a:rPr lang="hu-HU" sz="2000" dirty="0" err="1">
                <a:solidFill>
                  <a:srgbClr val="FFFF00"/>
                </a:solidFill>
              </a:rPr>
              <a:t>ün</a:t>
            </a:r>
            <a:r>
              <a:rPr lang="en-GB" sz="2000" dirty="0">
                <a:solidFill>
                  <a:srgbClr val="FFFF00"/>
                </a:solidFill>
              </a:rPr>
              <a:t>k.</a:t>
            </a:r>
          </a:p>
        </p:txBody>
      </p:sp>
    </p:spTree>
    <p:extLst>
      <p:ext uri="{BB962C8B-B14F-4D97-AF65-F5344CB8AC3E}">
        <p14:creationId xmlns:p14="http://schemas.microsoft.com/office/powerpoint/2010/main" val="35267691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>
            <a:normAutofit/>
          </a:bodyPr>
          <a:lstStyle/>
          <a:p>
            <a:pPr>
              <a:buNone/>
            </a:pPr>
            <a:endParaRPr lang="hu-HU" sz="20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hu-HU" sz="2000" b="1" dirty="0" smtClean="0">
                <a:solidFill>
                  <a:srgbClr val="FFFF00"/>
                </a:solidFill>
              </a:rPr>
              <a:t>Kapcsolat: </a:t>
            </a:r>
            <a:endParaRPr lang="hu-HU" sz="2000" dirty="0" smtClean="0">
              <a:solidFill>
                <a:srgbClr val="FFFF00"/>
              </a:solidFill>
            </a:endParaRPr>
          </a:p>
          <a:p>
            <a:r>
              <a:rPr lang="hu-HU" sz="2000" dirty="0" smtClean="0">
                <a:solidFill>
                  <a:srgbClr val="FFFF00"/>
                </a:solidFill>
              </a:rPr>
              <a:t>Dr. Fehér Csaba</a:t>
            </a:r>
            <a:endParaRPr lang="en-GB" sz="2000" dirty="0">
              <a:solidFill>
                <a:srgbClr val="FFFF00"/>
              </a:solidFill>
            </a:endParaRPr>
          </a:p>
          <a:p>
            <a:r>
              <a:rPr lang="hu-HU" sz="2000" dirty="0" err="1" smtClean="0">
                <a:solidFill>
                  <a:srgbClr val="FFFF00"/>
                </a:solidFill>
              </a:rPr>
              <a:t>csaba</a:t>
            </a:r>
            <a:r>
              <a:rPr lang="hu-HU" sz="2000" dirty="0" smtClean="0">
                <a:solidFill>
                  <a:srgbClr val="FFFF00"/>
                </a:solidFill>
              </a:rPr>
              <a:t>_</a:t>
            </a:r>
            <a:r>
              <a:rPr lang="hu-HU" sz="2000" dirty="0" err="1" smtClean="0">
                <a:solidFill>
                  <a:srgbClr val="FFFF00"/>
                </a:solidFill>
              </a:rPr>
              <a:t>feher</a:t>
            </a:r>
            <a:r>
              <a:rPr lang="en-GB" sz="2000" dirty="0" smtClean="0">
                <a:solidFill>
                  <a:srgbClr val="FFFF00"/>
                </a:solidFill>
              </a:rPr>
              <a:t>@m</a:t>
            </a:r>
            <a:r>
              <a:rPr lang="hu-HU" sz="2000" dirty="0" err="1" smtClean="0">
                <a:solidFill>
                  <a:srgbClr val="FFFF00"/>
                </a:solidFill>
              </a:rPr>
              <a:t>ail</a:t>
            </a:r>
            <a:r>
              <a:rPr lang="en-GB" sz="2000" dirty="0" smtClean="0">
                <a:solidFill>
                  <a:srgbClr val="FFFF00"/>
                </a:solidFill>
              </a:rPr>
              <a:t>.bme.hu, 463-2843</a:t>
            </a:r>
          </a:p>
          <a:p>
            <a:r>
              <a:rPr lang="en-GB" sz="2000" dirty="0" err="1" smtClean="0">
                <a:solidFill>
                  <a:srgbClr val="FFFF00"/>
                </a:solidFill>
              </a:rPr>
              <a:t>Alkalmazott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Biotechnológia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és</a:t>
            </a:r>
            <a:r>
              <a:rPr lang="en-GB" sz="2000" dirty="0" smtClean="0">
                <a:solidFill>
                  <a:srgbClr val="FFFF00"/>
                </a:solidFill>
              </a:rPr>
              <a:t> Élelmiszertudományi </a:t>
            </a:r>
            <a:r>
              <a:rPr lang="en-GB" sz="2000" dirty="0" err="1" smtClean="0">
                <a:solidFill>
                  <a:srgbClr val="FFFF00"/>
                </a:solidFill>
              </a:rPr>
              <a:t>Tanszék</a:t>
            </a:r>
            <a:r>
              <a:rPr lang="hu-HU" sz="2000" dirty="0" smtClean="0">
                <a:solidFill>
                  <a:srgbClr val="FFFF00"/>
                </a:solidFill>
              </a:rPr>
              <a:t/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en-GB" sz="2000" dirty="0" smtClean="0">
                <a:solidFill>
                  <a:srgbClr val="FFFF00"/>
                </a:solidFill>
              </a:rPr>
              <a:t>Ch </a:t>
            </a:r>
            <a:r>
              <a:rPr lang="en-GB" sz="2000" dirty="0" err="1" smtClean="0">
                <a:solidFill>
                  <a:srgbClr val="FFFF00"/>
                </a:solidFill>
              </a:rPr>
              <a:t>ép</a:t>
            </a:r>
            <a:r>
              <a:rPr lang="en-GB" sz="2000" dirty="0" smtClean="0">
                <a:solidFill>
                  <a:srgbClr val="FFFF00"/>
                </a:solidFill>
              </a:rPr>
              <a:t>. 2. </a:t>
            </a:r>
            <a:r>
              <a:rPr lang="en-GB" sz="2000" dirty="0" err="1" smtClean="0">
                <a:solidFill>
                  <a:srgbClr val="FFFF00"/>
                </a:solidFill>
              </a:rPr>
              <a:t>emelet</a:t>
            </a:r>
            <a:r>
              <a:rPr lang="en-GB" sz="2000" dirty="0" smtClean="0">
                <a:solidFill>
                  <a:srgbClr val="FFFF00"/>
                </a:solidFill>
              </a:rPr>
              <a:t> 2</a:t>
            </a:r>
            <a:r>
              <a:rPr lang="hu-HU" sz="2000" dirty="0" smtClean="0">
                <a:solidFill>
                  <a:srgbClr val="FFFF00"/>
                </a:solidFill>
              </a:rPr>
              <a:t>64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endParaRPr lang="hu-HU" sz="2000" dirty="0" smtClean="0">
              <a:solidFill>
                <a:srgbClr val="FFFF00"/>
              </a:solidFill>
            </a:endParaRPr>
          </a:p>
          <a:p>
            <a:endParaRPr lang="hu-HU" sz="2000" dirty="0">
              <a:solidFill>
                <a:srgbClr val="FFFF00"/>
              </a:solidFill>
            </a:endParaRPr>
          </a:p>
          <a:p>
            <a:r>
              <a:rPr lang="hu-HU" sz="2000" dirty="0" smtClean="0">
                <a:solidFill>
                  <a:srgbClr val="FFFF00"/>
                </a:solidFill>
              </a:rPr>
              <a:t>Fehér Anikó</a:t>
            </a:r>
          </a:p>
          <a:p>
            <a:r>
              <a:rPr lang="hu-HU" sz="2000" dirty="0" err="1">
                <a:solidFill>
                  <a:srgbClr val="FFFF00"/>
                </a:solidFill>
              </a:rPr>
              <a:t>fehaniko</a:t>
            </a:r>
            <a:r>
              <a:rPr lang="hu-HU" sz="2000" dirty="0">
                <a:solidFill>
                  <a:srgbClr val="FFFF00"/>
                </a:solidFill>
              </a:rPr>
              <a:t>@</a:t>
            </a:r>
            <a:r>
              <a:rPr lang="hu-HU" sz="2000" dirty="0" err="1">
                <a:solidFill>
                  <a:srgbClr val="FFFF00"/>
                </a:solidFill>
              </a:rPr>
              <a:t>gmail.com</a:t>
            </a:r>
            <a:r>
              <a:rPr lang="hu-HU" sz="2000" dirty="0">
                <a:solidFill>
                  <a:srgbClr val="FFFF00"/>
                </a:solidFill>
              </a:rPr>
              <a:t> </a:t>
            </a:r>
            <a:endParaRPr lang="hu-HU" sz="2000" dirty="0" smtClean="0">
              <a:solidFill>
                <a:srgbClr val="FFFF00"/>
              </a:solidFill>
            </a:endParaRPr>
          </a:p>
          <a:p>
            <a:endParaRPr lang="hu-HU" sz="2000" dirty="0">
              <a:solidFill>
                <a:srgbClr val="FFFF00"/>
              </a:solidFill>
            </a:endParaRPr>
          </a:p>
          <a:p>
            <a:r>
              <a:rPr lang="hu-HU" sz="2000" dirty="0" smtClean="0">
                <a:solidFill>
                  <a:srgbClr val="FFFF00"/>
                </a:solidFill>
              </a:rPr>
              <a:t>Bedő Soma</a:t>
            </a:r>
          </a:p>
          <a:p>
            <a:r>
              <a:rPr lang="hu-HU" sz="2000" dirty="0">
                <a:solidFill>
                  <a:srgbClr val="FFFF00"/>
                </a:solidFill>
              </a:rPr>
              <a:t>bedo12@</a:t>
            </a:r>
            <a:r>
              <a:rPr lang="hu-HU" sz="2000" dirty="0" err="1">
                <a:solidFill>
                  <a:srgbClr val="FFFF00"/>
                </a:solidFill>
              </a:rPr>
              <a:t>gmail.com</a:t>
            </a:r>
            <a:endParaRPr lang="hu-HU" sz="2000" dirty="0" smtClean="0">
              <a:solidFill>
                <a:srgbClr val="FFFF00"/>
              </a:solidFill>
            </a:endParaRPr>
          </a:p>
          <a:p>
            <a:endParaRPr lang="hu-HU" sz="20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hu-HU" sz="20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GB" sz="2000" dirty="0" smtClean="0">
              <a:solidFill>
                <a:srgbClr val="FFFF00"/>
              </a:solidFill>
            </a:endParaRPr>
          </a:p>
          <a:p>
            <a:endParaRPr lang="en-GB" sz="2000" dirty="0">
              <a:solidFill>
                <a:srgbClr val="FFFF00"/>
              </a:solidFill>
            </a:endParaRPr>
          </a:p>
          <a:p>
            <a:endParaRPr lang="en-GB" sz="2000" b="1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hu-HU" sz="20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GB" sz="2000" dirty="0" smtClean="0">
              <a:solidFill>
                <a:srgbClr val="FFFF00"/>
              </a:solidFill>
            </a:endParaRPr>
          </a:p>
          <a:p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17941</TotalTime>
  <Words>52</Words>
  <Application>Microsoft Office PowerPoint</Application>
  <PresentationFormat>Diavetítés a képernyőre (4:3 oldalarány)</PresentationFormat>
  <Paragraphs>45</Paragraphs>
  <Slides>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5" baseType="lpstr">
      <vt:lpstr>Office-téma</vt:lpstr>
      <vt:lpstr>PowerPoint bemutató</vt:lpstr>
      <vt:lpstr>PowerPoint bemutató</vt:lpstr>
      <vt:lpstr>PowerPoint bemutató</vt:lpstr>
      <vt:lpstr>PowerPoint bemutató</vt:lpstr>
    </vt:vector>
  </TitlesOfParts>
  <Company>Non-Food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Mező</dc:title>
  <dc:creator>Balint Sipos</dc:creator>
  <cp:lastModifiedBy>Windows-felhasználó</cp:lastModifiedBy>
  <cp:revision>157</cp:revision>
  <dcterms:created xsi:type="dcterms:W3CDTF">2014-02-11T14:11:10Z</dcterms:created>
  <dcterms:modified xsi:type="dcterms:W3CDTF">2020-09-03T12:17:49Z</dcterms:modified>
</cp:coreProperties>
</file>