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94" r:id="rId2"/>
    <p:sldId id="403" r:id="rId3"/>
    <p:sldId id="314" r:id="rId4"/>
    <p:sldId id="315" r:id="rId5"/>
    <p:sldId id="316" r:id="rId6"/>
    <p:sldId id="317" r:id="rId7"/>
    <p:sldId id="318" r:id="rId8"/>
    <p:sldId id="404" r:id="rId9"/>
    <p:sldId id="378" r:id="rId10"/>
    <p:sldId id="388" r:id="rId11"/>
    <p:sldId id="405" r:id="rId12"/>
    <p:sldId id="389" r:id="rId13"/>
    <p:sldId id="390" r:id="rId14"/>
    <p:sldId id="331" r:id="rId15"/>
    <p:sldId id="323" r:id="rId16"/>
    <p:sldId id="391" r:id="rId17"/>
    <p:sldId id="321" r:id="rId18"/>
    <p:sldId id="392" r:id="rId19"/>
    <p:sldId id="326" r:id="rId20"/>
    <p:sldId id="380" r:id="rId21"/>
    <p:sldId id="287" r:id="rId22"/>
    <p:sldId id="381" r:id="rId23"/>
    <p:sldId id="288" r:id="rId24"/>
    <p:sldId id="396" r:id="rId25"/>
    <p:sldId id="393" r:id="rId26"/>
    <p:sldId id="395" r:id="rId27"/>
    <p:sldId id="394" r:id="rId28"/>
    <p:sldId id="329" r:id="rId29"/>
    <p:sldId id="397" r:id="rId30"/>
    <p:sldId id="330" r:id="rId31"/>
    <p:sldId id="398" r:id="rId32"/>
    <p:sldId id="399" r:id="rId33"/>
    <p:sldId id="359" r:id="rId34"/>
    <p:sldId id="360" r:id="rId35"/>
    <p:sldId id="401" r:id="rId36"/>
    <p:sldId id="400" r:id="rId37"/>
    <p:sldId id="361" r:id="rId38"/>
    <p:sldId id="289" r:id="rId39"/>
    <p:sldId id="364" r:id="rId40"/>
    <p:sldId id="368" r:id="rId41"/>
    <p:sldId id="365" r:id="rId42"/>
    <p:sldId id="367" r:id="rId43"/>
    <p:sldId id="373" r:id="rId44"/>
    <p:sldId id="372" r:id="rId45"/>
    <p:sldId id="371" r:id="rId46"/>
    <p:sldId id="374" r:id="rId47"/>
    <p:sldId id="375" r:id="rId48"/>
    <p:sldId id="290" r:id="rId49"/>
    <p:sldId id="376" r:id="rId50"/>
    <p:sldId id="291" r:id="rId51"/>
    <p:sldId id="377" r:id="rId52"/>
    <p:sldId id="298" r:id="rId53"/>
    <p:sldId id="302" r:id="rId54"/>
    <p:sldId id="336" r:id="rId55"/>
    <p:sldId id="386" r:id="rId56"/>
    <p:sldId id="387" r:id="rId57"/>
    <p:sldId id="305" r:id="rId5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 autoAdjust="0"/>
    <p:restoredTop sz="94660"/>
  </p:normalViewPr>
  <p:slideViewPr>
    <p:cSldViewPr>
      <p:cViewPr>
        <p:scale>
          <a:sx n="70" d="100"/>
          <a:sy n="70" d="100"/>
        </p:scale>
        <p:origin x="-6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49.wmf"/><Relationship Id="rId7" Type="http://schemas.openxmlformats.org/officeDocument/2006/relationships/image" Target="../media/image57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44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49.wmf"/><Relationship Id="rId7" Type="http://schemas.openxmlformats.org/officeDocument/2006/relationships/image" Target="../media/image57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44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44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55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wmf"/><Relationship Id="rId1" Type="http://schemas.openxmlformats.org/officeDocument/2006/relationships/image" Target="../media/image9.wmf"/><Relationship Id="rId6" Type="http://schemas.openxmlformats.org/officeDocument/2006/relationships/image" Target="../media/image12.wmf"/><Relationship Id="rId5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9.wmf"/><Relationship Id="rId7" Type="http://schemas.openxmlformats.org/officeDocument/2006/relationships/image" Target="../media/image12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11.wmf"/><Relationship Id="rId5" Type="http://schemas.openxmlformats.org/officeDocument/2006/relationships/image" Target="../media/image31.wmf"/><Relationship Id="rId10" Type="http://schemas.openxmlformats.org/officeDocument/2006/relationships/image" Target="../media/image34.wmf"/><Relationship Id="rId4" Type="http://schemas.openxmlformats.org/officeDocument/2006/relationships/image" Target="../media/image30.wmf"/><Relationship Id="rId9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21.wmf"/><Relationship Id="rId1" Type="http://schemas.openxmlformats.org/officeDocument/2006/relationships/image" Target="../media/image35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8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9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B1B9A-2115-4C2A-838F-21CAC74CDFC0}" type="datetimeFigureOut">
              <a:rPr lang="hu-HU" smtClean="0"/>
              <a:pPr/>
              <a:t>2015.10.27.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7DC2-936F-432E-B837-49DC25AF912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7DC2-936F-432E-B837-49DC25AF9129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127E-1454-40D6-AE36-EE59160A01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A36AC-9B54-4A52-9303-559D9C5E19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031F2-924E-4999-BA68-34AC8D9112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D73D-582F-485B-9BDE-1FF8C6374B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6168-9CD9-4377-8060-73D5B37B69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94D3-BCB5-4AA0-B8F8-607A199D38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2A98A-8EFB-4643-A548-0A7A382A7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1543-890A-4070-A2A6-4FF35352FC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3972F-D3F4-453E-9206-02BB0CD0C3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2A3B1-0AEC-4E43-ACC8-9ED35F5031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D624-0BDF-4753-9089-14C21478E9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E0FC-9684-4C67-B940-4DA36B2D2E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51F5AC41-BAFE-44F7-AB35-989091C548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Aminosav anyagcsere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Egészségügyi Mérnököknek</a:t>
            </a:r>
          </a:p>
          <a:p>
            <a:pPr eaLnBrk="1" hangingPunct="1"/>
            <a:r>
              <a:rPr lang="hu-HU" dirty="0" smtClean="0"/>
              <a:t>2015</a:t>
            </a:r>
            <a:endParaRPr lang="hu-H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1500166" y="428604"/>
            <a:ext cx="5964211" cy="6107037"/>
            <a:chOff x="188640" y="467544"/>
            <a:chExt cx="5964211" cy="610703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476672" y="1691680"/>
            <a:ext cx="3627437" cy="1231900"/>
          </p:xfrm>
          <a:graphic>
            <a:graphicData uri="http://schemas.openxmlformats.org/presentationml/2006/ole">
              <p:oleObj spid="_x0000_s72706" name="ChemSketch" r:id="rId3" imgW="3627000" imgH="1231560" progId="ACD.ChemSketch.20">
                <p:embed/>
              </p:oleObj>
            </a:graphicData>
          </a:graphic>
        </p:graphicFrame>
        <p:cxnSp>
          <p:nvCxnSpPr>
            <p:cNvPr id="5" name="Egyenes összekötő 4"/>
            <p:cNvCxnSpPr/>
            <p:nvPr/>
          </p:nvCxnSpPr>
          <p:spPr>
            <a:xfrm>
              <a:off x="692696" y="1475656"/>
              <a:ext cx="53285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zövegdoboz 5"/>
            <p:cNvSpPr txBox="1"/>
            <p:nvPr/>
          </p:nvSpPr>
          <p:spPr>
            <a:xfrm>
              <a:off x="5229200" y="1259632"/>
              <a:ext cx="9236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sejtmembrán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5517232" y="1619672"/>
              <a:ext cx="6110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citoszol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4365104" y="467544"/>
            <a:ext cx="814387" cy="706437"/>
          </p:xfrm>
          <a:graphic>
            <a:graphicData uri="http://schemas.openxmlformats.org/presentationml/2006/ole">
              <p:oleObj spid="_x0000_s72707" name="ChemSketch" r:id="rId4" imgW="813960" imgH="707040" progId="ACD.ChemSketch.20">
                <p:embed/>
              </p:oleObj>
            </a:graphicData>
          </a:graphic>
        </p:graphicFrame>
        <p:cxnSp>
          <p:nvCxnSpPr>
            <p:cNvPr id="9" name="Egyenes összekötő nyíllal 8"/>
            <p:cNvCxnSpPr/>
            <p:nvPr/>
          </p:nvCxnSpPr>
          <p:spPr>
            <a:xfrm>
              <a:off x="4797152" y="1331640"/>
              <a:ext cx="0" cy="2520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abadkézi sokszög 9"/>
            <p:cNvSpPr/>
            <p:nvPr/>
          </p:nvSpPr>
          <p:spPr>
            <a:xfrm>
              <a:off x="4282225" y="2550017"/>
              <a:ext cx="521594" cy="824248"/>
            </a:xfrm>
            <a:custGeom>
              <a:avLst/>
              <a:gdLst>
                <a:gd name="connsiteX0" fmla="*/ 0 w 521594"/>
                <a:gd name="connsiteY0" fmla="*/ 0 h 824248"/>
                <a:gd name="connsiteX1" fmla="*/ 515155 w 521594"/>
                <a:gd name="connsiteY1" fmla="*/ 386366 h 824248"/>
                <a:gd name="connsiteX2" fmla="*/ 38637 w 521594"/>
                <a:gd name="connsiteY2" fmla="*/ 824248 h 82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594" h="824248">
                  <a:moveTo>
                    <a:pt x="0" y="0"/>
                  </a:moveTo>
                  <a:cubicBezTo>
                    <a:pt x="254358" y="124495"/>
                    <a:pt x="508716" y="248991"/>
                    <a:pt x="515155" y="386366"/>
                  </a:cubicBezTo>
                  <a:cubicBezTo>
                    <a:pt x="521594" y="523741"/>
                    <a:pt x="160986" y="763073"/>
                    <a:pt x="38637" y="824248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3573016" y="3995936"/>
            <a:ext cx="2465387" cy="977900"/>
          </p:xfrm>
          <a:graphic>
            <a:graphicData uri="http://schemas.openxmlformats.org/presentationml/2006/ole">
              <p:oleObj spid="_x0000_s72708" name="ChemSketch" r:id="rId5" imgW="2466000" imgH="978480" progId="ACD.ChemSketch.20">
                <p:embed/>
              </p:oleObj>
            </a:graphicData>
          </a:graphic>
        </p:graphicFrame>
        <p:cxnSp>
          <p:nvCxnSpPr>
            <p:cNvPr id="12" name="Egyenes összekötő nyíllal 11"/>
            <p:cNvCxnSpPr/>
            <p:nvPr/>
          </p:nvCxnSpPr>
          <p:spPr>
            <a:xfrm>
              <a:off x="4797152" y="4860032"/>
              <a:ext cx="0" cy="8640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6"/>
            <p:cNvGraphicFramePr>
              <a:graphicFrameLocks noChangeAspect="1"/>
            </p:cNvGraphicFramePr>
            <p:nvPr/>
          </p:nvGraphicFramePr>
          <p:xfrm>
            <a:off x="4509120" y="5868144"/>
            <a:ext cx="814388" cy="706437"/>
          </p:xfrm>
          <a:graphic>
            <a:graphicData uri="http://schemas.openxmlformats.org/presentationml/2006/ole">
              <p:oleObj spid="_x0000_s72709" name="ChemSketch" r:id="rId6" imgW="813960" imgH="707040" progId="ACD.ChemSketch.20">
                <p:embed/>
              </p:oleObj>
            </a:graphicData>
          </a:graphic>
        </p:graphicFrame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2564904" y="5508104"/>
            <a:ext cx="1471613" cy="704850"/>
          </p:xfrm>
          <a:graphic>
            <a:graphicData uri="http://schemas.openxmlformats.org/presentationml/2006/ole">
              <p:oleObj spid="_x0000_s72710" name="ChemSketch" r:id="rId7" imgW="1472040" imgH="704160" progId="ACD.ChemSketch.20">
                <p:embed/>
              </p:oleObj>
            </a:graphicData>
          </a:graphic>
        </p:graphicFrame>
        <p:sp>
          <p:nvSpPr>
            <p:cNvPr id="15" name="Szabadkézi sokszög 14"/>
            <p:cNvSpPr/>
            <p:nvPr/>
          </p:nvSpPr>
          <p:spPr>
            <a:xfrm>
              <a:off x="4063285" y="4958366"/>
              <a:ext cx="734095" cy="656823"/>
            </a:xfrm>
            <a:custGeom>
              <a:avLst/>
              <a:gdLst>
                <a:gd name="connsiteX0" fmla="*/ 0 w 734095"/>
                <a:gd name="connsiteY0" fmla="*/ 656823 h 656823"/>
                <a:gd name="connsiteX1" fmla="*/ 560230 w 734095"/>
                <a:gd name="connsiteY1" fmla="*/ 328411 h 656823"/>
                <a:gd name="connsiteX2" fmla="*/ 734095 w 734095"/>
                <a:gd name="connsiteY2" fmla="*/ 0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095" h="656823">
                  <a:moveTo>
                    <a:pt x="0" y="656823"/>
                  </a:moveTo>
                  <a:cubicBezTo>
                    <a:pt x="218940" y="547352"/>
                    <a:pt x="437881" y="437882"/>
                    <a:pt x="560230" y="328411"/>
                  </a:cubicBezTo>
                  <a:cubicBezTo>
                    <a:pt x="682579" y="218940"/>
                    <a:pt x="734095" y="0"/>
                    <a:pt x="73409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2708920" y="6228184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oxoprolin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Egyenes összekötő nyíllal 16"/>
            <p:cNvCxnSpPr/>
            <p:nvPr/>
          </p:nvCxnSpPr>
          <p:spPr>
            <a:xfrm flipH="1" flipV="1">
              <a:off x="1772816" y="5220072"/>
              <a:ext cx="864096" cy="36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>
              <a:off x="1196752" y="4860032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Glu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3429000" y="3275856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Cys-Gly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620688" y="3779912"/>
              <a:ext cx="102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latin typeface="Arial" pitchFamily="34" charset="0"/>
                  <a:cs typeface="Arial" pitchFamily="34" charset="0"/>
                </a:rPr>
                <a:t>γ</a:t>
              </a:r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-Glu-Cys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Egyenes összekötő nyíllal 20"/>
            <p:cNvCxnSpPr/>
            <p:nvPr/>
          </p:nvCxnSpPr>
          <p:spPr>
            <a:xfrm flipH="1" flipV="1">
              <a:off x="1124744" y="4139952"/>
              <a:ext cx="144016" cy="6480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1"/>
            <p:cNvCxnSpPr/>
            <p:nvPr/>
          </p:nvCxnSpPr>
          <p:spPr>
            <a:xfrm flipV="1">
              <a:off x="1124744" y="2987824"/>
              <a:ext cx="432048" cy="720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abadkézi sokszög 22"/>
            <p:cNvSpPr/>
            <p:nvPr/>
          </p:nvSpPr>
          <p:spPr>
            <a:xfrm>
              <a:off x="2595093" y="3651161"/>
              <a:ext cx="850006" cy="515154"/>
            </a:xfrm>
            <a:custGeom>
              <a:avLst/>
              <a:gdLst>
                <a:gd name="connsiteX0" fmla="*/ 850006 w 850006"/>
                <a:gd name="connsiteY0" fmla="*/ 0 h 515154"/>
                <a:gd name="connsiteX1" fmla="*/ 302653 w 850006"/>
                <a:gd name="connsiteY1" fmla="*/ 270456 h 515154"/>
                <a:gd name="connsiteX2" fmla="*/ 0 w 850006"/>
                <a:gd name="connsiteY2" fmla="*/ 515154 h 5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006" h="515154">
                  <a:moveTo>
                    <a:pt x="850006" y="0"/>
                  </a:moveTo>
                  <a:cubicBezTo>
                    <a:pt x="647163" y="92298"/>
                    <a:pt x="444321" y="184597"/>
                    <a:pt x="302653" y="270456"/>
                  </a:cubicBezTo>
                  <a:cubicBezTo>
                    <a:pt x="160985" y="356315"/>
                    <a:pt x="52589" y="474371"/>
                    <a:pt x="0" y="51515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204864" y="421196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Cys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Egyenes összekötő nyíllal 24"/>
            <p:cNvCxnSpPr/>
            <p:nvPr/>
          </p:nvCxnSpPr>
          <p:spPr>
            <a:xfrm flipH="1">
              <a:off x="1700808" y="4499992"/>
              <a:ext cx="576064" cy="36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zabadkézi sokszög 25"/>
            <p:cNvSpPr/>
            <p:nvPr/>
          </p:nvSpPr>
          <p:spPr>
            <a:xfrm>
              <a:off x="2524259" y="3709115"/>
              <a:ext cx="798490" cy="111617"/>
            </a:xfrm>
            <a:custGeom>
              <a:avLst/>
              <a:gdLst>
                <a:gd name="connsiteX0" fmla="*/ 0 w 798490"/>
                <a:gd name="connsiteY0" fmla="*/ 51516 h 111617"/>
                <a:gd name="connsiteX1" fmla="*/ 367048 w 798490"/>
                <a:gd name="connsiteY1" fmla="*/ 103031 h 111617"/>
                <a:gd name="connsiteX2" fmla="*/ 798490 w 798490"/>
                <a:gd name="connsiteY2" fmla="*/ 0 h 11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490" h="111617">
                  <a:moveTo>
                    <a:pt x="0" y="51516"/>
                  </a:moveTo>
                  <a:cubicBezTo>
                    <a:pt x="116983" y="81566"/>
                    <a:pt x="233966" y="111617"/>
                    <a:pt x="367048" y="103031"/>
                  </a:cubicBezTo>
                  <a:cubicBezTo>
                    <a:pt x="500130" y="94445"/>
                    <a:pt x="733022" y="13952"/>
                    <a:pt x="79849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2060848" y="3563888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Gly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Egyenes összekötő nyíllal 27"/>
            <p:cNvCxnSpPr>
              <a:stCxn id="27" idx="1"/>
            </p:cNvCxnSpPr>
            <p:nvPr/>
          </p:nvCxnSpPr>
          <p:spPr>
            <a:xfrm flipH="1">
              <a:off x="1412776" y="3717777"/>
              <a:ext cx="648072" cy="621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zövegdoboz 28"/>
            <p:cNvSpPr txBox="1"/>
            <p:nvPr/>
          </p:nvSpPr>
          <p:spPr>
            <a:xfrm>
              <a:off x="764704" y="1619672"/>
              <a:ext cx="13163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glutation</a:t>
              </a:r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 (GSH)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1815921" y="5371563"/>
              <a:ext cx="515155" cy="385293"/>
            </a:xfrm>
            <a:custGeom>
              <a:avLst/>
              <a:gdLst>
                <a:gd name="connsiteX0" fmla="*/ 515155 w 515155"/>
                <a:gd name="connsiteY0" fmla="*/ 385293 h 385293"/>
                <a:gd name="connsiteX1" fmla="*/ 405685 w 515155"/>
                <a:gd name="connsiteY1" fmla="*/ 44003 h 385293"/>
                <a:gd name="connsiteX2" fmla="*/ 0 w 515155"/>
                <a:gd name="connsiteY2" fmla="*/ 121276 h 38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155" h="385293">
                  <a:moveTo>
                    <a:pt x="515155" y="385293"/>
                  </a:moveTo>
                  <a:cubicBezTo>
                    <a:pt x="503349" y="236649"/>
                    <a:pt x="491544" y="88006"/>
                    <a:pt x="405685" y="44003"/>
                  </a:cubicBezTo>
                  <a:cubicBezTo>
                    <a:pt x="319826" y="0"/>
                    <a:pt x="0" y="121276"/>
                    <a:pt x="0" y="121276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1988840" y="5724128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1196752" y="5436096"/>
              <a:ext cx="7072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ADP + P</a:t>
              </a:r>
              <a:r>
                <a:rPr lang="hu-HU" sz="10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888642" y="4301544"/>
              <a:ext cx="329485" cy="482957"/>
            </a:xfrm>
            <a:custGeom>
              <a:avLst/>
              <a:gdLst>
                <a:gd name="connsiteX0" fmla="*/ 83713 w 329485"/>
                <a:gd name="connsiteY0" fmla="*/ 482957 h 482957"/>
                <a:gd name="connsiteX1" fmla="*/ 315533 w 329485"/>
                <a:gd name="connsiteY1" fmla="*/ 199622 h 482957"/>
                <a:gd name="connsiteX2" fmla="*/ 0 w 329485"/>
                <a:gd name="connsiteY2" fmla="*/ 0 h 48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485" h="482957">
                  <a:moveTo>
                    <a:pt x="83713" y="482957"/>
                  </a:moveTo>
                  <a:cubicBezTo>
                    <a:pt x="206599" y="381536"/>
                    <a:pt x="329485" y="280115"/>
                    <a:pt x="315533" y="199622"/>
                  </a:cubicBezTo>
                  <a:cubicBezTo>
                    <a:pt x="301581" y="119129"/>
                    <a:pt x="54735" y="32197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548680" y="4716016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188640" y="4211960"/>
              <a:ext cx="7072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ADP + P</a:t>
              </a:r>
              <a:r>
                <a:rPr lang="hu-HU" sz="10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895082" y="3187521"/>
              <a:ext cx="391732" cy="437882"/>
            </a:xfrm>
            <a:custGeom>
              <a:avLst/>
              <a:gdLst>
                <a:gd name="connsiteX0" fmla="*/ 0 w 391732"/>
                <a:gd name="connsiteY0" fmla="*/ 437882 h 437882"/>
                <a:gd name="connsiteX1" fmla="*/ 386366 w 391732"/>
                <a:gd name="connsiteY1" fmla="*/ 264017 h 437882"/>
                <a:gd name="connsiteX2" fmla="*/ 32197 w 391732"/>
                <a:gd name="connsiteY2" fmla="*/ 0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732" h="437882">
                  <a:moveTo>
                    <a:pt x="0" y="437882"/>
                  </a:moveTo>
                  <a:cubicBezTo>
                    <a:pt x="190500" y="387439"/>
                    <a:pt x="381000" y="336997"/>
                    <a:pt x="386366" y="264017"/>
                  </a:cubicBezTo>
                  <a:cubicBezTo>
                    <a:pt x="391732" y="191037"/>
                    <a:pt x="211964" y="95518"/>
                    <a:pt x="32197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476672" y="3491880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260648" y="3059832"/>
              <a:ext cx="7072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ADP + P</a:t>
              </a:r>
              <a:r>
                <a:rPr lang="hu-HU" sz="10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4797152" y="2699792"/>
              <a:ext cx="8162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 smtClean="0">
                  <a:latin typeface="Arial" pitchFamily="34" charset="0"/>
                  <a:cs typeface="Arial" pitchFamily="34" charset="0"/>
                </a:rPr>
                <a:t>γ</a:t>
              </a:r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-glutamil-</a:t>
              </a:r>
              <a:endParaRPr lang="hu-HU" sz="1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transzferáz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4797152" y="4932040"/>
              <a:ext cx="1072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glutamil-</a:t>
              </a:r>
              <a:endParaRPr lang="hu-HU" sz="1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ciklotranszferáz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2060848" y="5148064"/>
              <a:ext cx="837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oxoprolináz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1196752" y="4139952"/>
              <a:ext cx="68800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glutamil-</a:t>
              </a:r>
              <a:endParaRPr lang="hu-HU" sz="1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cisztein-</a:t>
              </a:r>
            </a:p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szintetáz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1403086" y="3110750"/>
              <a:ext cx="708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glutation-</a:t>
              </a:r>
              <a:endParaRPr lang="hu-HU" sz="1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szintetáz</a:t>
              </a:r>
              <a:endParaRPr lang="hu-HU" sz="1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2708920" y="3491880"/>
              <a:ext cx="6655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peptidáz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Szövegdoboz 44"/>
          <p:cNvSpPr txBox="1"/>
          <p:nvPr/>
        </p:nvSpPr>
        <p:spPr>
          <a:xfrm>
            <a:off x="1643042" y="428604"/>
            <a:ext cx="297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 </a:t>
            </a:r>
            <a:r>
              <a:rPr lang="el-GR" dirty="0" smtClean="0"/>
              <a:t>γ</a:t>
            </a:r>
            <a:r>
              <a:rPr lang="hu-HU" dirty="0" err="1" smtClean="0"/>
              <a:t>-glutamil</a:t>
            </a:r>
            <a:r>
              <a:rPr lang="hu-HU" dirty="0" smtClean="0"/>
              <a:t> ciklus</a:t>
            </a:r>
            <a:endParaRPr lang="hu-HU" dirty="0"/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7812088" y="6092825"/>
            <a:ext cx="788987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24075" y="333375"/>
            <a:ext cx="5189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Aminosavak osztályozása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5175" y="1531938"/>
            <a:ext cx="2143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u="sng"/>
              <a:t>Esszenciális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200650" y="1524000"/>
            <a:ext cx="2955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u="sng"/>
              <a:t>Nem esszenciális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16550" y="2028825"/>
            <a:ext cx="2416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Ala, Asp, Asn,</a:t>
            </a:r>
          </a:p>
          <a:p>
            <a:r>
              <a:rPr lang="hu-HU" sz="2800" b="0"/>
              <a:t>Cys, Gln, Glu,</a:t>
            </a:r>
          </a:p>
          <a:p>
            <a:r>
              <a:rPr lang="hu-HU" sz="2800" b="0"/>
              <a:t>Gly, Pro, Ser,</a:t>
            </a:r>
          </a:p>
          <a:p>
            <a:r>
              <a:rPr lang="hu-HU" sz="2800" b="0"/>
              <a:t>Tyr, </a:t>
            </a:r>
            <a:r>
              <a:rPr lang="hu-HU" sz="2800" b="0">
                <a:solidFill>
                  <a:schemeClr val="accent2"/>
                </a:solidFill>
              </a:rPr>
              <a:t>Arg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35600" y="4056063"/>
            <a:ext cx="257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dirty="0" err="1"/>
              <a:t>Gamma-karboxi-</a:t>
            </a:r>
            <a:endParaRPr lang="hu-HU" b="0" dirty="0"/>
          </a:p>
          <a:p>
            <a:r>
              <a:rPr lang="hu-HU" b="0" dirty="0" err="1"/>
              <a:t>glutaminsav</a:t>
            </a:r>
            <a:r>
              <a:rPr lang="hu-HU" b="0" dirty="0"/>
              <a:t> (</a:t>
            </a:r>
            <a:r>
              <a:rPr lang="hu-HU" b="0" dirty="0" err="1"/>
              <a:t>Gla</a:t>
            </a:r>
            <a:r>
              <a:rPr lang="hu-HU" b="0" dirty="0"/>
              <a:t>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487988" y="4959350"/>
            <a:ext cx="271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Hidroxiprolin (Hyp)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487988" y="5464175"/>
            <a:ext cx="239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Hidroxilizin (Hyl)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55650" y="2060575"/>
            <a:ext cx="24574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His, Leu, Ile,</a:t>
            </a:r>
          </a:p>
          <a:p>
            <a:r>
              <a:rPr lang="hu-HU" sz="2800" b="0"/>
              <a:t>Lys, Met, Phe,</a:t>
            </a:r>
          </a:p>
          <a:p>
            <a:r>
              <a:rPr lang="hu-HU" sz="2800" b="0"/>
              <a:t>Thr, Trp, Val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5576" y="4653136"/>
            <a:ext cx="2531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dirty="0" err="1" smtClean="0"/>
              <a:t>Szelenocisztein</a:t>
            </a:r>
            <a:r>
              <a:rPr lang="hu-HU" b="0" dirty="0" smtClean="0"/>
              <a:t>,</a:t>
            </a:r>
          </a:p>
          <a:p>
            <a:r>
              <a:rPr lang="hu-HU" b="0" dirty="0" err="1" smtClean="0"/>
              <a:t>Pirrolizin</a:t>
            </a:r>
            <a:r>
              <a:rPr lang="hu-HU" b="0" dirty="0" smtClean="0"/>
              <a:t>,</a:t>
            </a:r>
          </a:p>
          <a:p>
            <a:r>
              <a:rPr lang="hu-HU" b="0" dirty="0" err="1" smtClean="0"/>
              <a:t>N-formil-metionin</a:t>
            </a:r>
            <a:endParaRPr lang="hu-HU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6"/>
          <p:cNvSpPr>
            <a:spLocks noChangeShapeType="1"/>
          </p:cNvSpPr>
          <p:nvPr/>
        </p:nvSpPr>
        <p:spPr bwMode="auto">
          <a:xfrm>
            <a:off x="4211638" y="148431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2051050" y="1268413"/>
            <a:ext cx="200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0"/>
              <a:t>bacik, növények</a:t>
            </a:r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 flipH="1">
            <a:off x="4211638" y="17732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5848350" y="1550988"/>
            <a:ext cx="177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0"/>
              <a:t>állatok, ember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179388" y="2276475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0" dirty="0"/>
              <a:t>reverzibilis,</a:t>
            </a:r>
          </a:p>
          <a:p>
            <a:r>
              <a:rPr lang="hu-HU" sz="1800" b="0" dirty="0"/>
              <a:t>koncentrációfüggő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250825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Ala, Asp, Asn,</a:t>
            </a:r>
          </a:p>
          <a:p>
            <a:r>
              <a:rPr lang="hu-HU" sz="2000" b="0"/>
              <a:t>Cys, </a:t>
            </a:r>
            <a:r>
              <a:rPr lang="hu-HU" sz="2000" b="0">
                <a:solidFill>
                  <a:schemeClr val="hlink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hlink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/>
              <a:t>Gly, Pro, Ser,</a:t>
            </a:r>
          </a:p>
          <a:p>
            <a:r>
              <a:rPr lang="hu-HU" sz="2000" b="0"/>
              <a:t>Tyr, Arg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250825" y="333375"/>
            <a:ext cx="863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 err="1"/>
              <a:t>Aminocsoport</a:t>
            </a:r>
            <a:r>
              <a:rPr lang="hu-HU" sz="2800" b="0" dirty="0"/>
              <a:t> szállítása: A </a:t>
            </a:r>
            <a:r>
              <a:rPr lang="hu-HU" sz="2800" b="0" dirty="0" err="1"/>
              <a:t>glutamát</a:t>
            </a:r>
            <a:r>
              <a:rPr lang="hu-HU" sz="2800" b="0" dirty="0"/>
              <a:t> központi szerepe</a:t>
            </a:r>
          </a:p>
        </p:txBody>
      </p:sp>
      <p:grpSp>
        <p:nvGrpSpPr>
          <p:cNvPr id="2" name="Csoportba foglalás 9"/>
          <p:cNvGrpSpPr/>
          <p:nvPr/>
        </p:nvGrpSpPr>
        <p:grpSpPr>
          <a:xfrm>
            <a:off x="2123728" y="2204864"/>
            <a:ext cx="6804248" cy="2352900"/>
            <a:chOff x="620688" y="827584"/>
            <a:chExt cx="5521895" cy="1702128"/>
          </a:xfrm>
        </p:grpSpPr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836712" y="899592"/>
            <a:ext cx="357187" cy="1265237"/>
          </p:xfrm>
          <a:graphic>
            <a:graphicData uri="http://schemas.openxmlformats.org/presentationml/2006/ole">
              <p:oleObj spid="_x0000_s73730" name="ChemSketch" r:id="rId3" imgW="356760" imgH="1265040" progId="ACD.ChemSketch.20">
                <p:embed/>
              </p:oleObj>
            </a:graphicData>
          </a:graphic>
        </p:graphicFrame>
        <p:cxnSp>
          <p:nvCxnSpPr>
            <p:cNvPr id="12" name="Egyenes összekötő nyíllal 11"/>
            <p:cNvCxnSpPr/>
            <p:nvPr/>
          </p:nvCxnSpPr>
          <p:spPr>
            <a:xfrm>
              <a:off x="1412776" y="1547664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1517355" y="1547664"/>
              <a:ext cx="1034584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glutamát-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dehidrogenáz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1618647" y="1294327"/>
              <a:ext cx="785611" cy="245771"/>
            </a:xfrm>
            <a:custGeom>
              <a:avLst/>
              <a:gdLst>
                <a:gd name="connsiteX0" fmla="*/ 0 w 785611"/>
                <a:gd name="connsiteY0" fmla="*/ 0 h 245771"/>
                <a:gd name="connsiteX1" fmla="*/ 392806 w 785611"/>
                <a:gd name="connsiteY1" fmla="*/ 244698 h 245771"/>
                <a:gd name="connsiteX2" fmla="*/ 785611 w 785611"/>
                <a:gd name="connsiteY2" fmla="*/ 6439 h 2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611" h="245771">
                  <a:moveTo>
                    <a:pt x="0" y="0"/>
                  </a:moveTo>
                  <a:cubicBezTo>
                    <a:pt x="130935" y="121812"/>
                    <a:pt x="261871" y="243625"/>
                    <a:pt x="392806" y="244698"/>
                  </a:cubicBezTo>
                  <a:cubicBezTo>
                    <a:pt x="523741" y="245771"/>
                    <a:pt x="785611" y="6439"/>
                    <a:pt x="785611" y="6439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339404" y="899592"/>
              <a:ext cx="675426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2133225" y="899592"/>
              <a:ext cx="585663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30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Egyenes összekötő nyíllal 16"/>
            <p:cNvCxnSpPr/>
            <p:nvPr/>
          </p:nvCxnSpPr>
          <p:spPr>
            <a:xfrm>
              <a:off x="3861048" y="1547664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>
              <a:off x="4119375" y="1547664"/>
              <a:ext cx="727089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glutamin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szintetáz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4066919" y="1294327"/>
              <a:ext cx="785611" cy="245771"/>
            </a:xfrm>
            <a:custGeom>
              <a:avLst/>
              <a:gdLst>
                <a:gd name="connsiteX0" fmla="*/ 0 w 785611"/>
                <a:gd name="connsiteY0" fmla="*/ 0 h 245771"/>
                <a:gd name="connsiteX1" fmla="*/ 392806 w 785611"/>
                <a:gd name="connsiteY1" fmla="*/ 244698 h 245771"/>
                <a:gd name="connsiteX2" fmla="*/ 785611 w 785611"/>
                <a:gd name="connsiteY2" fmla="*/ 6439 h 2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611" h="245771">
                  <a:moveTo>
                    <a:pt x="0" y="0"/>
                  </a:moveTo>
                  <a:cubicBezTo>
                    <a:pt x="130935" y="121812"/>
                    <a:pt x="261871" y="243625"/>
                    <a:pt x="392806" y="244698"/>
                  </a:cubicBezTo>
                  <a:cubicBezTo>
                    <a:pt x="523741" y="245771"/>
                    <a:pt x="785611" y="6439"/>
                    <a:pt x="785611" y="6439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3877827" y="899592"/>
              <a:ext cx="455933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4580097" y="1043608"/>
              <a:ext cx="709309" cy="200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 + 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620688" y="2195736"/>
              <a:ext cx="653010" cy="33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-keto-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3068960" y="2267744"/>
              <a:ext cx="720099" cy="200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5373216" y="2267744"/>
              <a:ext cx="721498" cy="200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glutamin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0"/>
            <p:cNvGraphicFramePr>
              <a:graphicFrameLocks noChangeAspect="1"/>
            </p:cNvGraphicFramePr>
            <p:nvPr/>
          </p:nvGraphicFramePr>
          <p:xfrm>
            <a:off x="5301208" y="827584"/>
            <a:ext cx="841375" cy="1417637"/>
          </p:xfrm>
          <a:graphic>
            <a:graphicData uri="http://schemas.openxmlformats.org/presentationml/2006/ole">
              <p:oleObj spid="_x0000_s73731" name="ChemSketch" r:id="rId4" imgW="841320" imgH="1417320" progId="ACD.ChemSketch.20">
                <p:embed/>
              </p:oleObj>
            </a:graphicData>
          </a:graphic>
        </p:graphicFrame>
        <p:graphicFrame>
          <p:nvGraphicFramePr>
            <p:cNvPr id="26" name="Object 22"/>
            <p:cNvGraphicFramePr>
              <a:graphicFrameLocks noChangeAspect="1"/>
            </p:cNvGraphicFramePr>
            <p:nvPr/>
          </p:nvGraphicFramePr>
          <p:xfrm>
            <a:off x="2996952" y="899592"/>
            <a:ext cx="719137" cy="1287835"/>
          </p:xfrm>
          <a:graphic>
            <a:graphicData uri="http://schemas.openxmlformats.org/presentationml/2006/ole">
              <p:oleObj spid="_x0000_s73732" name="ChemSketch" r:id="rId5" imgW="719280" imgH="1280160" progId="ACD.ChemSketch.20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187624" y="5013176"/>
            <a:ext cx="11922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/>
              <a:t>ASAT</a:t>
            </a:r>
          </a:p>
          <a:p>
            <a:r>
              <a:rPr lang="hu-HU" sz="2800" b="0" dirty="0"/>
              <a:t>(GOT)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331640" y="1556792"/>
            <a:ext cx="1152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/>
              <a:t>ALAT</a:t>
            </a:r>
          </a:p>
          <a:p>
            <a:r>
              <a:rPr lang="hu-HU" sz="2800" b="0" dirty="0"/>
              <a:t>(GPT)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07950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hlink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Asp</a:t>
            </a:r>
            <a:r>
              <a:rPr lang="hu-HU" sz="2000" b="0"/>
              <a:t>, Asn,</a:t>
            </a:r>
          </a:p>
          <a:p>
            <a:r>
              <a:rPr lang="hu-HU" sz="2000" b="0"/>
              <a:t>Cys,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/>
              <a:t>Gly, Pro, Ser,</a:t>
            </a:r>
          </a:p>
          <a:p>
            <a:r>
              <a:rPr lang="hu-HU" sz="2000" b="0"/>
              <a:t>Tyr, Arg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250825" y="333375"/>
            <a:ext cx="863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Aminocsoport szállítása: A glutamát központi szerepe</a:t>
            </a:r>
          </a:p>
        </p:txBody>
      </p:sp>
      <p:grpSp>
        <p:nvGrpSpPr>
          <p:cNvPr id="2" name="Csoportba foglalás 25"/>
          <p:cNvGrpSpPr/>
          <p:nvPr/>
        </p:nvGrpSpPr>
        <p:grpSpPr>
          <a:xfrm>
            <a:off x="2771800" y="1700808"/>
            <a:ext cx="5114518" cy="4464496"/>
            <a:chOff x="2915816" y="1844824"/>
            <a:chExt cx="4532063" cy="3864570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5796136" y="4725144"/>
            <a:ext cx="738187" cy="984250"/>
          </p:xfrm>
          <a:graphic>
            <a:graphicData uri="http://schemas.openxmlformats.org/presentationml/2006/ole">
              <p:oleObj spid="_x0000_s74754" name="ChemSketch" r:id="rId3" imgW="737640" imgH="984600" progId="ACD.ChemSketch.20">
                <p:embed/>
              </p:oleObj>
            </a:graphicData>
          </a:graphic>
        </p:graphicFrame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6156176" y="2996952"/>
            <a:ext cx="357187" cy="1337245"/>
          </p:xfrm>
          <a:graphic>
            <a:graphicData uri="http://schemas.openxmlformats.org/presentationml/2006/ole">
              <p:oleObj spid="_x0000_s74755" name="ChemSketch" r:id="rId4" imgW="356760" imgH="1265040" progId="ACD.ChemSketch.20">
                <p:embed/>
              </p:oleObj>
            </a:graphicData>
          </a:graphic>
        </p:graphicFrame>
        <p:graphicFrame>
          <p:nvGraphicFramePr>
            <p:cNvPr id="9" name="Object 15"/>
            <p:cNvGraphicFramePr>
              <a:graphicFrameLocks noChangeAspect="1"/>
            </p:cNvGraphicFramePr>
            <p:nvPr/>
          </p:nvGraphicFramePr>
          <p:xfrm>
            <a:off x="3707904" y="4725144"/>
            <a:ext cx="487363" cy="963612"/>
          </p:xfrm>
          <a:graphic>
            <a:graphicData uri="http://schemas.openxmlformats.org/presentationml/2006/ole">
              <p:oleObj spid="_x0000_s74756" name="ChemSketch" r:id="rId5" imgW="487800" imgH="963000" progId="ACD.ChemSketch.20">
                <p:embed/>
              </p:oleObj>
            </a:graphicData>
          </a:graphic>
        </p:graphicFrame>
        <p:graphicFrame>
          <p:nvGraphicFramePr>
            <p:cNvPr id="10" name="Object 16"/>
            <p:cNvGraphicFramePr>
              <a:graphicFrameLocks noChangeAspect="1"/>
            </p:cNvGraphicFramePr>
            <p:nvPr/>
          </p:nvGraphicFramePr>
          <p:xfrm>
            <a:off x="3851920" y="1844824"/>
            <a:ext cx="354013" cy="738187"/>
          </p:xfrm>
          <a:graphic>
            <a:graphicData uri="http://schemas.openxmlformats.org/presentationml/2006/ole">
              <p:oleObj spid="_x0000_s74757" name="ChemSketch" r:id="rId6" imgW="353520" imgH="737640" progId="ACD.ChemSketch.20">
                <p:embed/>
              </p:oleObj>
            </a:graphicData>
          </a:graphic>
        </p:graphicFrame>
        <p:graphicFrame>
          <p:nvGraphicFramePr>
            <p:cNvPr id="11" name="Object 21"/>
            <p:cNvGraphicFramePr>
              <a:graphicFrameLocks noChangeAspect="1"/>
            </p:cNvGraphicFramePr>
            <p:nvPr/>
          </p:nvGraphicFramePr>
          <p:xfrm>
            <a:off x="3491880" y="2996952"/>
            <a:ext cx="719137" cy="1279525"/>
          </p:xfrm>
          <a:graphic>
            <a:graphicData uri="http://schemas.openxmlformats.org/presentationml/2006/ole">
              <p:oleObj spid="_x0000_s74758" name="ChemSketch" r:id="rId7" imgW="719280" imgH="1280160" progId="ACD.ChemSketch.20">
                <p:embed/>
              </p:oleObj>
            </a:graphicData>
          </a:graphic>
        </p:graphicFrame>
        <p:graphicFrame>
          <p:nvGraphicFramePr>
            <p:cNvPr id="12" name="Object 23"/>
            <p:cNvGraphicFramePr>
              <a:graphicFrameLocks noChangeAspect="1"/>
            </p:cNvGraphicFramePr>
            <p:nvPr/>
          </p:nvGraphicFramePr>
          <p:xfrm>
            <a:off x="5796136" y="1844824"/>
            <a:ext cx="746125" cy="785813"/>
          </p:xfrm>
          <a:graphic>
            <a:graphicData uri="http://schemas.openxmlformats.org/presentationml/2006/ole">
              <p:oleObj spid="_x0000_s74759" name="ChemSketch" r:id="rId8" imgW="746640" imgH="786240" progId="ACD.ChemSketch.20">
                <p:embed/>
              </p:oleObj>
            </a:graphicData>
          </a:graphic>
        </p:graphicFrame>
        <p:sp>
          <p:nvSpPr>
            <p:cNvPr id="13" name="Szabadkézi sokszög 12"/>
            <p:cNvSpPr/>
            <p:nvPr/>
          </p:nvSpPr>
          <p:spPr>
            <a:xfrm>
              <a:off x="4485465" y="2594203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4" name="Szabadkézi sokszög 13"/>
            <p:cNvSpPr/>
            <p:nvPr/>
          </p:nvSpPr>
          <p:spPr>
            <a:xfrm flipV="1">
              <a:off x="4499992" y="2852936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4507877" y="4250848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6" name="Szabadkézi sokszög 15"/>
            <p:cNvSpPr/>
            <p:nvPr/>
          </p:nvSpPr>
          <p:spPr>
            <a:xfrm flipV="1">
              <a:off x="4499992" y="4509120"/>
              <a:ext cx="1381125" cy="257175"/>
            </a:xfrm>
            <a:custGeom>
              <a:avLst/>
              <a:gdLst>
                <a:gd name="connsiteX0" fmla="*/ 0 w 1381125"/>
                <a:gd name="connsiteY0" fmla="*/ 0 h 257175"/>
                <a:gd name="connsiteX1" fmla="*/ 676275 w 1381125"/>
                <a:gd name="connsiteY1" fmla="*/ 257175 h 257175"/>
                <a:gd name="connsiteX2" fmla="*/ 1381125 w 138112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5" h="257175">
                  <a:moveTo>
                    <a:pt x="0" y="0"/>
                  </a:moveTo>
                  <a:cubicBezTo>
                    <a:pt x="223044" y="128587"/>
                    <a:pt x="446088" y="257175"/>
                    <a:pt x="676275" y="257175"/>
                  </a:cubicBezTo>
                  <a:cubicBezTo>
                    <a:pt x="906462" y="257175"/>
                    <a:pt x="1270000" y="39687"/>
                    <a:pt x="1381125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588224" y="2060848"/>
              <a:ext cx="621020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alanin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6588224" y="3501008"/>
              <a:ext cx="744600" cy="45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-keto-</a:t>
              </a:r>
              <a:endParaRPr lang="hu-HU" sz="14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glutarát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2915816" y="4941168"/>
              <a:ext cx="621020" cy="45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oxál-</a:t>
              </a:r>
            </a:p>
            <a:p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acetát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6588224" y="5013176"/>
              <a:ext cx="859655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aszpartát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2915816" y="3573016"/>
              <a:ext cx="824145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3059832" y="2060848"/>
              <a:ext cx="692043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piruvát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4879994" y="4562455"/>
              <a:ext cx="585055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ASAT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903857" y="2544108"/>
              <a:ext cx="575111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ALAT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4644008" y="3573016"/>
              <a:ext cx="1353971" cy="26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transzaminázok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176338"/>
            <a:ext cx="56197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beolvasás001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052513"/>
            <a:ext cx="6048375" cy="5564187"/>
          </a:xfrm>
          <a:noFill/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1743075" y="157163"/>
            <a:ext cx="5748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Transzaminálás és piridoxál foszfát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7812088" y="6092825"/>
            <a:ext cx="788987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339975" y="333375"/>
            <a:ext cx="4535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C1-csoport szállítók: A THF</a:t>
            </a:r>
          </a:p>
        </p:txBody>
      </p:sp>
      <p:pic>
        <p:nvPicPr>
          <p:cNvPr id="4" name="Objektum 4"/>
          <p:cNvPicPr/>
          <p:nvPr/>
        </p:nvPicPr>
        <p:blipFill>
          <a:blip r:embed="rId2" cstate="print"/>
          <a:srcRect t="-2176" r="-209" b="-2199"/>
          <a:stretch>
            <a:fillRect/>
          </a:stretch>
        </p:blipFill>
        <p:spPr bwMode="auto">
          <a:xfrm>
            <a:off x="3143240" y="2071678"/>
            <a:ext cx="5786478" cy="456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jektum 3"/>
          <p:cNvPicPr/>
          <p:nvPr/>
        </p:nvPicPr>
        <p:blipFill>
          <a:blip r:embed="rId3" cstate="print"/>
          <a:srcRect l="-2269" t="-348" r="-23" b="-116"/>
          <a:stretch>
            <a:fillRect/>
          </a:stretch>
        </p:blipFill>
        <p:spPr bwMode="auto">
          <a:xfrm>
            <a:off x="0" y="1142984"/>
            <a:ext cx="30435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88913"/>
            <a:ext cx="4818062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3213" y="804863"/>
            <a:ext cx="25003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A metilcsoport</a:t>
            </a:r>
          </a:p>
          <a:p>
            <a:r>
              <a:rPr lang="hu-HU" sz="2800" b="0"/>
              <a:t>szállítója:</a:t>
            </a:r>
          </a:p>
          <a:p>
            <a:r>
              <a:rPr lang="hu-HU" sz="2800" b="0"/>
              <a:t>Az S-adenozil-</a:t>
            </a:r>
          </a:p>
          <a:p>
            <a:r>
              <a:rPr lang="hu-HU" sz="2800" b="0"/>
              <a:t>metionin</a:t>
            </a:r>
          </a:p>
        </p:txBody>
      </p:sp>
      <p:grpSp>
        <p:nvGrpSpPr>
          <p:cNvPr id="2" name="Csoportba foglalás 63"/>
          <p:cNvGrpSpPr/>
          <p:nvPr/>
        </p:nvGrpSpPr>
        <p:grpSpPr>
          <a:xfrm>
            <a:off x="2699792" y="836712"/>
            <a:ext cx="6261424" cy="5612925"/>
            <a:chOff x="2699792" y="836712"/>
            <a:chExt cx="5701671" cy="4923496"/>
          </a:xfrm>
        </p:grpSpPr>
        <p:graphicFrame>
          <p:nvGraphicFramePr>
            <p:cNvPr id="34" name="Object 2"/>
            <p:cNvGraphicFramePr>
              <a:graphicFrameLocks noChangeAspect="1"/>
            </p:cNvGraphicFramePr>
            <p:nvPr/>
          </p:nvGraphicFramePr>
          <p:xfrm>
            <a:off x="2699792" y="1124744"/>
            <a:ext cx="2008187" cy="2227263"/>
          </p:xfrm>
          <a:graphic>
            <a:graphicData uri="http://schemas.openxmlformats.org/presentationml/2006/ole">
              <p:oleObj spid="_x0000_s75778" name="ChemSketch" r:id="rId3" imgW="2008800" imgH="2228040" progId="ACD.ChemSketch.20">
                <p:embed/>
              </p:oleObj>
            </a:graphicData>
          </a:graphic>
        </p:graphicFrame>
        <p:graphicFrame>
          <p:nvGraphicFramePr>
            <p:cNvPr id="35" name="Object 3"/>
            <p:cNvGraphicFramePr>
              <a:graphicFrameLocks noChangeAspect="1"/>
            </p:cNvGraphicFramePr>
            <p:nvPr/>
          </p:nvGraphicFramePr>
          <p:xfrm>
            <a:off x="6804248" y="4221088"/>
            <a:ext cx="762000" cy="1246187"/>
          </p:xfrm>
          <a:graphic>
            <a:graphicData uri="http://schemas.openxmlformats.org/presentationml/2006/ole">
              <p:oleObj spid="_x0000_s75779" name="ChemSketch" r:id="rId4" imgW="762120" imgH="1246680" progId="ACD.ChemSketch.20">
                <p:embed/>
              </p:oleObj>
            </a:graphicData>
          </a:graphic>
        </p:graphicFrame>
        <p:graphicFrame>
          <p:nvGraphicFramePr>
            <p:cNvPr id="36" name="Object 4"/>
            <p:cNvGraphicFramePr>
              <a:graphicFrameLocks noChangeAspect="1"/>
            </p:cNvGraphicFramePr>
            <p:nvPr/>
          </p:nvGraphicFramePr>
          <p:xfrm>
            <a:off x="6228184" y="1124744"/>
            <a:ext cx="1981200" cy="2219325"/>
          </p:xfrm>
          <a:graphic>
            <a:graphicData uri="http://schemas.openxmlformats.org/presentationml/2006/ole">
              <p:oleObj spid="_x0000_s75780" name="ChemSketch" r:id="rId5" imgW="1981080" imgH="2219040" progId="ACD.ChemSketch.20">
                <p:embed/>
              </p:oleObj>
            </a:graphicData>
          </a:graphic>
        </p:graphicFrame>
        <p:cxnSp>
          <p:nvCxnSpPr>
            <p:cNvPr id="38" name="Egyenes összekötő nyíllal 37"/>
            <p:cNvCxnSpPr/>
            <p:nvPr/>
          </p:nvCxnSpPr>
          <p:spPr>
            <a:xfrm>
              <a:off x="4860032" y="2420888"/>
              <a:ext cx="13681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Szabadkézi sokszög 38"/>
            <p:cNvSpPr/>
            <p:nvPr/>
          </p:nvSpPr>
          <p:spPr>
            <a:xfrm>
              <a:off x="5021927" y="2106642"/>
              <a:ext cx="959476" cy="310166"/>
            </a:xfrm>
            <a:custGeom>
              <a:avLst/>
              <a:gdLst>
                <a:gd name="connsiteX0" fmla="*/ 0 w 959476"/>
                <a:gd name="connsiteY0" fmla="*/ 0 h 310166"/>
                <a:gd name="connsiteX1" fmla="*/ 470078 w 959476"/>
                <a:gd name="connsiteY1" fmla="*/ 309093 h 310166"/>
                <a:gd name="connsiteX2" fmla="*/ 959476 w 959476"/>
                <a:gd name="connsiteY2" fmla="*/ 6439 h 31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9476" h="310166">
                  <a:moveTo>
                    <a:pt x="0" y="0"/>
                  </a:moveTo>
                  <a:cubicBezTo>
                    <a:pt x="155082" y="154010"/>
                    <a:pt x="310165" y="308020"/>
                    <a:pt x="470078" y="309093"/>
                  </a:cubicBezTo>
                  <a:cubicBezTo>
                    <a:pt x="629991" y="310166"/>
                    <a:pt x="882203" y="56881"/>
                    <a:pt x="959476" y="6439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4716016" y="1844824"/>
              <a:ext cx="750578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akceptor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5508104" y="1844824"/>
              <a:ext cx="1051276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akceptor-CH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4788024" y="2420888"/>
              <a:ext cx="1573848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SAH-metiltranszferáz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6588224" y="836712"/>
              <a:ext cx="1813239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S-adenozil-homocisztein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3131840" y="836712"/>
              <a:ext cx="1502323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S-adenozil-metionin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6732240" y="5517232"/>
              <a:ext cx="1064413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homocisztein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Egyenes összekötő nyíllal 45"/>
            <p:cNvCxnSpPr/>
            <p:nvPr/>
          </p:nvCxnSpPr>
          <p:spPr>
            <a:xfrm>
              <a:off x="7236296" y="3429000"/>
              <a:ext cx="0" cy="7920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Szabadkézi sokszög 46"/>
            <p:cNvSpPr/>
            <p:nvPr/>
          </p:nvSpPr>
          <p:spPr>
            <a:xfrm>
              <a:off x="7240312" y="3549075"/>
              <a:ext cx="305874" cy="476519"/>
            </a:xfrm>
            <a:custGeom>
              <a:avLst/>
              <a:gdLst>
                <a:gd name="connsiteX0" fmla="*/ 305874 w 305874"/>
                <a:gd name="connsiteY0" fmla="*/ 0 h 476519"/>
                <a:gd name="connsiteX1" fmla="*/ 3220 w 305874"/>
                <a:gd name="connsiteY1" fmla="*/ 244699 h 476519"/>
                <a:gd name="connsiteX2" fmla="*/ 286555 w 305874"/>
                <a:gd name="connsiteY2" fmla="*/ 476519 h 47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874" h="476519">
                  <a:moveTo>
                    <a:pt x="305874" y="0"/>
                  </a:moveTo>
                  <a:cubicBezTo>
                    <a:pt x="156157" y="82639"/>
                    <a:pt x="6440" y="165279"/>
                    <a:pt x="3220" y="244699"/>
                  </a:cubicBezTo>
                  <a:cubicBezTo>
                    <a:pt x="0" y="324119"/>
                    <a:pt x="247918" y="435736"/>
                    <a:pt x="286555" y="476519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8" name="Szövegdoboz 47"/>
            <p:cNvSpPr txBox="1"/>
            <p:nvPr/>
          </p:nvSpPr>
          <p:spPr>
            <a:xfrm>
              <a:off x="3059832" y="4005064"/>
              <a:ext cx="438026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3131840" y="3501008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3 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6588224" y="3717032"/>
              <a:ext cx="706787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hidroláz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Egyenes összekötő nyíllal 50"/>
            <p:cNvCxnSpPr/>
            <p:nvPr/>
          </p:nvCxnSpPr>
          <p:spPr>
            <a:xfrm flipH="1">
              <a:off x="4897271" y="4869160"/>
              <a:ext cx="13681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Szabadkézi sokszög 51"/>
            <p:cNvSpPr/>
            <p:nvPr/>
          </p:nvSpPr>
          <p:spPr>
            <a:xfrm flipH="1">
              <a:off x="5144052" y="4554914"/>
              <a:ext cx="959476" cy="310166"/>
            </a:xfrm>
            <a:custGeom>
              <a:avLst/>
              <a:gdLst>
                <a:gd name="connsiteX0" fmla="*/ 0 w 959476"/>
                <a:gd name="connsiteY0" fmla="*/ 0 h 310166"/>
                <a:gd name="connsiteX1" fmla="*/ 470078 w 959476"/>
                <a:gd name="connsiteY1" fmla="*/ 309093 h 310166"/>
                <a:gd name="connsiteX2" fmla="*/ 959476 w 959476"/>
                <a:gd name="connsiteY2" fmla="*/ 6439 h 31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9476" h="310166">
                  <a:moveTo>
                    <a:pt x="0" y="0"/>
                  </a:moveTo>
                  <a:cubicBezTo>
                    <a:pt x="155082" y="154010"/>
                    <a:pt x="310165" y="308020"/>
                    <a:pt x="470078" y="309093"/>
                  </a:cubicBezTo>
                  <a:cubicBezTo>
                    <a:pt x="629991" y="310166"/>
                    <a:pt x="882203" y="56881"/>
                    <a:pt x="959476" y="6439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53" name="Szövegdoboz 52"/>
            <p:cNvSpPr txBox="1"/>
            <p:nvPr/>
          </p:nvSpPr>
          <p:spPr>
            <a:xfrm flipH="1">
              <a:off x="5796136" y="4293096"/>
              <a:ext cx="741820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THF-CH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Szövegdoboz 53"/>
            <p:cNvSpPr txBox="1"/>
            <p:nvPr/>
          </p:nvSpPr>
          <p:spPr>
            <a:xfrm flipH="1">
              <a:off x="4860032" y="4293096"/>
              <a:ext cx="441122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THF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Szövegdoboz 54"/>
            <p:cNvSpPr txBox="1"/>
            <p:nvPr/>
          </p:nvSpPr>
          <p:spPr>
            <a:xfrm flipH="1">
              <a:off x="5003495" y="4869160"/>
              <a:ext cx="1232279" cy="404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homocisztein-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metiltranszferáz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6" name="Object 13"/>
            <p:cNvGraphicFramePr>
              <a:graphicFrameLocks noChangeAspect="1"/>
            </p:cNvGraphicFramePr>
            <p:nvPr/>
          </p:nvGraphicFramePr>
          <p:xfrm>
            <a:off x="3347864" y="4365104"/>
            <a:ext cx="933450" cy="1014413"/>
          </p:xfrm>
          <a:graphic>
            <a:graphicData uri="http://schemas.openxmlformats.org/presentationml/2006/ole">
              <p:oleObj spid="_x0000_s75781" name="ChemSketch" r:id="rId6" imgW="932760" imgH="1014840" progId="ACD.ChemSketch.20">
                <p:embed/>
              </p:oleObj>
            </a:graphicData>
          </a:graphic>
        </p:graphicFrame>
        <p:sp>
          <p:nvSpPr>
            <p:cNvPr id="57" name="Szövegdoboz 56"/>
            <p:cNvSpPr txBox="1"/>
            <p:nvPr/>
          </p:nvSpPr>
          <p:spPr>
            <a:xfrm>
              <a:off x="3419872" y="5517232"/>
              <a:ext cx="753498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metionin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Csoportba foglalás 57"/>
            <p:cNvGrpSpPr/>
            <p:nvPr/>
          </p:nvGrpSpPr>
          <p:grpSpPr>
            <a:xfrm flipH="1" flipV="1">
              <a:off x="3491880" y="3429000"/>
              <a:ext cx="309890" cy="792088"/>
              <a:chOff x="5157192" y="3131840"/>
              <a:chExt cx="309890" cy="792088"/>
            </a:xfrm>
          </p:grpSpPr>
          <p:cxnSp>
            <p:nvCxnSpPr>
              <p:cNvPr id="59" name="Egyenes összekötő nyíllal 58"/>
              <p:cNvCxnSpPr/>
              <p:nvPr/>
            </p:nvCxnSpPr>
            <p:spPr>
              <a:xfrm>
                <a:off x="5157192" y="3131840"/>
                <a:ext cx="0" cy="7920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Szabadkézi sokszög 59"/>
              <p:cNvSpPr/>
              <p:nvPr/>
            </p:nvSpPr>
            <p:spPr>
              <a:xfrm>
                <a:off x="5161208" y="3251915"/>
                <a:ext cx="305874" cy="476519"/>
              </a:xfrm>
              <a:custGeom>
                <a:avLst/>
                <a:gdLst>
                  <a:gd name="connsiteX0" fmla="*/ 305874 w 305874"/>
                  <a:gd name="connsiteY0" fmla="*/ 0 h 476519"/>
                  <a:gd name="connsiteX1" fmla="*/ 3220 w 305874"/>
                  <a:gd name="connsiteY1" fmla="*/ 244699 h 476519"/>
                  <a:gd name="connsiteX2" fmla="*/ 286555 w 305874"/>
                  <a:gd name="connsiteY2" fmla="*/ 476519 h 47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5874" h="476519">
                    <a:moveTo>
                      <a:pt x="305874" y="0"/>
                    </a:moveTo>
                    <a:cubicBezTo>
                      <a:pt x="156157" y="82639"/>
                      <a:pt x="6440" y="165279"/>
                      <a:pt x="3220" y="244699"/>
                    </a:cubicBezTo>
                    <a:cubicBezTo>
                      <a:pt x="0" y="324119"/>
                      <a:pt x="247918" y="435736"/>
                      <a:pt x="286555" y="476519"/>
                    </a:cubicBezTo>
                  </a:path>
                </a:pathLst>
              </a:cu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sz="1200"/>
              </a:p>
            </p:txBody>
          </p:sp>
        </p:grpSp>
        <p:sp>
          <p:nvSpPr>
            <p:cNvPr id="61" name="Szövegdoboz 60"/>
            <p:cNvSpPr txBox="1"/>
            <p:nvPr/>
          </p:nvSpPr>
          <p:spPr>
            <a:xfrm>
              <a:off x="3779912" y="3717032"/>
              <a:ext cx="905306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transzferáz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7524328" y="3429000"/>
              <a:ext cx="430903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Szövegdoboz 62"/>
            <p:cNvSpPr txBox="1"/>
            <p:nvPr/>
          </p:nvSpPr>
          <p:spPr>
            <a:xfrm>
              <a:off x="7524328" y="3861048"/>
              <a:ext cx="776853" cy="242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adenozin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88913"/>
            <a:ext cx="60245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31775" y="660400"/>
            <a:ext cx="2105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A nem </a:t>
            </a:r>
          </a:p>
          <a:p>
            <a:r>
              <a:rPr lang="hu-HU" sz="2800" b="0"/>
              <a:t>esszenciális</a:t>
            </a:r>
          </a:p>
          <a:p>
            <a:r>
              <a:rPr lang="hu-HU" sz="2800" b="0"/>
              <a:t>aminosavak</a:t>
            </a:r>
          </a:p>
          <a:p>
            <a:r>
              <a:rPr lang="hu-HU" sz="2800" b="0"/>
              <a:t>szintézise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419475" y="476250"/>
            <a:ext cx="2124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Proteázok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00113" y="2349500"/>
            <a:ext cx="54070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Szerin proteázok (Ser-His-Asp)</a:t>
            </a:r>
          </a:p>
          <a:p>
            <a:r>
              <a:rPr lang="hu-HU" sz="2800" b="0"/>
              <a:t>pl: tripszin, kimotripszin, elasztáz</a:t>
            </a:r>
          </a:p>
          <a:p>
            <a:endParaRPr lang="hu-HU" sz="2800" b="0"/>
          </a:p>
          <a:p>
            <a:r>
              <a:rPr lang="hu-HU" sz="2800"/>
              <a:t>Cink proteázok (Zn</a:t>
            </a:r>
            <a:r>
              <a:rPr lang="hu-HU" sz="2800" baseline="30000"/>
              <a:t>2+</a:t>
            </a:r>
            <a:r>
              <a:rPr lang="hu-HU" sz="2800"/>
              <a:t> és Glu)</a:t>
            </a:r>
          </a:p>
          <a:p>
            <a:r>
              <a:rPr lang="hu-HU" sz="2800" b="0"/>
              <a:t>pl: karboxipeptidáz A</a:t>
            </a:r>
          </a:p>
          <a:p>
            <a:endParaRPr lang="hu-HU" sz="2800" b="0"/>
          </a:p>
          <a:p>
            <a:r>
              <a:rPr lang="hu-HU" sz="2800"/>
              <a:t>Karboxil-proteázok (2 Asp)</a:t>
            </a:r>
          </a:p>
          <a:p>
            <a:r>
              <a:rPr lang="hu-HU" sz="2800" b="0"/>
              <a:t>pl: pepszin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4213" y="1268413"/>
            <a:ext cx="6992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Osztályozás hatásmechanizmus szerint: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7224" y="6215082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(cisztein-, </a:t>
            </a:r>
            <a:r>
              <a:rPr lang="hu-HU" dirty="0" err="1" smtClean="0"/>
              <a:t>treonin-</a:t>
            </a:r>
            <a:r>
              <a:rPr lang="hu-HU" dirty="0" smtClean="0"/>
              <a:t>, </a:t>
            </a:r>
            <a:r>
              <a:rPr lang="hu-HU" dirty="0" err="1" smtClean="0"/>
              <a:t>glutamát-proteázok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96975"/>
            <a:ext cx="7145338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03575" y="260350"/>
            <a:ext cx="283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Szerin szintézis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96975"/>
            <a:ext cx="7056438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27313" y="260350"/>
            <a:ext cx="3565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Szerin bioszintézise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Asn,</a:t>
            </a:r>
          </a:p>
          <a:p>
            <a:r>
              <a:rPr lang="hu-HU" sz="2000" b="0"/>
              <a:t>Cys,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/>
              <a:t>Gly, Pro, </a:t>
            </a:r>
            <a:r>
              <a:rPr lang="hu-HU" sz="2000" b="0">
                <a:solidFill>
                  <a:schemeClr val="hlink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/>
              <a:t>Tyr, Arg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7659688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25538"/>
            <a:ext cx="4445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16238" y="211138"/>
            <a:ext cx="360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Glicin átalakulása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825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Asn,</a:t>
            </a:r>
          </a:p>
          <a:p>
            <a:r>
              <a:rPr lang="hu-HU" sz="2000" b="0"/>
              <a:t>Cys,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hlink"/>
                </a:solidFill>
              </a:rPr>
              <a:t>Gly</a:t>
            </a:r>
            <a:r>
              <a:rPr lang="hu-HU" sz="2000" b="0"/>
              <a:t>, Pro, </a:t>
            </a:r>
            <a:r>
              <a:rPr lang="hu-HU" sz="2000" b="0">
                <a:solidFill>
                  <a:schemeClr val="accent2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/>
              <a:t>Tyr, Arg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66"/>
          <p:cNvGrpSpPr/>
          <p:nvPr/>
        </p:nvGrpSpPr>
        <p:grpSpPr>
          <a:xfrm>
            <a:off x="1475656" y="476672"/>
            <a:ext cx="7426208" cy="6251073"/>
            <a:chOff x="1475656" y="476672"/>
            <a:chExt cx="7426208" cy="625107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1475656" y="476672"/>
            <a:ext cx="1406792" cy="1238030"/>
          </p:xfrm>
          <a:graphic>
            <a:graphicData uri="http://schemas.openxmlformats.org/presentationml/2006/ole">
              <p:oleObj spid="_x0000_s112642" name="ChemSketch" r:id="rId3" imgW="1225440" imgH="1118520" progId="ACD.ChemSketch.20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4120680" y="476672"/>
            <a:ext cx="1406792" cy="1238030"/>
          </p:xfrm>
          <a:graphic>
            <a:graphicData uri="http://schemas.openxmlformats.org/presentationml/2006/ole">
              <p:oleObj spid="_x0000_s112643" name="ChemSketch" r:id="rId4" imgW="1225440" imgH="1118520" progId="ACD.ChemSketch.20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6765704" y="476672"/>
            <a:ext cx="1676488" cy="1238030"/>
          </p:xfrm>
          <a:graphic>
            <a:graphicData uri="http://schemas.openxmlformats.org/presentationml/2006/ole">
              <p:oleObj spid="_x0000_s112644" name="ChemSketch" r:id="rId5" imgW="1460160" imgH="1118520" progId="ACD.ChemSketch.20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7178989" y="2627338"/>
            <a:ext cx="1091540" cy="985156"/>
          </p:xfrm>
          <a:graphic>
            <a:graphicData uri="http://schemas.openxmlformats.org/presentationml/2006/ole">
              <p:oleObj spid="_x0000_s112645" name="ChemSketch" r:id="rId6" imgW="951120" imgH="889920" progId="ACD.ChemSketch.20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285994" y="2786647"/>
            <a:ext cx="909313" cy="677844"/>
          </p:xfrm>
          <a:graphic>
            <a:graphicData uri="http://schemas.openxmlformats.org/presentationml/2006/ole">
              <p:oleObj spid="_x0000_s112646" name="ChemSketch" r:id="rId7" imgW="792360" imgH="612720" progId="ACD.ChemSketch.20">
                <p:embed/>
              </p:oleObj>
            </a:graphicData>
          </a:graphic>
        </p:graphicFrame>
        <p:cxnSp>
          <p:nvCxnSpPr>
            <p:cNvPr id="8" name="Egyenes összekötő nyíllal 7"/>
            <p:cNvCxnSpPr/>
            <p:nvPr/>
          </p:nvCxnSpPr>
          <p:spPr>
            <a:xfrm>
              <a:off x="2798168" y="1034252"/>
              <a:ext cx="13225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8"/>
            <p:cNvCxnSpPr/>
            <p:nvPr/>
          </p:nvCxnSpPr>
          <p:spPr>
            <a:xfrm>
              <a:off x="5443192" y="1034252"/>
              <a:ext cx="123985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abadkézi sokszög 9"/>
            <p:cNvSpPr/>
            <p:nvPr/>
          </p:nvSpPr>
          <p:spPr>
            <a:xfrm>
              <a:off x="3029093" y="754684"/>
              <a:ext cx="702216" cy="270682"/>
            </a:xfrm>
            <a:custGeom>
              <a:avLst/>
              <a:gdLst>
                <a:gd name="connsiteX0" fmla="*/ 0 w 611747"/>
                <a:gd name="connsiteY0" fmla="*/ 0 h 244698"/>
                <a:gd name="connsiteX1" fmla="*/ 296214 w 611747"/>
                <a:gd name="connsiteY1" fmla="*/ 244698 h 244698"/>
                <a:gd name="connsiteX2" fmla="*/ 611747 w 611747"/>
                <a:gd name="connsiteY2" fmla="*/ 0 h 24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747" h="244698">
                  <a:moveTo>
                    <a:pt x="0" y="0"/>
                  </a:moveTo>
                  <a:cubicBezTo>
                    <a:pt x="97128" y="122349"/>
                    <a:pt x="194256" y="244698"/>
                    <a:pt x="296214" y="244698"/>
                  </a:cubicBezTo>
                  <a:cubicBezTo>
                    <a:pt x="398172" y="244698"/>
                    <a:pt x="562378" y="40783"/>
                    <a:pt x="611747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5712527" y="751381"/>
              <a:ext cx="702216" cy="270682"/>
            </a:xfrm>
            <a:custGeom>
              <a:avLst/>
              <a:gdLst>
                <a:gd name="connsiteX0" fmla="*/ 0 w 611747"/>
                <a:gd name="connsiteY0" fmla="*/ 0 h 244698"/>
                <a:gd name="connsiteX1" fmla="*/ 296214 w 611747"/>
                <a:gd name="connsiteY1" fmla="*/ 244698 h 244698"/>
                <a:gd name="connsiteX2" fmla="*/ 611747 w 611747"/>
                <a:gd name="connsiteY2" fmla="*/ 0 h 24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747" h="244698">
                  <a:moveTo>
                    <a:pt x="0" y="0"/>
                  </a:moveTo>
                  <a:cubicBezTo>
                    <a:pt x="97128" y="122349"/>
                    <a:pt x="194256" y="244698"/>
                    <a:pt x="296214" y="244698"/>
                  </a:cubicBezTo>
                  <a:cubicBezTo>
                    <a:pt x="398172" y="244698"/>
                    <a:pt x="562378" y="40783"/>
                    <a:pt x="611747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2632854" y="476672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3459424" y="476672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5360535" y="476672"/>
              <a:ext cx="44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856477" y="476672"/>
              <a:ext cx="1210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-ketoglutarát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2822226" y="1034252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3-foszfoglicerát-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dehidrogenáz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5491995" y="1034252"/>
              <a:ext cx="1157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transzamináz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Egyenes összekötő nyíllal 17"/>
            <p:cNvCxnSpPr/>
            <p:nvPr/>
          </p:nvCxnSpPr>
          <p:spPr>
            <a:xfrm>
              <a:off x="7674931" y="1671487"/>
              <a:ext cx="0" cy="9558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abadkézi sokszög 18"/>
            <p:cNvSpPr/>
            <p:nvPr/>
          </p:nvSpPr>
          <p:spPr>
            <a:xfrm>
              <a:off x="7668643" y="1958508"/>
              <a:ext cx="165082" cy="455886"/>
            </a:xfrm>
            <a:custGeom>
              <a:avLst/>
              <a:gdLst>
                <a:gd name="connsiteX0" fmla="*/ 15025 w 143814"/>
                <a:gd name="connsiteY0" fmla="*/ 0 h 412124"/>
                <a:gd name="connsiteX1" fmla="*/ 21465 w 143814"/>
                <a:gd name="connsiteY1" fmla="*/ 264017 h 412124"/>
                <a:gd name="connsiteX2" fmla="*/ 143814 w 143814"/>
                <a:gd name="connsiteY2" fmla="*/ 412124 h 41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14" h="412124">
                  <a:moveTo>
                    <a:pt x="15025" y="0"/>
                  </a:moveTo>
                  <a:cubicBezTo>
                    <a:pt x="7512" y="97665"/>
                    <a:pt x="0" y="195330"/>
                    <a:pt x="21465" y="264017"/>
                  </a:cubicBezTo>
                  <a:cubicBezTo>
                    <a:pt x="42930" y="332704"/>
                    <a:pt x="93372" y="372414"/>
                    <a:pt x="143814" y="4121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7757588" y="2308721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6555410" y="1910450"/>
              <a:ext cx="1133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foszfoszerin-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foszfatáz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flipH="1">
              <a:off x="5525849" y="3184919"/>
              <a:ext cx="140516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abadkézi sokszög 23"/>
            <p:cNvSpPr/>
            <p:nvPr/>
          </p:nvSpPr>
          <p:spPr>
            <a:xfrm>
              <a:off x="5852738" y="2898774"/>
              <a:ext cx="872226" cy="277806"/>
            </a:xfrm>
            <a:custGeom>
              <a:avLst/>
              <a:gdLst>
                <a:gd name="connsiteX0" fmla="*/ 759854 w 759854"/>
                <a:gd name="connsiteY0" fmla="*/ 0 h 251138"/>
                <a:gd name="connsiteX1" fmla="*/ 386366 w 759854"/>
                <a:gd name="connsiteY1" fmla="*/ 251138 h 251138"/>
                <a:gd name="connsiteX2" fmla="*/ 0 w 759854"/>
                <a:gd name="connsiteY2" fmla="*/ 0 h 2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9854" h="251138">
                  <a:moveTo>
                    <a:pt x="759854" y="0"/>
                  </a:moveTo>
                  <a:cubicBezTo>
                    <a:pt x="636431" y="125569"/>
                    <a:pt x="513008" y="251138"/>
                    <a:pt x="386366" y="251138"/>
                  </a:cubicBezTo>
                  <a:cubicBezTo>
                    <a:pt x="259724" y="251138"/>
                    <a:pt x="70834" y="40783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6517733" y="2627338"/>
              <a:ext cx="484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THF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5334171" y="2468030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metilén-THF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1475656" y="1751141"/>
              <a:ext cx="132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3-foszfoglicerát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3872709" y="1751141"/>
              <a:ext cx="1853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3-foszfohidroxi-piruvát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7683261" y="635981"/>
              <a:ext cx="1218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3-foszfoszerin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7426960" y="3662845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szerin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4533965" y="366284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glicin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Egyenes összekötő nyíllal 32"/>
            <p:cNvCxnSpPr/>
            <p:nvPr/>
          </p:nvCxnSpPr>
          <p:spPr>
            <a:xfrm flipH="1">
              <a:off x="2715511" y="3184919"/>
              <a:ext cx="140516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zabadkézi sokszög 33"/>
            <p:cNvSpPr/>
            <p:nvPr/>
          </p:nvSpPr>
          <p:spPr>
            <a:xfrm>
              <a:off x="3042400" y="2898774"/>
              <a:ext cx="872226" cy="277806"/>
            </a:xfrm>
            <a:custGeom>
              <a:avLst/>
              <a:gdLst>
                <a:gd name="connsiteX0" fmla="*/ 759854 w 759854"/>
                <a:gd name="connsiteY0" fmla="*/ 0 h 251138"/>
                <a:gd name="connsiteX1" fmla="*/ 386366 w 759854"/>
                <a:gd name="connsiteY1" fmla="*/ 251138 h 251138"/>
                <a:gd name="connsiteX2" fmla="*/ 0 w 759854"/>
                <a:gd name="connsiteY2" fmla="*/ 0 h 2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9854" h="251138">
                  <a:moveTo>
                    <a:pt x="759854" y="0"/>
                  </a:moveTo>
                  <a:cubicBezTo>
                    <a:pt x="636431" y="125569"/>
                    <a:pt x="513008" y="251138"/>
                    <a:pt x="386366" y="251138"/>
                  </a:cubicBezTo>
                  <a:cubicBezTo>
                    <a:pt x="259724" y="251138"/>
                    <a:pt x="70834" y="40783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3626026" y="2468030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THF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2523833" y="2308721"/>
              <a:ext cx="1074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metilén-THF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1888941" y="2866301"/>
              <a:ext cx="522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2830828" y="3184919"/>
              <a:ext cx="1152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glicin-szintáz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5415145" y="3184919"/>
              <a:ext cx="1604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szerin-hidroximetil-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transzferáz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Egyenes összekötő nyíllal 39"/>
            <p:cNvCxnSpPr/>
            <p:nvPr/>
          </p:nvCxnSpPr>
          <p:spPr>
            <a:xfrm>
              <a:off x="7592274" y="3981462"/>
              <a:ext cx="0" cy="9558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16"/>
            <p:cNvGraphicFramePr>
              <a:graphicFrameLocks noChangeAspect="1"/>
            </p:cNvGraphicFramePr>
            <p:nvPr/>
          </p:nvGraphicFramePr>
          <p:xfrm>
            <a:off x="7096332" y="4937314"/>
            <a:ext cx="413285" cy="816573"/>
          </p:xfrm>
          <a:graphic>
            <a:graphicData uri="http://schemas.openxmlformats.org/presentationml/2006/ole">
              <p:oleObj spid="_x0000_s112647" name="ChemSketch" r:id="rId8" imgW="353520" imgH="737640" progId="ACD.ChemSketch.20">
                <p:embed/>
              </p:oleObj>
            </a:graphicData>
          </a:graphic>
        </p:graphicFrame>
        <p:sp>
          <p:nvSpPr>
            <p:cNvPr id="42" name="Szövegdoboz 41"/>
            <p:cNvSpPr txBox="1"/>
            <p:nvPr/>
          </p:nvSpPr>
          <p:spPr>
            <a:xfrm>
              <a:off x="7592274" y="5176277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7426960" y="5176277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6931018" y="5813511"/>
              <a:ext cx="6976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7569460" y="4300079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szerin-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ammónia-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liáz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Egyenes összekötő nyíllal 45"/>
            <p:cNvCxnSpPr/>
            <p:nvPr/>
          </p:nvCxnSpPr>
          <p:spPr>
            <a:xfrm flipH="1">
              <a:off x="5124760" y="3662845"/>
              <a:ext cx="2136886" cy="12245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Szabadkézi sokszög 46"/>
            <p:cNvSpPr/>
            <p:nvPr/>
          </p:nvSpPr>
          <p:spPr>
            <a:xfrm>
              <a:off x="5959574" y="4320921"/>
              <a:ext cx="1303030" cy="603676"/>
            </a:xfrm>
            <a:custGeom>
              <a:avLst/>
              <a:gdLst>
                <a:gd name="connsiteX0" fmla="*/ 1135156 w 1135156"/>
                <a:gd name="connsiteY0" fmla="*/ 545727 h 545727"/>
                <a:gd name="connsiteX1" fmla="*/ 146797 w 1135156"/>
                <a:gd name="connsiteY1" fmla="*/ 1121 h 545727"/>
                <a:gd name="connsiteX2" fmla="*/ 254373 w 1135156"/>
                <a:gd name="connsiteY2" fmla="*/ 539003 h 54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156" h="545727">
                  <a:moveTo>
                    <a:pt x="1135156" y="545727"/>
                  </a:moveTo>
                  <a:cubicBezTo>
                    <a:pt x="714375" y="273984"/>
                    <a:pt x="293594" y="2242"/>
                    <a:pt x="146797" y="1121"/>
                  </a:cubicBezTo>
                  <a:cubicBezTo>
                    <a:pt x="0" y="0"/>
                    <a:pt x="127186" y="269501"/>
                    <a:pt x="254373" y="539003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graphicFrame>
          <p:nvGraphicFramePr>
            <p:cNvPr id="48" name="Object 23"/>
            <p:cNvGraphicFramePr>
              <a:graphicFrameLocks noChangeAspect="1"/>
            </p:cNvGraphicFramePr>
            <p:nvPr/>
          </p:nvGraphicFramePr>
          <p:xfrm>
            <a:off x="5856477" y="4937314"/>
            <a:ext cx="856467" cy="869256"/>
          </p:xfrm>
          <a:graphic>
            <a:graphicData uri="http://schemas.openxmlformats.org/presentationml/2006/ole">
              <p:oleObj spid="_x0000_s112648" name="ChemSketch" r:id="rId9" imgW="746640" imgH="786240" progId="ACD.ChemSketch.20">
                <p:embed/>
              </p:oleObj>
            </a:graphicData>
          </a:graphic>
        </p:graphicFrame>
        <p:sp>
          <p:nvSpPr>
            <p:cNvPr id="49" name="Szövegdoboz 48"/>
            <p:cNvSpPr txBox="1"/>
            <p:nvPr/>
          </p:nvSpPr>
          <p:spPr>
            <a:xfrm>
              <a:off x="6021791" y="5813511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alanin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0" name="Object 9"/>
            <p:cNvGraphicFramePr>
              <a:graphicFrameLocks noChangeAspect="1"/>
            </p:cNvGraphicFramePr>
            <p:nvPr/>
          </p:nvGraphicFramePr>
          <p:xfrm>
            <a:off x="4699279" y="4937314"/>
            <a:ext cx="681529" cy="842914"/>
          </p:xfrm>
          <a:graphic>
            <a:graphicData uri="http://schemas.openxmlformats.org/presentationml/2006/ole">
              <p:oleObj spid="_x0000_s112649" name="ChemSketch" r:id="rId10" imgW="594360" imgH="762120" progId="ACD.ChemSketch.20">
                <p:embed/>
              </p:oleObj>
            </a:graphicData>
          </a:graphic>
        </p:graphicFrame>
        <p:sp>
          <p:nvSpPr>
            <p:cNvPr id="51" name="Szövegdoboz 50"/>
            <p:cNvSpPr txBox="1"/>
            <p:nvPr/>
          </p:nvSpPr>
          <p:spPr>
            <a:xfrm rot="19705857">
              <a:off x="5406176" y="4058241"/>
              <a:ext cx="1157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transzamináz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4533965" y="5813511"/>
              <a:ext cx="12121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hidroxipiruvát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3" name="Object 10"/>
            <p:cNvGraphicFramePr>
              <a:graphicFrameLocks noChangeAspect="1"/>
            </p:cNvGraphicFramePr>
            <p:nvPr/>
          </p:nvGraphicFramePr>
          <p:xfrm>
            <a:off x="2715511" y="5574548"/>
            <a:ext cx="688818" cy="842914"/>
          </p:xfrm>
          <a:graphic>
            <a:graphicData uri="http://schemas.openxmlformats.org/presentationml/2006/ole">
              <p:oleObj spid="_x0000_s112650" name="ChemSketch" r:id="rId11" imgW="600480" imgH="762120" progId="ACD.ChemSketch.20">
                <p:embed/>
              </p:oleObj>
            </a:graphicData>
          </a:graphic>
        </p:graphicFrame>
        <p:graphicFrame>
          <p:nvGraphicFramePr>
            <p:cNvPr id="54" name="Object 11"/>
            <p:cNvGraphicFramePr>
              <a:graphicFrameLocks noChangeAspect="1"/>
            </p:cNvGraphicFramePr>
            <p:nvPr/>
          </p:nvGraphicFramePr>
          <p:xfrm>
            <a:off x="1888941" y="3901807"/>
            <a:ext cx="1259189" cy="842914"/>
          </p:xfrm>
          <a:graphic>
            <a:graphicData uri="http://schemas.openxmlformats.org/presentationml/2006/ole">
              <p:oleObj spid="_x0000_s112651" name="ChemSketch" r:id="rId12" imgW="1097280" imgH="762120" progId="ACD.ChemSketch.20">
                <p:embed/>
              </p:oleObj>
            </a:graphicData>
          </a:graphic>
        </p:graphicFrame>
        <p:cxnSp>
          <p:nvCxnSpPr>
            <p:cNvPr id="55" name="Egyenes összekötő nyíllal 54"/>
            <p:cNvCxnSpPr/>
            <p:nvPr/>
          </p:nvCxnSpPr>
          <p:spPr>
            <a:xfrm flipH="1">
              <a:off x="3534884" y="5277510"/>
              <a:ext cx="1057106" cy="7478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Szövegdoboz 55"/>
            <p:cNvSpPr txBox="1"/>
            <p:nvPr/>
          </p:nvSpPr>
          <p:spPr>
            <a:xfrm>
              <a:off x="2715511" y="6450746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glicerát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Egyenes összekötő nyíllal 56"/>
            <p:cNvCxnSpPr/>
            <p:nvPr/>
          </p:nvCxnSpPr>
          <p:spPr>
            <a:xfrm flipH="1" flipV="1">
              <a:off x="2467540" y="4778005"/>
              <a:ext cx="330628" cy="8761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Szabadkézi sokszög 57"/>
            <p:cNvSpPr/>
            <p:nvPr/>
          </p:nvSpPr>
          <p:spPr>
            <a:xfrm>
              <a:off x="3727830" y="5021284"/>
              <a:ext cx="587843" cy="567727"/>
            </a:xfrm>
            <a:custGeom>
              <a:avLst/>
              <a:gdLst>
                <a:gd name="connsiteX0" fmla="*/ 490818 w 512109"/>
                <a:gd name="connsiteY0" fmla="*/ 0 h 513229"/>
                <a:gd name="connsiteX1" fmla="*/ 430306 w 512109"/>
                <a:gd name="connsiteY1" fmla="*/ 457200 h 513229"/>
                <a:gd name="connsiteX2" fmla="*/ 0 w 512109"/>
                <a:gd name="connsiteY2" fmla="*/ 336176 h 51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109" h="513229">
                  <a:moveTo>
                    <a:pt x="490818" y="0"/>
                  </a:moveTo>
                  <a:cubicBezTo>
                    <a:pt x="501463" y="200585"/>
                    <a:pt x="512109" y="401171"/>
                    <a:pt x="430306" y="457200"/>
                  </a:cubicBezTo>
                  <a:cubicBezTo>
                    <a:pt x="348503" y="513229"/>
                    <a:pt x="73959" y="356347"/>
                    <a:pt x="0" y="336176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59" name="Szövegdoboz 58"/>
            <p:cNvSpPr txBox="1"/>
            <p:nvPr/>
          </p:nvSpPr>
          <p:spPr>
            <a:xfrm>
              <a:off x="3956653" y="4778005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Szövegdoboz 59"/>
            <p:cNvSpPr txBox="1"/>
            <p:nvPr/>
          </p:nvSpPr>
          <p:spPr>
            <a:xfrm>
              <a:off x="3379997" y="5096622"/>
              <a:ext cx="516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Szövegdoboz 60"/>
            <p:cNvSpPr txBox="1"/>
            <p:nvPr/>
          </p:nvSpPr>
          <p:spPr>
            <a:xfrm rot="19462820">
              <a:off x="3448063" y="5746379"/>
              <a:ext cx="1186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glicerát-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dehidrogenáz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2526181" y="4857659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glicerát-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kináz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Szabadkézi sokszög 62"/>
            <p:cNvSpPr/>
            <p:nvPr/>
          </p:nvSpPr>
          <p:spPr>
            <a:xfrm>
              <a:off x="2246004" y="5080784"/>
              <a:ext cx="391037" cy="505749"/>
            </a:xfrm>
            <a:custGeom>
              <a:avLst/>
              <a:gdLst>
                <a:gd name="connsiteX0" fmla="*/ 0 w 340658"/>
                <a:gd name="connsiteY0" fmla="*/ 457200 h 457200"/>
                <a:gd name="connsiteX1" fmla="*/ 336176 w 340658"/>
                <a:gd name="connsiteY1" fmla="*/ 154641 h 457200"/>
                <a:gd name="connsiteX2" fmla="*/ 26894 w 340658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658" h="457200">
                  <a:moveTo>
                    <a:pt x="0" y="457200"/>
                  </a:moveTo>
                  <a:cubicBezTo>
                    <a:pt x="165847" y="344020"/>
                    <a:pt x="331694" y="230841"/>
                    <a:pt x="336176" y="154641"/>
                  </a:cubicBezTo>
                  <a:cubicBezTo>
                    <a:pt x="340658" y="78441"/>
                    <a:pt x="79562" y="28015"/>
                    <a:pt x="26894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64" name="Szövegdoboz 63"/>
            <p:cNvSpPr txBox="1"/>
            <p:nvPr/>
          </p:nvSpPr>
          <p:spPr>
            <a:xfrm>
              <a:off x="1806284" y="4937314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Szövegdoboz 64"/>
            <p:cNvSpPr txBox="1"/>
            <p:nvPr/>
          </p:nvSpPr>
          <p:spPr>
            <a:xfrm>
              <a:off x="1806284" y="5494894"/>
              <a:ext cx="481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Szövegdoboz 65"/>
            <p:cNvSpPr txBox="1"/>
            <p:nvPr/>
          </p:nvSpPr>
          <p:spPr>
            <a:xfrm>
              <a:off x="1806284" y="3662845"/>
              <a:ext cx="132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2-foszfoglicerát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0" y="2348880"/>
            <a:ext cx="13612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smtClean="0"/>
              <a:t>Szerin </a:t>
            </a:r>
          </a:p>
          <a:p>
            <a:r>
              <a:rPr lang="hu-HU" sz="2800" dirty="0" smtClean="0"/>
              <a:t>és</a:t>
            </a:r>
          </a:p>
          <a:p>
            <a:r>
              <a:rPr lang="hu-HU" sz="2800" dirty="0" err="1" smtClean="0"/>
              <a:t>glicin</a:t>
            </a:r>
            <a:endParaRPr lang="hu-HU" sz="2800" dirty="0" smtClean="0"/>
          </a:p>
          <a:p>
            <a:r>
              <a:rPr lang="hu-HU" sz="2800" dirty="0" err="1" smtClean="0"/>
              <a:t>átala-</a:t>
            </a:r>
            <a:endParaRPr lang="hu-HU" sz="2800" dirty="0" smtClean="0"/>
          </a:p>
          <a:p>
            <a:r>
              <a:rPr lang="hu-HU" sz="2800" dirty="0" err="1" smtClean="0"/>
              <a:t>kulása</a:t>
            </a:r>
            <a:endParaRPr lang="hu-HU" sz="2800" dirty="0"/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0" y="5357826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 dirty="0" err="1">
                <a:solidFill>
                  <a:schemeClr val="accent2"/>
                </a:solidFill>
              </a:rPr>
              <a:t>Ala</a:t>
            </a:r>
            <a:r>
              <a:rPr lang="hu-HU" sz="2000" b="0" dirty="0"/>
              <a:t>,</a:t>
            </a:r>
            <a:r>
              <a:rPr lang="hu-HU" sz="2000" b="0" dirty="0">
                <a:solidFill>
                  <a:schemeClr val="hlink"/>
                </a:solidFill>
              </a:rPr>
              <a:t> </a:t>
            </a:r>
            <a:r>
              <a:rPr lang="hu-HU" sz="2000" b="0" dirty="0" err="1">
                <a:solidFill>
                  <a:schemeClr val="accent2"/>
                </a:solidFill>
              </a:rPr>
              <a:t>Asp</a:t>
            </a:r>
            <a:r>
              <a:rPr lang="hu-HU" sz="2000" b="0" dirty="0"/>
              <a:t>, </a:t>
            </a:r>
            <a:r>
              <a:rPr lang="hu-HU" sz="2000" b="0" dirty="0" err="1"/>
              <a:t>Asn</a:t>
            </a:r>
            <a:r>
              <a:rPr lang="hu-HU" sz="2000" b="0" dirty="0"/>
              <a:t>,</a:t>
            </a:r>
          </a:p>
          <a:p>
            <a:r>
              <a:rPr lang="hu-HU" sz="2000" b="0" dirty="0" err="1"/>
              <a:t>Cys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Gln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Glu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hlink"/>
                </a:solidFill>
              </a:rPr>
              <a:t>Gly</a:t>
            </a:r>
            <a:r>
              <a:rPr lang="hu-HU" sz="2000" b="0" dirty="0"/>
              <a:t>, Pro, </a:t>
            </a:r>
            <a:r>
              <a:rPr lang="hu-HU" sz="2000" b="0" dirty="0">
                <a:solidFill>
                  <a:schemeClr val="accent5">
                    <a:lumMod val="50000"/>
                  </a:schemeClr>
                </a:solidFill>
              </a:rPr>
              <a:t>Ser</a:t>
            </a:r>
            <a:r>
              <a:rPr lang="hu-HU" sz="2000" b="0" dirty="0"/>
              <a:t>,</a:t>
            </a:r>
          </a:p>
          <a:p>
            <a:r>
              <a:rPr lang="hu-HU" sz="2000" b="0" dirty="0" err="1"/>
              <a:t>Tyr</a:t>
            </a:r>
            <a:r>
              <a:rPr lang="hu-HU" sz="2000" b="0" dirty="0"/>
              <a:t>, </a:t>
            </a:r>
            <a:r>
              <a:rPr lang="hu-HU" sz="2000" b="0" dirty="0" err="1"/>
              <a:t>Arg</a:t>
            </a:r>
            <a:endParaRPr lang="hu-HU" sz="2000" b="0" dirty="0"/>
          </a:p>
        </p:txBody>
      </p:sp>
      <p:sp>
        <p:nvSpPr>
          <p:cNvPr id="71" name="Téglalap 70"/>
          <p:cNvSpPr/>
          <p:nvPr/>
        </p:nvSpPr>
        <p:spPr bwMode="auto">
          <a:xfrm>
            <a:off x="1465013" y="1730326"/>
            <a:ext cx="1357322" cy="3571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Téglalap 72"/>
          <p:cNvSpPr/>
          <p:nvPr/>
        </p:nvSpPr>
        <p:spPr bwMode="auto">
          <a:xfrm>
            <a:off x="7392329" y="3657601"/>
            <a:ext cx="675250" cy="2956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Téglalap 74"/>
          <p:cNvSpPr/>
          <p:nvPr/>
        </p:nvSpPr>
        <p:spPr bwMode="auto">
          <a:xfrm>
            <a:off x="4501710" y="3667125"/>
            <a:ext cx="675250" cy="2956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Téglalap 75"/>
          <p:cNvSpPr/>
          <p:nvPr/>
        </p:nvSpPr>
        <p:spPr bwMode="auto">
          <a:xfrm>
            <a:off x="1763733" y="2799471"/>
            <a:ext cx="714380" cy="5715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339975" y="188913"/>
            <a:ext cx="444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cisztein keletkezése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79388" y="4076700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Asn,</a:t>
            </a:r>
          </a:p>
          <a:p>
            <a:r>
              <a:rPr lang="hu-HU" sz="2000" b="0">
                <a:solidFill>
                  <a:schemeClr val="hlink"/>
                </a:solidFill>
              </a:rPr>
              <a:t>Cys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Gly</a:t>
            </a:r>
            <a:r>
              <a:rPr lang="hu-HU" sz="2000" b="0"/>
              <a:t>, Pro, </a:t>
            </a:r>
            <a:r>
              <a:rPr lang="hu-HU" sz="2000" b="0">
                <a:solidFill>
                  <a:schemeClr val="accent2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/>
              <a:t>Tyr, Arg</a:t>
            </a:r>
          </a:p>
        </p:txBody>
      </p:sp>
      <p:grpSp>
        <p:nvGrpSpPr>
          <p:cNvPr id="2" name="Csoportba foglalás 52"/>
          <p:cNvGrpSpPr/>
          <p:nvPr/>
        </p:nvGrpSpPr>
        <p:grpSpPr>
          <a:xfrm>
            <a:off x="2285984" y="1643050"/>
            <a:ext cx="6462271" cy="4639046"/>
            <a:chOff x="620688" y="1115616"/>
            <a:chExt cx="5742111" cy="4058774"/>
          </a:xfrm>
        </p:grpSpPr>
        <p:graphicFrame>
          <p:nvGraphicFramePr>
            <p:cNvPr id="5" name="Object 11"/>
            <p:cNvGraphicFramePr>
              <a:graphicFrameLocks noChangeAspect="1"/>
            </p:cNvGraphicFramePr>
            <p:nvPr/>
          </p:nvGraphicFramePr>
          <p:xfrm>
            <a:off x="4797152" y="3635896"/>
            <a:ext cx="1057275" cy="1530350"/>
          </p:xfrm>
          <a:graphic>
            <a:graphicData uri="http://schemas.openxmlformats.org/presentationml/2006/ole">
              <p:oleObj spid="_x0000_s76802" name="ChemSketch" r:id="rId3" imgW="1057680" imgH="1530000" progId="ACD.ChemSketch.20">
                <p:embed/>
              </p:oleObj>
            </a:graphicData>
          </a:graphic>
        </p:graphicFrame>
        <p:graphicFrame>
          <p:nvGraphicFramePr>
            <p:cNvPr id="6" name="Object 13"/>
            <p:cNvGraphicFramePr>
              <a:graphicFrameLocks noChangeAspect="1"/>
            </p:cNvGraphicFramePr>
            <p:nvPr/>
          </p:nvGraphicFramePr>
          <p:xfrm>
            <a:off x="692696" y="1331640"/>
            <a:ext cx="933450" cy="1014413"/>
          </p:xfrm>
          <a:graphic>
            <a:graphicData uri="http://schemas.openxmlformats.org/presentationml/2006/ole">
              <p:oleObj spid="_x0000_s76803" name="ChemSketch" r:id="rId4" imgW="932760" imgH="1014840" progId="ACD.ChemSketch.20">
                <p:embed/>
              </p:oleObj>
            </a:graphicData>
          </a:graphic>
        </p:graphicFrame>
        <p:graphicFrame>
          <p:nvGraphicFramePr>
            <p:cNvPr id="7" name="Object 12"/>
            <p:cNvGraphicFramePr>
              <a:graphicFrameLocks noChangeAspect="1"/>
            </p:cNvGraphicFramePr>
            <p:nvPr/>
          </p:nvGraphicFramePr>
          <p:xfrm>
            <a:off x="4005064" y="1331640"/>
            <a:ext cx="788987" cy="1014413"/>
          </p:xfrm>
          <a:graphic>
            <a:graphicData uri="http://schemas.openxmlformats.org/presentationml/2006/ole">
              <p:oleObj spid="_x0000_s76804" name="ChemSketch" r:id="rId5" imgW="789480" imgH="1014840" progId="ACD.ChemSketch.20">
                <p:embed/>
              </p:oleObj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2060848" y="3851920"/>
            <a:ext cx="788987" cy="984250"/>
          </p:xfrm>
          <a:graphic>
            <a:graphicData uri="http://schemas.openxmlformats.org/presentationml/2006/ole">
              <p:oleObj spid="_x0000_s76805" name="ChemSketch" r:id="rId6" imgW="789480" imgH="984600" progId="ACD.ChemSketch.20">
                <p:embed/>
              </p:oleObj>
            </a:graphicData>
          </a:graphic>
        </p:graphicFrame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5517232" y="1331640"/>
            <a:ext cx="788987" cy="984250"/>
          </p:xfrm>
          <a:graphic>
            <a:graphicData uri="http://schemas.openxmlformats.org/presentationml/2006/ole">
              <p:oleObj spid="_x0000_s76806" name="ChemSketch" r:id="rId7" imgW="789480" imgH="984600" progId="ACD.ChemSketch.20">
                <p:embed/>
              </p:oleObj>
            </a:graphicData>
          </a:graphic>
        </p:graphicFrame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1052736" y="3851920"/>
            <a:ext cx="625475" cy="1008063"/>
          </p:xfrm>
          <a:graphic>
            <a:graphicData uri="http://schemas.openxmlformats.org/presentationml/2006/ole">
              <p:oleObj spid="_x0000_s76807" name="ChemSketch" r:id="rId8" imgW="624960" imgH="1008720" progId="ACD.ChemSketch.20">
                <p:embed/>
              </p:oleObj>
            </a:graphicData>
          </a:graphic>
        </p:graphicFrame>
        <p:cxnSp>
          <p:nvCxnSpPr>
            <p:cNvPr id="11" name="Egyenes összekötő nyíllal 10"/>
            <p:cNvCxnSpPr/>
            <p:nvPr/>
          </p:nvCxnSpPr>
          <p:spPr>
            <a:xfrm>
              <a:off x="1772816" y="1835696"/>
              <a:ext cx="6480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/>
            <p:nvPr/>
          </p:nvCxnSpPr>
          <p:spPr>
            <a:xfrm>
              <a:off x="3140968" y="1835696"/>
              <a:ext cx="6480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2420888" y="1691680"/>
              <a:ext cx="619883" cy="323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 smtClean="0">
                  <a:latin typeface="Arial" pitchFamily="34" charset="0"/>
                  <a:cs typeface="Arial" pitchFamily="34" charset="0"/>
                </a:rPr>
                <a:t>SAM</a:t>
              </a:r>
              <a:endParaRPr lang="hu-HU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Egyenes összekötő 13"/>
            <p:cNvCxnSpPr/>
            <p:nvPr/>
          </p:nvCxnSpPr>
          <p:spPr>
            <a:xfrm flipH="1">
              <a:off x="5301208" y="2411760"/>
              <a:ext cx="576064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4725144" y="2411760"/>
              <a:ext cx="576064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nyíllal 15"/>
            <p:cNvCxnSpPr/>
            <p:nvPr/>
          </p:nvCxnSpPr>
          <p:spPr>
            <a:xfrm>
              <a:off x="5301208" y="2843808"/>
              <a:ext cx="0" cy="7920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abadkézi sokszög 16"/>
            <p:cNvSpPr/>
            <p:nvPr/>
          </p:nvSpPr>
          <p:spPr>
            <a:xfrm flipV="1">
              <a:off x="5125792" y="3187521"/>
              <a:ext cx="173864" cy="257578"/>
            </a:xfrm>
            <a:custGeom>
              <a:avLst/>
              <a:gdLst>
                <a:gd name="connsiteX0" fmla="*/ 0 w 173864"/>
                <a:gd name="connsiteY0" fmla="*/ 0 h 257578"/>
                <a:gd name="connsiteX1" fmla="*/ 135228 w 173864"/>
                <a:gd name="connsiteY1" fmla="*/ 109471 h 257578"/>
                <a:gd name="connsiteX2" fmla="*/ 173864 w 173864"/>
                <a:gd name="connsiteY2" fmla="*/ 257578 h 25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64" h="257578">
                  <a:moveTo>
                    <a:pt x="0" y="0"/>
                  </a:moveTo>
                  <a:cubicBezTo>
                    <a:pt x="53125" y="33270"/>
                    <a:pt x="106251" y="66541"/>
                    <a:pt x="135228" y="109471"/>
                  </a:cubicBezTo>
                  <a:cubicBezTo>
                    <a:pt x="164205" y="152401"/>
                    <a:pt x="169034" y="204989"/>
                    <a:pt x="173864" y="257578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4725144" y="3347864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5301208" y="2987824"/>
              <a:ext cx="963155" cy="40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cisztationin-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Egyenes összekötő nyíllal 19"/>
            <p:cNvCxnSpPr/>
            <p:nvPr/>
          </p:nvCxnSpPr>
          <p:spPr>
            <a:xfrm flipH="1">
              <a:off x="2996952" y="4427984"/>
              <a:ext cx="15841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0"/>
            <p:cNvSpPr txBox="1"/>
            <p:nvPr/>
          </p:nvSpPr>
          <p:spPr>
            <a:xfrm>
              <a:off x="1700808" y="4211960"/>
              <a:ext cx="243851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1886755" y="1834166"/>
              <a:ext cx="412124" cy="374561"/>
            </a:xfrm>
            <a:custGeom>
              <a:avLst/>
              <a:gdLst>
                <a:gd name="connsiteX0" fmla="*/ 0 w 412124"/>
                <a:gd name="connsiteY0" fmla="*/ 374561 h 374561"/>
                <a:gd name="connsiteX1" fmla="*/ 186744 w 412124"/>
                <a:gd name="connsiteY1" fmla="*/ 1073 h 374561"/>
                <a:gd name="connsiteX2" fmla="*/ 412124 w 412124"/>
                <a:gd name="connsiteY2" fmla="*/ 368121 h 37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124" h="374561">
                  <a:moveTo>
                    <a:pt x="0" y="374561"/>
                  </a:moveTo>
                  <a:cubicBezTo>
                    <a:pt x="59028" y="188353"/>
                    <a:pt x="118057" y="2146"/>
                    <a:pt x="186744" y="1073"/>
                  </a:cubicBezTo>
                  <a:cubicBezTo>
                    <a:pt x="255431" y="0"/>
                    <a:pt x="333777" y="184060"/>
                    <a:pt x="412124" y="36812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3212976" y="1835696"/>
              <a:ext cx="412124" cy="374561"/>
            </a:xfrm>
            <a:custGeom>
              <a:avLst/>
              <a:gdLst>
                <a:gd name="connsiteX0" fmla="*/ 0 w 412124"/>
                <a:gd name="connsiteY0" fmla="*/ 374561 h 374561"/>
                <a:gd name="connsiteX1" fmla="*/ 186744 w 412124"/>
                <a:gd name="connsiteY1" fmla="*/ 1073 h 374561"/>
                <a:gd name="connsiteX2" fmla="*/ 412124 w 412124"/>
                <a:gd name="connsiteY2" fmla="*/ 368121 h 37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124" h="374561">
                  <a:moveTo>
                    <a:pt x="0" y="374561"/>
                  </a:moveTo>
                  <a:cubicBezTo>
                    <a:pt x="59028" y="188353"/>
                    <a:pt x="118057" y="2146"/>
                    <a:pt x="186744" y="1073"/>
                  </a:cubicBezTo>
                  <a:cubicBezTo>
                    <a:pt x="255431" y="0"/>
                    <a:pt x="333777" y="184060"/>
                    <a:pt x="412124" y="36812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1628800" y="2195736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2132856" y="2195736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3 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2924944" y="2195736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429000" y="2195736"/>
              <a:ext cx="758047" cy="40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-CH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adenozin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908720" y="1115616"/>
              <a:ext cx="735257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metionin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5661248" y="1115616"/>
              <a:ext cx="5533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szerin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3933056" y="1115616"/>
              <a:ext cx="1038646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homocisztein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5445224" y="4932039"/>
              <a:ext cx="917575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cisztationin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2204864" y="4932039"/>
              <a:ext cx="665462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cisztein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908720" y="4932039"/>
              <a:ext cx="1000188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-ketobutirát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3284984" y="4139952"/>
              <a:ext cx="1183931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cisztationin-liáz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3374265" y="4433552"/>
              <a:ext cx="940158" cy="344510"/>
            </a:xfrm>
            <a:custGeom>
              <a:avLst/>
              <a:gdLst>
                <a:gd name="connsiteX0" fmla="*/ 940158 w 940158"/>
                <a:gd name="connsiteY0" fmla="*/ 344510 h 344510"/>
                <a:gd name="connsiteX1" fmla="*/ 437881 w 940158"/>
                <a:gd name="connsiteY1" fmla="*/ 3220 h 344510"/>
                <a:gd name="connsiteX2" fmla="*/ 0 w 940158"/>
                <a:gd name="connsiteY2" fmla="*/ 325192 h 34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158" h="344510">
                  <a:moveTo>
                    <a:pt x="940158" y="344510"/>
                  </a:moveTo>
                  <a:cubicBezTo>
                    <a:pt x="767366" y="175475"/>
                    <a:pt x="594574" y="6440"/>
                    <a:pt x="437881" y="3220"/>
                  </a:cubicBezTo>
                  <a:cubicBezTo>
                    <a:pt x="281188" y="0"/>
                    <a:pt x="140594" y="162596"/>
                    <a:pt x="0" y="325192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4149080" y="4788024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3140968" y="4788024"/>
              <a:ext cx="4683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Egyenes összekötő nyíllal 37"/>
            <p:cNvCxnSpPr/>
            <p:nvPr/>
          </p:nvCxnSpPr>
          <p:spPr>
            <a:xfrm flipV="1">
              <a:off x="1556792" y="3203848"/>
              <a:ext cx="1368152" cy="5040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9"/>
            <p:cNvGraphicFramePr>
              <a:graphicFrameLocks noChangeAspect="1"/>
            </p:cNvGraphicFramePr>
            <p:nvPr/>
          </p:nvGraphicFramePr>
          <p:xfrm>
            <a:off x="3140968" y="2843808"/>
            <a:ext cx="1258887" cy="430213"/>
          </p:xfrm>
          <a:graphic>
            <a:graphicData uri="http://schemas.openxmlformats.org/presentationml/2006/ole">
              <p:oleObj spid="_x0000_s76808" name="ChemSketch" r:id="rId9" imgW="1258920" imgH="429840" progId="ACD.ChemSketch.20">
                <p:embed/>
              </p:oleObj>
            </a:graphicData>
          </a:graphic>
        </p:graphicFrame>
        <p:sp>
          <p:nvSpPr>
            <p:cNvPr id="40" name="Szabadkézi sokszög 39"/>
            <p:cNvSpPr/>
            <p:nvPr/>
          </p:nvSpPr>
          <p:spPr>
            <a:xfrm>
              <a:off x="1577662" y="2987899"/>
              <a:ext cx="1036749" cy="540912"/>
            </a:xfrm>
            <a:custGeom>
              <a:avLst/>
              <a:gdLst>
                <a:gd name="connsiteX0" fmla="*/ 0 w 1036749"/>
                <a:gd name="connsiteY0" fmla="*/ 386366 h 540912"/>
                <a:gd name="connsiteX1" fmla="*/ 637504 w 1036749"/>
                <a:gd name="connsiteY1" fmla="*/ 476518 h 540912"/>
                <a:gd name="connsiteX2" fmla="*/ 1036749 w 1036749"/>
                <a:gd name="connsiteY2" fmla="*/ 0 h 54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6749" h="540912">
                  <a:moveTo>
                    <a:pt x="0" y="386366"/>
                  </a:moveTo>
                  <a:cubicBezTo>
                    <a:pt x="232356" y="463639"/>
                    <a:pt x="464713" y="540912"/>
                    <a:pt x="637504" y="476518"/>
                  </a:cubicBezTo>
                  <a:cubicBezTo>
                    <a:pt x="810296" y="412124"/>
                    <a:pt x="961622" y="95518"/>
                    <a:pt x="1036749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620688" y="3131840"/>
              <a:ext cx="1051465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NAD, 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HS-KoA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2132856" y="2699792"/>
              <a:ext cx="8819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NADH, CO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2276872" y="3347864"/>
              <a:ext cx="1054314" cy="40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-ketosav-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dehidrogenáz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3356992" y="3275855"/>
              <a:ext cx="1078528" cy="24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propionil-KoA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Téglalap 53"/>
          <p:cNvSpPr/>
          <p:nvPr/>
        </p:nvSpPr>
        <p:spPr bwMode="auto">
          <a:xfrm>
            <a:off x="4071934" y="6000768"/>
            <a:ext cx="785818" cy="285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Téglalap 54"/>
          <p:cNvSpPr/>
          <p:nvPr/>
        </p:nvSpPr>
        <p:spPr bwMode="auto">
          <a:xfrm>
            <a:off x="2643174" y="1643050"/>
            <a:ext cx="785818" cy="285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7488"/>
            <a:ext cx="87852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916238" y="476250"/>
            <a:ext cx="305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A prolin szintézise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9750" y="4005263"/>
            <a:ext cx="124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glutamát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39975" y="4005263"/>
            <a:ext cx="200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glutamát-</a:t>
            </a:r>
          </a:p>
          <a:p>
            <a:r>
              <a:rPr lang="el-GR" sz="2000"/>
              <a:t>γ</a:t>
            </a:r>
            <a:r>
              <a:rPr lang="hu-HU" sz="2000"/>
              <a:t>-szemialdehid</a:t>
            </a:r>
            <a:endParaRPr lang="el-GR" sz="200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95825" y="3711575"/>
            <a:ext cx="1608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pirollin-</a:t>
            </a:r>
          </a:p>
          <a:p>
            <a:r>
              <a:rPr lang="hu-HU" sz="2000"/>
              <a:t>5-karboxilát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596188" y="400526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prolin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214414" y="285728"/>
            <a:ext cx="63618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 </a:t>
            </a:r>
            <a:r>
              <a:rPr lang="hu-HU" sz="3200" dirty="0" smtClean="0"/>
              <a:t>prolin és az </a:t>
            </a:r>
            <a:r>
              <a:rPr lang="hu-HU" sz="3200" dirty="0" err="1" smtClean="0"/>
              <a:t>arginin</a:t>
            </a:r>
            <a:r>
              <a:rPr lang="hu-HU" sz="3200" dirty="0" smtClean="0"/>
              <a:t> szintézise</a:t>
            </a:r>
            <a:endParaRPr lang="hu-HU" sz="3200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0825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Asn,</a:t>
            </a:r>
          </a:p>
          <a:p>
            <a:r>
              <a:rPr lang="hu-HU" sz="2000" b="0">
                <a:solidFill>
                  <a:schemeClr val="accent2"/>
                </a:solidFill>
              </a:rPr>
              <a:t>Cys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Gly</a:t>
            </a:r>
            <a:r>
              <a:rPr lang="hu-HU" sz="2000" b="0"/>
              <a:t>, </a:t>
            </a:r>
            <a:r>
              <a:rPr lang="hu-HU" sz="2000" b="0">
                <a:solidFill>
                  <a:schemeClr val="hlink"/>
                </a:solidFill>
              </a:rPr>
              <a:t>Pro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/>
              <a:t>Tyr, Arg</a:t>
            </a:r>
          </a:p>
        </p:txBody>
      </p:sp>
      <p:grpSp>
        <p:nvGrpSpPr>
          <p:cNvPr id="2" name="Csoportba foglalás 70"/>
          <p:cNvGrpSpPr/>
          <p:nvPr/>
        </p:nvGrpSpPr>
        <p:grpSpPr>
          <a:xfrm>
            <a:off x="2143108" y="1500174"/>
            <a:ext cx="6650489" cy="5102295"/>
            <a:chOff x="692696" y="430306"/>
            <a:chExt cx="5793233" cy="4387915"/>
          </a:xfrm>
        </p:grpSpPr>
        <p:graphicFrame>
          <p:nvGraphicFramePr>
            <p:cNvPr id="39" name="Object 4"/>
            <p:cNvGraphicFramePr>
              <a:graphicFrameLocks noChangeAspect="1"/>
            </p:cNvGraphicFramePr>
            <p:nvPr/>
          </p:nvGraphicFramePr>
          <p:xfrm>
            <a:off x="5157192" y="1043608"/>
            <a:ext cx="1328737" cy="704850"/>
          </p:xfrm>
          <a:graphic>
            <a:graphicData uri="http://schemas.openxmlformats.org/presentationml/2006/ole">
              <p:oleObj spid="_x0000_s77826" name="ChemSketch" r:id="rId3" imgW="1328760" imgH="704160" progId="ACD.ChemSketch.20">
                <p:embed/>
              </p:oleObj>
            </a:graphicData>
          </a:graphic>
        </p:graphicFrame>
        <p:graphicFrame>
          <p:nvGraphicFramePr>
            <p:cNvPr id="40" name="Object 22"/>
            <p:cNvGraphicFramePr>
              <a:graphicFrameLocks noChangeAspect="1"/>
            </p:cNvGraphicFramePr>
            <p:nvPr/>
          </p:nvGraphicFramePr>
          <p:xfrm>
            <a:off x="692696" y="827584"/>
            <a:ext cx="719137" cy="1287835"/>
          </p:xfrm>
          <a:graphic>
            <a:graphicData uri="http://schemas.openxmlformats.org/presentationml/2006/ole">
              <p:oleObj spid="_x0000_s77827" name="ChemSketch" r:id="rId4" imgW="719280" imgH="1280160" progId="ACD.ChemSketch.20">
                <p:embed/>
              </p:oleObj>
            </a:graphicData>
          </a:graphic>
        </p:graphicFrame>
        <p:graphicFrame>
          <p:nvGraphicFramePr>
            <p:cNvPr id="41" name="Object 7"/>
            <p:cNvGraphicFramePr>
              <a:graphicFrameLocks noChangeAspect="1"/>
            </p:cNvGraphicFramePr>
            <p:nvPr/>
          </p:nvGraphicFramePr>
          <p:xfrm>
            <a:off x="2924944" y="827584"/>
            <a:ext cx="728663" cy="1381125"/>
          </p:xfrm>
          <a:graphic>
            <a:graphicData uri="http://schemas.openxmlformats.org/presentationml/2006/ole">
              <p:oleObj spid="_x0000_s77828" name="ChemSketch" r:id="rId5" imgW="728640" imgH="1380600" progId="ACD.ChemSketch.20">
                <p:embed/>
              </p:oleObj>
            </a:graphicData>
          </a:graphic>
        </p:graphicFrame>
        <p:cxnSp>
          <p:nvCxnSpPr>
            <p:cNvPr id="42" name="Egyenes összekötő nyíllal 41"/>
            <p:cNvCxnSpPr/>
            <p:nvPr/>
          </p:nvCxnSpPr>
          <p:spPr>
            <a:xfrm>
              <a:off x="1556792" y="1403648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nyíllal 42"/>
            <p:cNvCxnSpPr/>
            <p:nvPr/>
          </p:nvCxnSpPr>
          <p:spPr>
            <a:xfrm flipH="1">
              <a:off x="1556792" y="1619672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nyíllal 43"/>
            <p:cNvCxnSpPr/>
            <p:nvPr/>
          </p:nvCxnSpPr>
          <p:spPr>
            <a:xfrm>
              <a:off x="3789040" y="1403648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nyíllal 44"/>
            <p:cNvCxnSpPr/>
            <p:nvPr/>
          </p:nvCxnSpPr>
          <p:spPr>
            <a:xfrm flipH="1">
              <a:off x="3789040" y="1619672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zabadkézi sokszög 45"/>
            <p:cNvSpPr/>
            <p:nvPr/>
          </p:nvSpPr>
          <p:spPr>
            <a:xfrm>
              <a:off x="1711715" y="1160458"/>
              <a:ext cx="887506" cy="243168"/>
            </a:xfrm>
            <a:custGeom>
              <a:avLst/>
              <a:gdLst>
                <a:gd name="connsiteX0" fmla="*/ 0 w 887506"/>
                <a:gd name="connsiteY0" fmla="*/ 0 h 243168"/>
                <a:gd name="connsiteX1" fmla="*/ 443753 w 887506"/>
                <a:gd name="connsiteY1" fmla="*/ 242047 h 243168"/>
                <a:gd name="connsiteX2" fmla="*/ 887506 w 887506"/>
                <a:gd name="connsiteY2" fmla="*/ 6724 h 2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506" h="243168">
                  <a:moveTo>
                    <a:pt x="0" y="0"/>
                  </a:moveTo>
                  <a:cubicBezTo>
                    <a:pt x="147917" y="120463"/>
                    <a:pt x="295835" y="240926"/>
                    <a:pt x="443753" y="242047"/>
                  </a:cubicBezTo>
                  <a:cubicBezTo>
                    <a:pt x="591671" y="243168"/>
                    <a:pt x="811306" y="41462"/>
                    <a:pt x="887506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7" name="Szabadkézi sokszög 46"/>
            <p:cNvSpPr/>
            <p:nvPr/>
          </p:nvSpPr>
          <p:spPr>
            <a:xfrm>
              <a:off x="3961193" y="1153825"/>
              <a:ext cx="887506" cy="243168"/>
            </a:xfrm>
            <a:custGeom>
              <a:avLst/>
              <a:gdLst>
                <a:gd name="connsiteX0" fmla="*/ 0 w 887506"/>
                <a:gd name="connsiteY0" fmla="*/ 0 h 243168"/>
                <a:gd name="connsiteX1" fmla="*/ 443753 w 887506"/>
                <a:gd name="connsiteY1" fmla="*/ 242047 h 243168"/>
                <a:gd name="connsiteX2" fmla="*/ 887506 w 887506"/>
                <a:gd name="connsiteY2" fmla="*/ 6724 h 2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506" h="243168">
                  <a:moveTo>
                    <a:pt x="0" y="0"/>
                  </a:moveTo>
                  <a:cubicBezTo>
                    <a:pt x="147917" y="120463"/>
                    <a:pt x="295835" y="240926"/>
                    <a:pt x="443753" y="242047"/>
                  </a:cubicBezTo>
                  <a:cubicBezTo>
                    <a:pt x="591671" y="243168"/>
                    <a:pt x="811306" y="41462"/>
                    <a:pt x="887506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8" name="Szabadkézi sokszög 47"/>
            <p:cNvSpPr/>
            <p:nvPr/>
          </p:nvSpPr>
          <p:spPr>
            <a:xfrm flipH="1" flipV="1">
              <a:off x="1700808" y="1619672"/>
              <a:ext cx="887506" cy="243168"/>
            </a:xfrm>
            <a:custGeom>
              <a:avLst/>
              <a:gdLst>
                <a:gd name="connsiteX0" fmla="*/ 0 w 887506"/>
                <a:gd name="connsiteY0" fmla="*/ 0 h 243168"/>
                <a:gd name="connsiteX1" fmla="*/ 443753 w 887506"/>
                <a:gd name="connsiteY1" fmla="*/ 242047 h 243168"/>
                <a:gd name="connsiteX2" fmla="*/ 887506 w 887506"/>
                <a:gd name="connsiteY2" fmla="*/ 6724 h 2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506" h="243168">
                  <a:moveTo>
                    <a:pt x="0" y="0"/>
                  </a:moveTo>
                  <a:cubicBezTo>
                    <a:pt x="147917" y="120463"/>
                    <a:pt x="295835" y="240926"/>
                    <a:pt x="443753" y="242047"/>
                  </a:cubicBezTo>
                  <a:cubicBezTo>
                    <a:pt x="591671" y="243168"/>
                    <a:pt x="811306" y="41462"/>
                    <a:pt x="887506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1412776" y="755576"/>
              <a:ext cx="724997" cy="397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2276872" y="755576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ADP+P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3643314" y="928662"/>
              <a:ext cx="724997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4587885" y="782726"/>
              <a:ext cx="628648" cy="397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Szövegdoboz 52"/>
            <p:cNvSpPr txBox="1"/>
            <p:nvPr/>
          </p:nvSpPr>
          <p:spPr>
            <a:xfrm>
              <a:off x="4653136" y="1835696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½ 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1412776" y="1835696"/>
              <a:ext cx="724997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Szövegdoboz 54"/>
            <p:cNvSpPr txBox="1"/>
            <p:nvPr/>
          </p:nvSpPr>
          <p:spPr>
            <a:xfrm>
              <a:off x="2323359" y="1835696"/>
              <a:ext cx="628648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788812" y="584947"/>
              <a:ext cx="7184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Szövegdoboz 56"/>
            <p:cNvSpPr txBox="1"/>
            <p:nvPr/>
          </p:nvSpPr>
          <p:spPr>
            <a:xfrm>
              <a:off x="2832765" y="430306"/>
              <a:ext cx="1002876" cy="397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latin typeface="Arial" pitchFamily="34" charset="0"/>
                  <a:cs typeface="Arial" pitchFamily="34" charset="0"/>
                </a:rPr>
                <a:t>γ</a:t>
              </a:r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-glutamát-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szemialdehid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Szövegdoboz 57"/>
            <p:cNvSpPr txBox="1"/>
            <p:nvPr/>
          </p:nvSpPr>
          <p:spPr>
            <a:xfrm>
              <a:off x="5350187" y="652182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prolin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9" name="Object 7"/>
            <p:cNvGraphicFramePr>
              <a:graphicFrameLocks noChangeAspect="1"/>
            </p:cNvGraphicFramePr>
            <p:nvPr/>
          </p:nvGraphicFramePr>
          <p:xfrm>
            <a:off x="2924944" y="3419872"/>
            <a:ext cx="762000" cy="1030287"/>
          </p:xfrm>
          <a:graphic>
            <a:graphicData uri="http://schemas.openxmlformats.org/presentationml/2006/ole">
              <p:oleObj spid="_x0000_s77829" name="ChemSketch" r:id="rId6" imgW="762120" imgH="1030320" progId="ACD.ChemSketch.20">
                <p:embed/>
              </p:oleObj>
            </a:graphicData>
          </a:graphic>
        </p:graphicFrame>
        <p:cxnSp>
          <p:nvCxnSpPr>
            <p:cNvPr id="60" name="Egyenes összekötő nyíllal 59"/>
            <p:cNvCxnSpPr/>
            <p:nvPr/>
          </p:nvCxnSpPr>
          <p:spPr>
            <a:xfrm>
              <a:off x="3356992" y="2339752"/>
              <a:ext cx="0" cy="9361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Szabadkézi sokszög 60"/>
            <p:cNvSpPr/>
            <p:nvPr/>
          </p:nvSpPr>
          <p:spPr>
            <a:xfrm>
              <a:off x="2918011" y="2541494"/>
              <a:ext cx="437030" cy="517712"/>
            </a:xfrm>
            <a:custGeom>
              <a:avLst/>
              <a:gdLst>
                <a:gd name="connsiteX0" fmla="*/ 0 w 437030"/>
                <a:gd name="connsiteY0" fmla="*/ 0 h 517712"/>
                <a:gd name="connsiteX1" fmla="*/ 437030 w 437030"/>
                <a:gd name="connsiteY1" fmla="*/ 255494 h 517712"/>
                <a:gd name="connsiteX2" fmla="*/ 0 w 437030"/>
                <a:gd name="connsiteY2" fmla="*/ 517712 h 51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30" h="517712">
                  <a:moveTo>
                    <a:pt x="0" y="0"/>
                  </a:moveTo>
                  <a:cubicBezTo>
                    <a:pt x="218515" y="84604"/>
                    <a:pt x="437030" y="169209"/>
                    <a:pt x="437030" y="255494"/>
                  </a:cubicBezTo>
                  <a:cubicBezTo>
                    <a:pt x="437030" y="341779"/>
                    <a:pt x="218515" y="429745"/>
                    <a:pt x="0" y="517712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1988840" y="2915816"/>
              <a:ext cx="1054542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-ketoglutarát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Szövegdoboz 62"/>
            <p:cNvSpPr txBox="1"/>
            <p:nvPr/>
          </p:nvSpPr>
          <p:spPr>
            <a:xfrm>
              <a:off x="2256836" y="2411760"/>
              <a:ext cx="719412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Szövegdoboz 63"/>
            <p:cNvSpPr txBox="1"/>
            <p:nvPr/>
          </p:nvSpPr>
          <p:spPr>
            <a:xfrm>
              <a:off x="3140968" y="4572000"/>
              <a:ext cx="583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ornitin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5" name="Egyenes összekötő nyíllal 64"/>
            <p:cNvCxnSpPr/>
            <p:nvPr/>
          </p:nvCxnSpPr>
          <p:spPr>
            <a:xfrm>
              <a:off x="4005064" y="3779912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gyenes összekötő nyíllal 65"/>
            <p:cNvCxnSpPr/>
            <p:nvPr/>
          </p:nvCxnSpPr>
          <p:spPr>
            <a:xfrm flipH="1">
              <a:off x="4005064" y="3995936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zövegdoboz 66"/>
            <p:cNvSpPr txBox="1"/>
            <p:nvPr/>
          </p:nvSpPr>
          <p:spPr>
            <a:xfrm>
              <a:off x="4221088" y="3491880"/>
              <a:ext cx="1004273" cy="23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ornitin-ciklus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Szövegdoboz 67"/>
            <p:cNvSpPr txBox="1"/>
            <p:nvPr/>
          </p:nvSpPr>
          <p:spPr>
            <a:xfrm>
              <a:off x="5517232" y="3707904"/>
              <a:ext cx="507163" cy="317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b="1" dirty="0" err="1" smtClean="0">
                  <a:latin typeface="Arial" pitchFamily="34" charset="0"/>
                  <a:cs typeface="Arial" pitchFamily="34" charset="0"/>
                </a:rPr>
                <a:t>Arg</a:t>
              </a:r>
              <a:endParaRPr lang="hu-HU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églalap 68"/>
            <p:cNvSpPr/>
            <p:nvPr/>
          </p:nvSpPr>
          <p:spPr>
            <a:xfrm>
              <a:off x="5556666" y="3684494"/>
              <a:ext cx="432048" cy="360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70" name="Szabadkézi sokszög 69"/>
            <p:cNvSpPr/>
            <p:nvPr/>
          </p:nvSpPr>
          <p:spPr>
            <a:xfrm>
              <a:off x="4235501" y="1613002"/>
              <a:ext cx="592531" cy="201168"/>
            </a:xfrm>
            <a:custGeom>
              <a:avLst/>
              <a:gdLst>
                <a:gd name="connsiteX0" fmla="*/ 592531 w 592531"/>
                <a:gd name="connsiteY0" fmla="*/ 201168 h 201168"/>
                <a:gd name="connsiteX1" fmla="*/ 241401 w 592531"/>
                <a:gd name="connsiteY1" fmla="*/ 32918 h 201168"/>
                <a:gd name="connsiteX2" fmla="*/ 0 w 592531"/>
                <a:gd name="connsiteY2" fmla="*/ 3657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531" h="201168">
                  <a:moveTo>
                    <a:pt x="592531" y="201168"/>
                  </a:moveTo>
                  <a:cubicBezTo>
                    <a:pt x="466343" y="133502"/>
                    <a:pt x="340156" y="65837"/>
                    <a:pt x="241401" y="32918"/>
                  </a:cubicBezTo>
                  <a:cubicBezTo>
                    <a:pt x="142646" y="0"/>
                    <a:pt x="71323" y="1828"/>
                    <a:pt x="0" y="365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</p:grpSp>
      <p:sp>
        <p:nvSpPr>
          <p:cNvPr id="72" name="Téglalap 71"/>
          <p:cNvSpPr/>
          <p:nvPr/>
        </p:nvSpPr>
        <p:spPr bwMode="auto">
          <a:xfrm>
            <a:off x="7500958" y="1785926"/>
            <a:ext cx="571504" cy="285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88913"/>
            <a:ext cx="5973762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2100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prolin </a:t>
            </a:r>
          </a:p>
          <a:p>
            <a:r>
              <a:rPr lang="hu-HU" sz="3200"/>
              <a:t>szintézise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Asn,</a:t>
            </a:r>
          </a:p>
          <a:p>
            <a:r>
              <a:rPr lang="hu-HU" sz="2000" b="0">
                <a:solidFill>
                  <a:schemeClr val="accent2"/>
                </a:solidFill>
              </a:rPr>
              <a:t>Cys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Gly</a:t>
            </a:r>
            <a:r>
              <a:rPr lang="hu-HU" sz="2000" b="0"/>
              <a:t>, </a:t>
            </a:r>
            <a:r>
              <a:rPr lang="hu-HU" sz="2000" b="0">
                <a:solidFill>
                  <a:schemeClr val="hlink"/>
                </a:solidFill>
              </a:rPr>
              <a:t>Pro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/>
              <a:t>Tyr, Arg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71736" y="285728"/>
            <a:ext cx="3857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 </a:t>
            </a:r>
            <a:r>
              <a:rPr lang="hu-HU" sz="3200" dirty="0" err="1" smtClean="0"/>
              <a:t>tirozin</a:t>
            </a:r>
            <a:r>
              <a:rPr lang="hu-HU" sz="3200" dirty="0"/>
              <a:t> </a:t>
            </a:r>
            <a:r>
              <a:rPr lang="hu-HU" sz="3200" dirty="0" smtClean="0"/>
              <a:t>szintézise</a:t>
            </a:r>
            <a:endParaRPr lang="hu-HU" sz="3200" dirty="0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50825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Asn,</a:t>
            </a:r>
          </a:p>
          <a:p>
            <a:r>
              <a:rPr lang="hu-HU" sz="2000" b="0">
                <a:solidFill>
                  <a:schemeClr val="accent2"/>
                </a:solidFill>
              </a:rPr>
              <a:t>Cys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Gly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Pro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hlink"/>
                </a:solidFill>
              </a:rPr>
              <a:t>Tyr</a:t>
            </a:r>
            <a:r>
              <a:rPr lang="hu-HU" sz="2000" b="0"/>
              <a:t>, Arg</a:t>
            </a:r>
          </a:p>
        </p:txBody>
      </p:sp>
      <p:grpSp>
        <p:nvGrpSpPr>
          <p:cNvPr id="2" name="Csoportba foglalás 30"/>
          <p:cNvGrpSpPr/>
          <p:nvPr/>
        </p:nvGrpSpPr>
        <p:grpSpPr>
          <a:xfrm>
            <a:off x="928662" y="1214422"/>
            <a:ext cx="7715304" cy="5108318"/>
            <a:chOff x="476672" y="4427983"/>
            <a:chExt cx="5980236" cy="3746840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836712" y="4572000"/>
            <a:ext cx="1143000" cy="1166813"/>
          </p:xfrm>
          <a:graphic>
            <a:graphicData uri="http://schemas.openxmlformats.org/presentationml/2006/ole">
              <p:oleObj spid="_x0000_s113666" name="ChemSketch" r:id="rId3" imgW="1143000" imgH="1167480" progId="ACD.ChemSketch.20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212976" y="4572000"/>
            <a:ext cx="1133475" cy="1368425"/>
          </p:xfrm>
          <a:graphic>
            <a:graphicData uri="http://schemas.openxmlformats.org/presentationml/2006/ole">
              <p:oleObj spid="_x0000_s113667" name="ChemSketch" r:id="rId4" imgW="1134000" imgH="1368720" progId="ACD.ChemSketch.20">
                <p:embed/>
              </p:oleObj>
            </a:graphicData>
          </a:graphic>
        </p:graphicFrame>
        <p:cxnSp>
          <p:nvCxnSpPr>
            <p:cNvPr id="7" name="Egyenes összekötő nyíllal 6"/>
            <p:cNvCxnSpPr/>
            <p:nvPr/>
          </p:nvCxnSpPr>
          <p:spPr>
            <a:xfrm>
              <a:off x="1628800" y="5508104"/>
              <a:ext cx="13681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zövegdoboz 7"/>
            <p:cNvSpPr txBox="1"/>
            <p:nvPr/>
          </p:nvSpPr>
          <p:spPr>
            <a:xfrm>
              <a:off x="1628800" y="5292080"/>
              <a:ext cx="1424550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fenilalanin-hidroxiláz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1711887" y="5509515"/>
              <a:ext cx="1149723" cy="487456"/>
            </a:xfrm>
            <a:custGeom>
              <a:avLst/>
              <a:gdLst>
                <a:gd name="connsiteX0" fmla="*/ 0 w 1149723"/>
                <a:gd name="connsiteY0" fmla="*/ 467285 h 487456"/>
                <a:gd name="connsiteX1" fmla="*/ 564776 w 1149723"/>
                <a:gd name="connsiteY1" fmla="*/ 3362 h 487456"/>
                <a:gd name="connsiteX2" fmla="*/ 1149723 w 1149723"/>
                <a:gd name="connsiteY2" fmla="*/ 487456 h 4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9723" h="487456">
                  <a:moveTo>
                    <a:pt x="0" y="467285"/>
                  </a:moveTo>
                  <a:cubicBezTo>
                    <a:pt x="186578" y="233642"/>
                    <a:pt x="373156" y="0"/>
                    <a:pt x="564776" y="3362"/>
                  </a:cubicBezTo>
                  <a:cubicBezTo>
                    <a:pt x="756396" y="6724"/>
                    <a:pt x="953059" y="247090"/>
                    <a:pt x="1149723" y="487456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1268760" y="6012160"/>
              <a:ext cx="790797" cy="509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tetrahidro-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biopterin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2564904" y="6012160"/>
              <a:ext cx="700450" cy="509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-25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dihidro-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biopterin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1651375" y="6588641"/>
              <a:ext cx="1223682" cy="228600"/>
            </a:xfrm>
            <a:custGeom>
              <a:avLst/>
              <a:gdLst>
                <a:gd name="connsiteX0" fmla="*/ 1223682 w 1223682"/>
                <a:gd name="connsiteY0" fmla="*/ 0 h 228600"/>
                <a:gd name="connsiteX1" fmla="*/ 632012 w 1223682"/>
                <a:gd name="connsiteY1" fmla="*/ 228600 h 228600"/>
                <a:gd name="connsiteX2" fmla="*/ 0 w 1223682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682" h="228600">
                  <a:moveTo>
                    <a:pt x="1223682" y="0"/>
                  </a:moveTo>
                  <a:cubicBezTo>
                    <a:pt x="1029820" y="114300"/>
                    <a:pt x="835959" y="228600"/>
                    <a:pt x="632012" y="228600"/>
                  </a:cubicBezTo>
                  <a:cubicBezTo>
                    <a:pt x="428065" y="228600"/>
                    <a:pt x="214032" y="114300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3" name="Szabadkézi sokszög 12"/>
            <p:cNvSpPr/>
            <p:nvPr/>
          </p:nvSpPr>
          <p:spPr>
            <a:xfrm flipV="1">
              <a:off x="1667354" y="6826042"/>
              <a:ext cx="1223682" cy="228600"/>
            </a:xfrm>
            <a:custGeom>
              <a:avLst/>
              <a:gdLst>
                <a:gd name="connsiteX0" fmla="*/ 1223682 w 1223682"/>
                <a:gd name="connsiteY0" fmla="*/ 0 h 228600"/>
                <a:gd name="connsiteX1" fmla="*/ 632012 w 1223682"/>
                <a:gd name="connsiteY1" fmla="*/ 228600 h 228600"/>
                <a:gd name="connsiteX2" fmla="*/ 0 w 1223682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682" h="228600">
                  <a:moveTo>
                    <a:pt x="1223682" y="0"/>
                  </a:moveTo>
                  <a:cubicBezTo>
                    <a:pt x="1029820" y="114300"/>
                    <a:pt x="835959" y="228600"/>
                    <a:pt x="632012" y="228600"/>
                  </a:cubicBezTo>
                  <a:cubicBezTo>
                    <a:pt x="428065" y="228600"/>
                    <a:pt x="214032" y="114300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954143" y="6871030"/>
              <a:ext cx="676535" cy="364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DHB-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reduktáz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2564904" y="7092280"/>
              <a:ext cx="689821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268760" y="7092280"/>
              <a:ext cx="598146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NAD(P)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476672" y="4572000"/>
              <a:ext cx="785482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fenilalanin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2996952" y="4572000"/>
              <a:ext cx="537030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tirozin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12"/>
            <p:cNvGraphicFramePr>
              <a:graphicFrameLocks noChangeAspect="1"/>
            </p:cNvGraphicFramePr>
            <p:nvPr/>
          </p:nvGraphicFramePr>
          <p:xfrm>
            <a:off x="5301208" y="4644008"/>
            <a:ext cx="1155700" cy="1304925"/>
          </p:xfrm>
          <a:graphic>
            <a:graphicData uri="http://schemas.openxmlformats.org/presentationml/2006/ole">
              <p:oleObj spid="_x0000_s113668" name="ChemSketch" r:id="rId5" imgW="1155240" imgH="1304640" progId="ACD.ChemSketch.20">
                <p:embed/>
              </p:oleObj>
            </a:graphicData>
          </a:graphic>
        </p:graphicFrame>
        <p:cxnSp>
          <p:nvCxnSpPr>
            <p:cNvPr id="20" name="Egyenes összekötő nyíllal 19"/>
            <p:cNvCxnSpPr/>
            <p:nvPr/>
          </p:nvCxnSpPr>
          <p:spPr>
            <a:xfrm>
              <a:off x="3933056" y="5508104"/>
              <a:ext cx="1224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abadkézi sokszög 20"/>
            <p:cNvSpPr/>
            <p:nvPr/>
          </p:nvSpPr>
          <p:spPr>
            <a:xfrm>
              <a:off x="4067735" y="5513294"/>
              <a:ext cx="860612" cy="329453"/>
            </a:xfrm>
            <a:custGeom>
              <a:avLst/>
              <a:gdLst>
                <a:gd name="connsiteX0" fmla="*/ 0 w 860612"/>
                <a:gd name="connsiteY0" fmla="*/ 329453 h 329453"/>
                <a:gd name="connsiteX1" fmla="*/ 423583 w 860612"/>
                <a:gd name="connsiteY1" fmla="*/ 0 h 329453"/>
                <a:gd name="connsiteX2" fmla="*/ 860612 w 860612"/>
                <a:gd name="connsiteY2" fmla="*/ 329453 h 32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612" h="329453">
                  <a:moveTo>
                    <a:pt x="0" y="329453"/>
                  </a:moveTo>
                  <a:cubicBezTo>
                    <a:pt x="140074" y="164726"/>
                    <a:pt x="280148" y="0"/>
                    <a:pt x="423583" y="0"/>
                  </a:cubicBezTo>
                  <a:cubicBezTo>
                    <a:pt x="567018" y="0"/>
                    <a:pt x="713815" y="164726"/>
                    <a:pt x="860612" y="329453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725144" y="5868144"/>
              <a:ext cx="366966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3789040" y="5868144"/>
              <a:ext cx="620733" cy="364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-keto-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glutarát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5013176" y="6876256"/>
            <a:ext cx="414337" cy="1020763"/>
          </p:xfrm>
          <a:graphic>
            <a:graphicData uri="http://schemas.openxmlformats.org/presentationml/2006/ole">
              <p:oleObj spid="_x0000_s113669" name="ChemSketch" r:id="rId6" imgW="414360" imgH="1020960" progId="ACD.ChemSketch.20">
                <p:embed/>
              </p:oleObj>
            </a:graphicData>
          </a:graphic>
        </p:graphicFrame>
        <p:graphicFrame>
          <p:nvGraphicFramePr>
            <p:cNvPr id="25" name="Object 14"/>
            <p:cNvGraphicFramePr>
              <a:graphicFrameLocks noChangeAspect="1"/>
            </p:cNvGraphicFramePr>
            <p:nvPr/>
          </p:nvGraphicFramePr>
          <p:xfrm>
            <a:off x="5877272" y="6948264"/>
            <a:ext cx="374650" cy="904875"/>
          </p:xfrm>
          <a:graphic>
            <a:graphicData uri="http://schemas.openxmlformats.org/presentationml/2006/ole">
              <p:oleObj spid="_x0000_s113670" name="ChemSketch" r:id="rId7" imgW="374760" imgH="905400" progId="ACD.ChemSketch.20">
                <p:embed/>
              </p:oleObj>
            </a:graphicData>
          </a:graphic>
        </p:graphicFrame>
        <p:cxnSp>
          <p:nvCxnSpPr>
            <p:cNvPr id="26" name="Egyenes összekötő nyíllal 25"/>
            <p:cNvCxnSpPr/>
            <p:nvPr/>
          </p:nvCxnSpPr>
          <p:spPr>
            <a:xfrm>
              <a:off x="5589240" y="6012160"/>
              <a:ext cx="0" cy="86409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zövegdoboz 26"/>
            <p:cNvSpPr txBox="1"/>
            <p:nvPr/>
          </p:nvSpPr>
          <p:spPr>
            <a:xfrm>
              <a:off x="5445224" y="7236296"/>
              <a:ext cx="227460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4850726" y="7956376"/>
              <a:ext cx="619404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fumarát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5566798" y="7956376"/>
              <a:ext cx="851913" cy="21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acetoacetát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4833093" y="4427983"/>
              <a:ext cx="841284" cy="364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p-hidroxi-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fenilpiruvát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492500" y="476250"/>
            <a:ext cx="2124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Proteázok</a:t>
            </a:r>
          </a:p>
        </p:txBody>
      </p:sp>
      <p:grpSp>
        <p:nvGrpSpPr>
          <p:cNvPr id="4099" name="Group 14"/>
          <p:cNvGrpSpPr>
            <a:grpSpLocks/>
          </p:cNvGrpSpPr>
          <p:nvPr/>
        </p:nvGrpSpPr>
        <p:grpSpPr bwMode="auto">
          <a:xfrm>
            <a:off x="1403350" y="2060575"/>
            <a:ext cx="6546850" cy="3657600"/>
            <a:chOff x="1247" y="709"/>
            <a:chExt cx="4124" cy="2304"/>
          </a:xfrm>
        </p:grpSpPr>
        <p:sp>
          <p:nvSpPr>
            <p:cNvPr id="4100" name="Text Box 5"/>
            <p:cNvSpPr txBox="1">
              <a:spLocks noChangeArrowheads="1"/>
            </p:cNvSpPr>
            <p:nvPr/>
          </p:nvSpPr>
          <p:spPr bwMode="auto">
            <a:xfrm>
              <a:off x="1247" y="709"/>
              <a:ext cx="31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Osztályozás funkció szerint:</a:t>
              </a:r>
            </a:p>
          </p:txBody>
        </p:sp>
        <p:sp>
          <p:nvSpPr>
            <p:cNvPr id="4101" name="Text Box 6"/>
            <p:cNvSpPr txBox="1">
              <a:spLocks noChangeArrowheads="1"/>
            </p:cNvSpPr>
            <p:nvPr/>
          </p:nvSpPr>
          <p:spPr bwMode="auto">
            <a:xfrm>
              <a:off x="1348" y="1692"/>
              <a:ext cx="8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 b="0"/>
                <a:t>Exogén</a:t>
              </a:r>
            </a:p>
          </p:txBody>
        </p:sp>
        <p:sp>
          <p:nvSpPr>
            <p:cNvPr id="4102" name="Text Box 7"/>
            <p:cNvSpPr txBox="1">
              <a:spLocks noChangeArrowheads="1"/>
            </p:cNvSpPr>
            <p:nvPr/>
          </p:nvSpPr>
          <p:spPr bwMode="auto">
            <a:xfrm>
              <a:off x="3198" y="1706"/>
              <a:ext cx="10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 b="0"/>
                <a:t>Endogén</a:t>
              </a:r>
            </a:p>
          </p:txBody>
        </p:sp>
        <p:sp>
          <p:nvSpPr>
            <p:cNvPr id="4103" name="Text Box 8"/>
            <p:cNvSpPr txBox="1">
              <a:spLocks noChangeArrowheads="1"/>
            </p:cNvSpPr>
            <p:nvPr/>
          </p:nvSpPr>
          <p:spPr bwMode="auto">
            <a:xfrm>
              <a:off x="1927" y="2659"/>
              <a:ext cx="15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 b="0"/>
                <a:t>Extracelluláris</a:t>
              </a:r>
            </a:p>
          </p:txBody>
        </p:sp>
        <p:sp>
          <p:nvSpPr>
            <p:cNvPr id="4104" name="Text Box 9"/>
            <p:cNvSpPr txBox="1">
              <a:spLocks noChangeArrowheads="1"/>
            </p:cNvSpPr>
            <p:nvPr/>
          </p:nvSpPr>
          <p:spPr bwMode="auto">
            <a:xfrm>
              <a:off x="3932" y="2686"/>
              <a:ext cx="14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 b="0"/>
                <a:t>Intracelluláris</a:t>
              </a:r>
            </a:p>
          </p:txBody>
        </p:sp>
        <p:sp>
          <p:nvSpPr>
            <p:cNvPr id="4105" name="Line 10"/>
            <p:cNvSpPr>
              <a:spLocks noChangeShapeType="1"/>
            </p:cNvSpPr>
            <p:nvPr/>
          </p:nvSpPr>
          <p:spPr bwMode="auto">
            <a:xfrm flipH="1">
              <a:off x="1837" y="1162"/>
              <a:ext cx="635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" name="Line 11"/>
            <p:cNvSpPr>
              <a:spLocks noChangeShapeType="1"/>
            </p:cNvSpPr>
            <p:nvPr/>
          </p:nvSpPr>
          <p:spPr bwMode="auto">
            <a:xfrm>
              <a:off x="3016" y="1162"/>
              <a:ext cx="59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7" name="Line 12"/>
            <p:cNvSpPr>
              <a:spLocks noChangeShapeType="1"/>
            </p:cNvSpPr>
            <p:nvPr/>
          </p:nvSpPr>
          <p:spPr bwMode="auto">
            <a:xfrm flipH="1">
              <a:off x="2744" y="2115"/>
              <a:ext cx="635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8" name="Line 13"/>
            <p:cNvSpPr>
              <a:spLocks noChangeShapeType="1"/>
            </p:cNvSpPr>
            <p:nvPr/>
          </p:nvSpPr>
          <p:spPr bwMode="auto">
            <a:xfrm>
              <a:off x="4014" y="2069"/>
              <a:ext cx="635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6551612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8750" y="466725"/>
            <a:ext cx="2100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tirozin</a:t>
            </a:r>
          </a:p>
          <a:p>
            <a:r>
              <a:rPr lang="hu-HU" sz="3200"/>
              <a:t>szintézise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50825" y="33575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Asn,</a:t>
            </a:r>
          </a:p>
          <a:p>
            <a:r>
              <a:rPr lang="hu-HU" sz="2000" b="0">
                <a:solidFill>
                  <a:schemeClr val="accent2"/>
                </a:solidFill>
              </a:rPr>
              <a:t>Cys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Gly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Pro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hlink"/>
                </a:solidFill>
              </a:rPr>
              <a:t>Tyr</a:t>
            </a:r>
            <a:r>
              <a:rPr lang="hu-HU" sz="2000" b="0"/>
              <a:t>, Arg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627313" y="355600"/>
            <a:ext cx="417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Aszparagin szintézis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27088" y="5084763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>
                <a:solidFill>
                  <a:schemeClr val="accent2"/>
                </a:solidFill>
              </a:rPr>
              <a:t>Ala</a:t>
            </a:r>
            <a:r>
              <a:rPr lang="hu-HU" sz="2000" b="0"/>
              <a:t>,</a:t>
            </a:r>
            <a:r>
              <a:rPr lang="hu-HU" sz="2000" b="0">
                <a:solidFill>
                  <a:schemeClr val="hlink"/>
                </a:solidFill>
              </a:rPr>
              <a:t> </a:t>
            </a:r>
            <a:r>
              <a:rPr lang="hu-HU" sz="2000" b="0">
                <a:solidFill>
                  <a:schemeClr val="accent2"/>
                </a:solidFill>
              </a:rPr>
              <a:t>Asp</a:t>
            </a:r>
            <a:r>
              <a:rPr lang="hu-HU" sz="2000" b="0"/>
              <a:t>, </a:t>
            </a:r>
            <a:r>
              <a:rPr lang="hu-HU" sz="2000" b="0">
                <a:solidFill>
                  <a:schemeClr val="hlink"/>
                </a:solidFill>
              </a:rPr>
              <a:t>Asn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Cys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Gln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Glu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Gly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Pro</a:t>
            </a:r>
            <a:r>
              <a:rPr lang="hu-HU" sz="2000" b="0"/>
              <a:t>, </a:t>
            </a:r>
            <a:r>
              <a:rPr lang="hu-HU" sz="2000" b="0">
                <a:solidFill>
                  <a:schemeClr val="accent2"/>
                </a:solidFill>
              </a:rPr>
              <a:t>Ser</a:t>
            </a:r>
            <a:r>
              <a:rPr lang="hu-HU" sz="2000" b="0"/>
              <a:t>,</a:t>
            </a:r>
          </a:p>
          <a:p>
            <a:r>
              <a:rPr lang="hu-HU" sz="2000" b="0">
                <a:solidFill>
                  <a:schemeClr val="accent2"/>
                </a:solidFill>
              </a:rPr>
              <a:t>Tyr</a:t>
            </a:r>
            <a:r>
              <a:rPr lang="hu-HU" sz="2000" b="0"/>
              <a:t>, Arg</a:t>
            </a:r>
          </a:p>
        </p:txBody>
      </p:sp>
      <p:grpSp>
        <p:nvGrpSpPr>
          <p:cNvPr id="2" name="Csoportba foglalás 24"/>
          <p:cNvGrpSpPr/>
          <p:nvPr/>
        </p:nvGrpSpPr>
        <p:grpSpPr>
          <a:xfrm>
            <a:off x="1428728" y="1142984"/>
            <a:ext cx="6429420" cy="3714776"/>
            <a:chOff x="908720" y="753035"/>
            <a:chExt cx="5039617" cy="2716322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908720" y="2051720"/>
            <a:ext cx="738187" cy="984250"/>
          </p:xfrm>
          <a:graphic>
            <a:graphicData uri="http://schemas.openxmlformats.org/presentationml/2006/ole">
              <p:oleObj spid="_x0000_s114690" name="ChemSketch" r:id="rId3" imgW="737640" imgH="984600" progId="ACD.ChemSketch.20">
                <p:embed/>
              </p:oleObj>
            </a:graphicData>
          </a:graphic>
        </p:graphicFrame>
        <p:graphicFrame>
          <p:nvGraphicFramePr>
            <p:cNvPr id="6" name="Object 20"/>
            <p:cNvGraphicFramePr>
              <a:graphicFrameLocks noChangeAspect="1"/>
            </p:cNvGraphicFramePr>
            <p:nvPr/>
          </p:nvGraphicFramePr>
          <p:xfrm>
            <a:off x="1844824" y="2051720"/>
            <a:ext cx="841375" cy="1417637"/>
          </p:xfrm>
          <a:graphic>
            <a:graphicData uri="http://schemas.openxmlformats.org/presentationml/2006/ole">
              <p:oleObj spid="_x0000_s114691" name="ChemSketch" r:id="rId4" imgW="841320" imgH="1417320" progId="ACD.ChemSketch.20">
                <p:embed/>
              </p:oleObj>
            </a:graphicData>
          </a:graphic>
        </p:graphicFrame>
        <p:sp>
          <p:nvSpPr>
            <p:cNvPr id="7" name="Szövegdoboz 6"/>
            <p:cNvSpPr txBox="1"/>
            <p:nvPr/>
          </p:nvSpPr>
          <p:spPr>
            <a:xfrm>
              <a:off x="1700808" y="2555776"/>
              <a:ext cx="215112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4941168" y="2627784"/>
              <a:ext cx="215112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Egyenes összekötő nyíllal 8"/>
            <p:cNvCxnSpPr/>
            <p:nvPr/>
          </p:nvCxnSpPr>
          <p:spPr>
            <a:xfrm>
              <a:off x="2708920" y="2699792"/>
              <a:ext cx="144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abadkézi sokszög 9"/>
            <p:cNvSpPr/>
            <p:nvPr/>
          </p:nvSpPr>
          <p:spPr>
            <a:xfrm>
              <a:off x="2933410" y="2452591"/>
              <a:ext cx="840441" cy="249892"/>
            </a:xfrm>
            <a:custGeom>
              <a:avLst/>
              <a:gdLst>
                <a:gd name="connsiteX0" fmla="*/ 0 w 840441"/>
                <a:gd name="connsiteY0" fmla="*/ 0 h 249892"/>
                <a:gd name="connsiteX1" fmla="*/ 423582 w 840441"/>
                <a:gd name="connsiteY1" fmla="*/ 248771 h 249892"/>
                <a:gd name="connsiteX2" fmla="*/ 840441 w 840441"/>
                <a:gd name="connsiteY2" fmla="*/ 6724 h 2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0441" h="249892">
                  <a:moveTo>
                    <a:pt x="0" y="0"/>
                  </a:moveTo>
                  <a:cubicBezTo>
                    <a:pt x="141754" y="123825"/>
                    <a:pt x="283509" y="247650"/>
                    <a:pt x="423582" y="248771"/>
                  </a:cubicBezTo>
                  <a:cubicBezTo>
                    <a:pt x="563655" y="249892"/>
                    <a:pt x="702048" y="128308"/>
                    <a:pt x="840441" y="672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2708920" y="2195736"/>
              <a:ext cx="377048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3429000" y="2195736"/>
              <a:ext cx="666193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AMP+</a:t>
              </a:r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PP</a:t>
              </a:r>
              <a:r>
                <a:rPr lang="hu-HU" sz="12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2708920" y="2699792"/>
              <a:ext cx="1323339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aszparagin-szintetáz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980728" y="1763688"/>
              <a:ext cx="672475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aszpartát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916832" y="1763688"/>
              <a:ext cx="648602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glutamin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5157192" y="1763688"/>
              <a:ext cx="647345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glutamát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4077072" y="1763688"/>
              <a:ext cx="774251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aszparagin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22"/>
            <p:cNvGraphicFramePr>
              <a:graphicFrameLocks noChangeAspect="1"/>
            </p:cNvGraphicFramePr>
            <p:nvPr/>
          </p:nvGraphicFramePr>
          <p:xfrm>
            <a:off x="5229200" y="2051720"/>
            <a:ext cx="719137" cy="1287835"/>
          </p:xfrm>
          <a:graphic>
            <a:graphicData uri="http://schemas.openxmlformats.org/presentationml/2006/ole">
              <p:oleObj spid="_x0000_s114692" name="ChemSketch" r:id="rId5" imgW="719280" imgH="1280160" progId="ACD.ChemSketch.20">
                <p:embed/>
              </p:oleObj>
            </a:graphicData>
          </a:graphic>
        </p:graphicFrame>
        <p:graphicFrame>
          <p:nvGraphicFramePr>
            <p:cNvPr id="19" name="Object 11"/>
            <p:cNvGraphicFramePr>
              <a:graphicFrameLocks noChangeAspect="1"/>
            </p:cNvGraphicFramePr>
            <p:nvPr/>
          </p:nvGraphicFramePr>
          <p:xfrm>
            <a:off x="4149080" y="2051720"/>
            <a:ext cx="890587" cy="1282700"/>
          </p:xfrm>
          <a:graphic>
            <a:graphicData uri="http://schemas.openxmlformats.org/presentationml/2006/ole">
              <p:oleObj spid="_x0000_s114693" name="ChemSketch" r:id="rId6" imgW="889920" imgH="1283040" progId="ACD.ChemSketch.20">
                <p:embed/>
              </p:oleObj>
            </a:graphicData>
          </a:graphic>
        </p:graphicFrame>
        <p:sp>
          <p:nvSpPr>
            <p:cNvPr id="20" name="Szabadkézi sokszög 19"/>
            <p:cNvSpPr/>
            <p:nvPr/>
          </p:nvSpPr>
          <p:spPr>
            <a:xfrm>
              <a:off x="1340768" y="1259632"/>
              <a:ext cx="3168352" cy="432048"/>
            </a:xfrm>
            <a:custGeom>
              <a:avLst/>
              <a:gdLst>
                <a:gd name="connsiteX0" fmla="*/ 4269441 w 4269441"/>
                <a:gd name="connsiteY0" fmla="*/ 438150 h 444874"/>
                <a:gd name="connsiteX1" fmla="*/ 2144806 w 4269441"/>
                <a:gd name="connsiteY1" fmla="*/ 1121 h 444874"/>
                <a:gd name="connsiteX2" fmla="*/ 0 w 4269441"/>
                <a:gd name="connsiteY2" fmla="*/ 444874 h 44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9441" h="444874">
                  <a:moveTo>
                    <a:pt x="4269441" y="438150"/>
                  </a:moveTo>
                  <a:cubicBezTo>
                    <a:pt x="3562910" y="219075"/>
                    <a:pt x="2856379" y="0"/>
                    <a:pt x="2144806" y="1121"/>
                  </a:cubicBezTo>
                  <a:cubicBezTo>
                    <a:pt x="1433233" y="2242"/>
                    <a:pt x="716616" y="223558"/>
                    <a:pt x="0" y="444874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2172988" y="989439"/>
              <a:ext cx="1452282" cy="262217"/>
            </a:xfrm>
            <a:custGeom>
              <a:avLst/>
              <a:gdLst>
                <a:gd name="connsiteX0" fmla="*/ 1452282 w 1452282"/>
                <a:gd name="connsiteY0" fmla="*/ 0 h 262217"/>
                <a:gd name="connsiteX1" fmla="*/ 739588 w 1452282"/>
                <a:gd name="connsiteY1" fmla="*/ 262217 h 262217"/>
                <a:gd name="connsiteX2" fmla="*/ 0 w 1452282"/>
                <a:gd name="connsiteY2" fmla="*/ 0 h 2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2282" h="262217">
                  <a:moveTo>
                    <a:pt x="1452282" y="0"/>
                  </a:moveTo>
                  <a:cubicBezTo>
                    <a:pt x="1216958" y="131108"/>
                    <a:pt x="981635" y="262217"/>
                    <a:pt x="739588" y="262217"/>
                  </a:cubicBezTo>
                  <a:cubicBezTo>
                    <a:pt x="497541" y="262217"/>
                    <a:pt x="248770" y="131108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3501008" y="755576"/>
              <a:ext cx="370916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1885619" y="753035"/>
              <a:ext cx="409868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452951" y="1297641"/>
              <a:ext cx="901157" cy="20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aszparagináz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2769566" y="0"/>
            <a:ext cx="6374434" cy="6343655"/>
            <a:chOff x="548680" y="539552"/>
            <a:chExt cx="5658054" cy="562927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2348880" y="827584"/>
            <a:ext cx="1365250" cy="658813"/>
          </p:xfrm>
          <a:graphic>
            <a:graphicData uri="http://schemas.openxmlformats.org/presentationml/2006/ole">
              <p:oleObj spid="_x0000_s115714" name="ChemSketch" r:id="rId3" imgW="1365480" imgH="658440" progId="ACD.ChemSketch.20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3933056" y="3851920"/>
            <a:ext cx="1294184" cy="1822033"/>
          </p:xfrm>
          <a:graphic>
            <a:graphicData uri="http://schemas.openxmlformats.org/presentationml/2006/ole">
              <p:oleObj spid="_x0000_s115715" name="ChemSketch" r:id="rId4" imgW="1292400" imgH="1819800" progId="ACD.ChemSketch.20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2708920" y="5148064"/>
            <a:ext cx="414337" cy="1020763"/>
          </p:xfrm>
          <a:graphic>
            <a:graphicData uri="http://schemas.openxmlformats.org/presentationml/2006/ole">
              <p:oleObj spid="_x0000_s115716" name="ChemSketch" r:id="rId5" imgW="414360" imgH="1020960" progId="ACD.ChemSketch.20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052736" y="3923928"/>
            <a:ext cx="966787" cy="1308100"/>
          </p:xfrm>
          <a:graphic>
            <a:graphicData uri="http://schemas.openxmlformats.org/presentationml/2006/ole">
              <p:oleObj spid="_x0000_s115717" name="ChemSketch" r:id="rId6" imgW="966240" imgH="1307520" progId="ACD.ChemSketch.20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692696" y="2483768"/>
            <a:ext cx="917575" cy="420687"/>
          </p:xfrm>
          <a:graphic>
            <a:graphicData uri="http://schemas.openxmlformats.org/presentationml/2006/ole">
              <p:oleObj spid="_x0000_s115718" name="ChemSketch" r:id="rId7" imgW="917280" imgH="420480" progId="ACD.ChemSketch.20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060848" y="2267744"/>
            <a:ext cx="762000" cy="1030287"/>
          </p:xfrm>
          <a:graphic>
            <a:graphicData uri="http://schemas.openxmlformats.org/presentationml/2006/ole">
              <p:oleObj spid="_x0000_s115719" name="ChemSketch" r:id="rId8" imgW="762120" imgH="1030320" progId="ACD.ChemSketch.20">
                <p:embed/>
              </p:oleObj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373216" y="2339752"/>
            <a:ext cx="712787" cy="1020763"/>
          </p:xfrm>
          <a:graphic>
            <a:graphicData uri="http://schemas.openxmlformats.org/presentationml/2006/ole">
              <p:oleObj spid="_x0000_s115720" name="ChemSketch" r:id="rId9" imgW="713160" imgH="1020960" progId="ACD.ChemSketch.20">
                <p:embed/>
              </p:oleObj>
            </a:graphicData>
          </a:graphic>
        </p:graphicFrame>
        <p:cxnSp>
          <p:nvCxnSpPr>
            <p:cNvPr id="10" name="Egyenes összekötő 9"/>
            <p:cNvCxnSpPr/>
            <p:nvPr/>
          </p:nvCxnSpPr>
          <p:spPr>
            <a:xfrm>
              <a:off x="692696" y="2195736"/>
              <a:ext cx="525658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/>
            <p:cNvSpPr txBox="1"/>
            <p:nvPr/>
          </p:nvSpPr>
          <p:spPr>
            <a:xfrm>
              <a:off x="548680" y="1115616"/>
              <a:ext cx="902373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 + 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Egyenes összekötő nyíllal 11"/>
            <p:cNvCxnSpPr/>
            <p:nvPr/>
          </p:nvCxnSpPr>
          <p:spPr>
            <a:xfrm>
              <a:off x="1484784" y="1259632"/>
              <a:ext cx="7920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1484784" y="683568"/>
              <a:ext cx="770047" cy="573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karbamil-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foszfát-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szintetáz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268760" y="1475656"/>
              <a:ext cx="5389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916832" y="1475656"/>
              <a:ext cx="560092" cy="40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ADP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 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1545465" y="1267496"/>
              <a:ext cx="611746" cy="168498"/>
            </a:xfrm>
            <a:custGeom>
              <a:avLst/>
              <a:gdLst>
                <a:gd name="connsiteX0" fmla="*/ 0 w 611746"/>
                <a:gd name="connsiteY0" fmla="*/ 168498 h 168498"/>
                <a:gd name="connsiteX1" fmla="*/ 296214 w 611746"/>
                <a:gd name="connsiteY1" fmla="*/ 1073 h 168498"/>
                <a:gd name="connsiteX2" fmla="*/ 611746 w 611746"/>
                <a:gd name="connsiteY2" fmla="*/ 162059 h 1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746" h="168498">
                  <a:moveTo>
                    <a:pt x="0" y="168498"/>
                  </a:moveTo>
                  <a:cubicBezTo>
                    <a:pt x="97128" y="85322"/>
                    <a:pt x="194256" y="2146"/>
                    <a:pt x="296214" y="1073"/>
                  </a:cubicBezTo>
                  <a:cubicBezTo>
                    <a:pt x="398172" y="0"/>
                    <a:pt x="504959" y="81029"/>
                    <a:pt x="611746" y="162059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4725144" y="611560"/>
            <a:ext cx="765175" cy="1292225"/>
          </p:xfrm>
          <a:graphic>
            <a:graphicData uri="http://schemas.openxmlformats.org/presentationml/2006/ole">
              <p:oleObj spid="_x0000_s115721" name="ChemSketch" r:id="rId10" imgW="765000" imgH="1292400" progId="ACD.ChemSketch.20">
                <p:embed/>
              </p:oleObj>
            </a:graphicData>
          </a:graphic>
        </p:graphicFrame>
        <p:sp>
          <p:nvSpPr>
            <p:cNvPr id="18" name="Szabadkézi sokszög 17"/>
            <p:cNvSpPr/>
            <p:nvPr/>
          </p:nvSpPr>
          <p:spPr>
            <a:xfrm>
              <a:off x="3142445" y="1403797"/>
              <a:ext cx="1513268" cy="331631"/>
            </a:xfrm>
            <a:custGeom>
              <a:avLst/>
              <a:gdLst>
                <a:gd name="connsiteX0" fmla="*/ 0 w 1513268"/>
                <a:gd name="connsiteY0" fmla="*/ 0 h 331631"/>
                <a:gd name="connsiteX1" fmla="*/ 315532 w 1513268"/>
                <a:gd name="connsiteY1" fmla="*/ 276896 h 331631"/>
                <a:gd name="connsiteX2" fmla="*/ 1513268 w 1513268"/>
                <a:gd name="connsiteY2" fmla="*/ 328411 h 33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268" h="331631">
                  <a:moveTo>
                    <a:pt x="0" y="0"/>
                  </a:moveTo>
                  <a:cubicBezTo>
                    <a:pt x="31660" y="111080"/>
                    <a:pt x="63321" y="222161"/>
                    <a:pt x="315532" y="276896"/>
                  </a:cubicBezTo>
                  <a:cubicBezTo>
                    <a:pt x="567743" y="331631"/>
                    <a:pt x="1316865" y="319825"/>
                    <a:pt x="1513268" y="32841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2929944" y="1725769"/>
              <a:ext cx="1242811" cy="515155"/>
            </a:xfrm>
            <a:custGeom>
              <a:avLst/>
              <a:gdLst>
                <a:gd name="connsiteX0" fmla="*/ 0 w 1242811"/>
                <a:gd name="connsiteY0" fmla="*/ 515155 h 515155"/>
                <a:gd name="connsiteX1" fmla="*/ 283335 w 1242811"/>
                <a:gd name="connsiteY1" fmla="*/ 141668 h 515155"/>
                <a:gd name="connsiteX2" fmla="*/ 1242811 w 1242811"/>
                <a:gd name="connsiteY2" fmla="*/ 0 h 51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811" h="515155">
                  <a:moveTo>
                    <a:pt x="0" y="515155"/>
                  </a:moveTo>
                  <a:cubicBezTo>
                    <a:pt x="38100" y="371341"/>
                    <a:pt x="76200" y="227527"/>
                    <a:pt x="283335" y="141668"/>
                  </a:cubicBezTo>
                  <a:cubicBezTo>
                    <a:pt x="490470" y="55809"/>
                    <a:pt x="866640" y="27904"/>
                    <a:pt x="1242811" y="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3501008" y="1259632"/>
              <a:ext cx="1269469" cy="40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ornitin-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transzkarbamiláz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4101921" y="1718256"/>
              <a:ext cx="489397" cy="239333"/>
            </a:xfrm>
            <a:custGeom>
              <a:avLst/>
              <a:gdLst>
                <a:gd name="connsiteX0" fmla="*/ 0 w 489397"/>
                <a:gd name="connsiteY0" fmla="*/ 7513 h 239333"/>
                <a:gd name="connsiteX1" fmla="*/ 141668 w 489397"/>
                <a:gd name="connsiteY1" fmla="*/ 7513 h 239333"/>
                <a:gd name="connsiteX2" fmla="*/ 405685 w 489397"/>
                <a:gd name="connsiteY2" fmla="*/ 52589 h 239333"/>
                <a:gd name="connsiteX3" fmla="*/ 489397 w 489397"/>
                <a:gd name="connsiteY3" fmla="*/ 239333 h 23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397" h="239333">
                  <a:moveTo>
                    <a:pt x="0" y="7513"/>
                  </a:moveTo>
                  <a:cubicBezTo>
                    <a:pt x="37027" y="3756"/>
                    <a:pt x="74054" y="0"/>
                    <a:pt x="141668" y="7513"/>
                  </a:cubicBezTo>
                  <a:cubicBezTo>
                    <a:pt x="209282" y="15026"/>
                    <a:pt x="347730" y="13952"/>
                    <a:pt x="405685" y="52589"/>
                  </a:cubicBezTo>
                  <a:cubicBezTo>
                    <a:pt x="463640" y="91226"/>
                    <a:pt x="489397" y="239333"/>
                    <a:pt x="489397" y="239333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437112" y="1979712"/>
              <a:ext cx="280586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flipH="1">
              <a:off x="4437112" y="2051720"/>
              <a:ext cx="72008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23"/>
            <p:cNvSpPr txBox="1"/>
            <p:nvPr/>
          </p:nvSpPr>
          <p:spPr>
            <a:xfrm>
              <a:off x="4149080" y="2411760"/>
              <a:ext cx="831231" cy="573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szukcinát-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4610637" y="2884868"/>
              <a:ext cx="656822" cy="482957"/>
            </a:xfrm>
            <a:custGeom>
              <a:avLst/>
              <a:gdLst>
                <a:gd name="connsiteX0" fmla="*/ 656822 w 656822"/>
                <a:gd name="connsiteY0" fmla="*/ 0 h 482957"/>
                <a:gd name="connsiteX1" fmla="*/ 270456 w 656822"/>
                <a:gd name="connsiteY1" fmla="*/ 83712 h 482957"/>
                <a:gd name="connsiteX2" fmla="*/ 0 w 656822"/>
                <a:gd name="connsiteY2" fmla="*/ 482957 h 48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822" h="482957">
                  <a:moveTo>
                    <a:pt x="656822" y="0"/>
                  </a:moveTo>
                  <a:cubicBezTo>
                    <a:pt x="518374" y="1609"/>
                    <a:pt x="379926" y="3219"/>
                    <a:pt x="270456" y="83712"/>
                  </a:cubicBezTo>
                  <a:cubicBezTo>
                    <a:pt x="160986" y="164205"/>
                    <a:pt x="0" y="482957"/>
                    <a:pt x="0" y="48295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4114800" y="3129566"/>
              <a:ext cx="458273" cy="573110"/>
            </a:xfrm>
            <a:custGeom>
              <a:avLst/>
              <a:gdLst>
                <a:gd name="connsiteX0" fmla="*/ 0 w 458273"/>
                <a:gd name="connsiteY0" fmla="*/ 0 h 573110"/>
                <a:gd name="connsiteX1" fmla="*/ 457200 w 458273"/>
                <a:gd name="connsiteY1" fmla="*/ 328411 h 573110"/>
                <a:gd name="connsiteX2" fmla="*/ 6439 w 458273"/>
                <a:gd name="connsiteY2" fmla="*/ 573110 h 57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273" h="573110">
                  <a:moveTo>
                    <a:pt x="0" y="0"/>
                  </a:moveTo>
                  <a:cubicBezTo>
                    <a:pt x="228063" y="116446"/>
                    <a:pt x="456127" y="232893"/>
                    <a:pt x="457200" y="328411"/>
                  </a:cubicBezTo>
                  <a:cubicBezTo>
                    <a:pt x="458273" y="423929"/>
                    <a:pt x="88005" y="534473"/>
                    <a:pt x="6439" y="57311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717032" y="2987824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3356992" y="3563888"/>
              <a:ext cx="813132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AMP + 2P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 flipH="1">
              <a:off x="2132856" y="4788024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/>
            <p:cNvSpPr txBox="1"/>
            <p:nvPr/>
          </p:nvSpPr>
          <p:spPr>
            <a:xfrm>
              <a:off x="2348880" y="4499992"/>
              <a:ext cx="147009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arginoszukcinát-liáz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3007217" y="4787721"/>
              <a:ext cx="682580" cy="292994"/>
            </a:xfrm>
            <a:custGeom>
              <a:avLst/>
              <a:gdLst>
                <a:gd name="connsiteX0" fmla="*/ 0 w 682580"/>
                <a:gd name="connsiteY0" fmla="*/ 292994 h 292994"/>
                <a:gd name="connsiteX1" fmla="*/ 283335 w 682580"/>
                <a:gd name="connsiteY1" fmla="*/ 48296 h 292994"/>
                <a:gd name="connsiteX2" fmla="*/ 682580 w 682580"/>
                <a:gd name="connsiteY2" fmla="*/ 3220 h 2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580" h="292994">
                  <a:moveTo>
                    <a:pt x="0" y="292994"/>
                  </a:moveTo>
                  <a:cubicBezTo>
                    <a:pt x="84786" y="194793"/>
                    <a:pt x="169572" y="96592"/>
                    <a:pt x="283335" y="48296"/>
                  </a:cubicBezTo>
                  <a:cubicBezTo>
                    <a:pt x="397098" y="0"/>
                    <a:pt x="618186" y="10733"/>
                    <a:pt x="682580" y="322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1700011" y="2994338"/>
              <a:ext cx="495837" cy="888642"/>
            </a:xfrm>
            <a:custGeom>
              <a:avLst/>
              <a:gdLst>
                <a:gd name="connsiteX0" fmla="*/ 495837 w 495837"/>
                <a:gd name="connsiteY0" fmla="*/ 0 h 888642"/>
                <a:gd name="connsiteX1" fmla="*/ 96592 w 495837"/>
                <a:gd name="connsiteY1" fmla="*/ 276896 h 888642"/>
                <a:gd name="connsiteX2" fmla="*/ 0 w 495837"/>
                <a:gd name="connsiteY2" fmla="*/ 888642 h 88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837" h="888642">
                  <a:moveTo>
                    <a:pt x="495837" y="0"/>
                  </a:moveTo>
                  <a:cubicBezTo>
                    <a:pt x="337534" y="64394"/>
                    <a:pt x="179231" y="128789"/>
                    <a:pt x="96592" y="276896"/>
                  </a:cubicBezTo>
                  <a:cubicBezTo>
                    <a:pt x="13953" y="425003"/>
                    <a:pt x="6976" y="656822"/>
                    <a:pt x="0" y="888642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1435994" y="3026535"/>
              <a:ext cx="276896" cy="682580"/>
            </a:xfrm>
            <a:custGeom>
              <a:avLst/>
              <a:gdLst>
                <a:gd name="connsiteX0" fmla="*/ 0 w 276896"/>
                <a:gd name="connsiteY0" fmla="*/ 0 h 682580"/>
                <a:gd name="connsiteX1" fmla="*/ 231820 w 276896"/>
                <a:gd name="connsiteY1" fmla="*/ 160986 h 682580"/>
                <a:gd name="connsiteX2" fmla="*/ 270457 w 276896"/>
                <a:gd name="connsiteY2" fmla="*/ 682580 h 68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896" h="682580">
                  <a:moveTo>
                    <a:pt x="0" y="0"/>
                  </a:moveTo>
                  <a:cubicBezTo>
                    <a:pt x="93372" y="23611"/>
                    <a:pt x="186744" y="47223"/>
                    <a:pt x="231820" y="160986"/>
                  </a:cubicBezTo>
                  <a:cubicBezTo>
                    <a:pt x="276896" y="274749"/>
                    <a:pt x="270457" y="682580"/>
                    <a:pt x="270457" y="68258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1700808" y="3491880"/>
              <a:ext cx="64199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1400956" y="3676340"/>
              <a:ext cx="314459" cy="154546"/>
            </a:xfrm>
            <a:custGeom>
              <a:avLst/>
              <a:gdLst>
                <a:gd name="connsiteX0" fmla="*/ 0 w 314459"/>
                <a:gd name="connsiteY0" fmla="*/ 154546 h 154546"/>
                <a:gd name="connsiteX1" fmla="*/ 264017 w 314459"/>
                <a:gd name="connsiteY1" fmla="*/ 128788 h 154546"/>
                <a:gd name="connsiteX2" fmla="*/ 302654 w 314459"/>
                <a:gd name="connsiteY2" fmla="*/ 0 h 15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459" h="154546">
                  <a:moveTo>
                    <a:pt x="0" y="154546"/>
                  </a:moveTo>
                  <a:cubicBezTo>
                    <a:pt x="106787" y="154546"/>
                    <a:pt x="213575" y="154546"/>
                    <a:pt x="264017" y="128788"/>
                  </a:cubicBezTo>
                  <a:cubicBezTo>
                    <a:pt x="314459" y="103030"/>
                    <a:pt x="308556" y="51515"/>
                    <a:pt x="302654" y="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980728" y="3707904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2420888" y="539552"/>
              <a:ext cx="1209710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karbamil-foszfát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3933056" y="5724128"/>
              <a:ext cx="1200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arginoszukcinát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908720" y="2843808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urea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2276872" y="3275856"/>
              <a:ext cx="59076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ornitin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4365104" y="539552"/>
              <a:ext cx="62064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citrulin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5445224" y="3419872"/>
              <a:ext cx="761510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aszpartát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2060848" y="5724128"/>
              <a:ext cx="663334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fumarát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692696" y="1907704"/>
              <a:ext cx="107596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mitokondrium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692696" y="2195736"/>
              <a:ext cx="869647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citoplazma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1196752" y="5292080"/>
              <a:ext cx="62064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arginin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428596" y="4214818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 dirty="0" err="1">
                <a:solidFill>
                  <a:schemeClr val="accent2"/>
                </a:solidFill>
              </a:rPr>
              <a:t>Ala</a:t>
            </a:r>
            <a:r>
              <a:rPr lang="hu-HU" sz="2000" b="0" dirty="0"/>
              <a:t>,</a:t>
            </a:r>
            <a:r>
              <a:rPr lang="hu-HU" sz="2000" b="0" dirty="0">
                <a:solidFill>
                  <a:schemeClr val="hlink"/>
                </a:solidFill>
              </a:rPr>
              <a:t> </a:t>
            </a:r>
            <a:r>
              <a:rPr lang="hu-HU" sz="2000" b="0" dirty="0" err="1">
                <a:solidFill>
                  <a:schemeClr val="accent2"/>
                </a:solidFill>
              </a:rPr>
              <a:t>Asp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Asn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accent2"/>
                </a:solidFill>
              </a:rPr>
              <a:t>Cys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Gln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Glu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accent2"/>
                </a:solidFill>
              </a:rPr>
              <a:t>Gly</a:t>
            </a:r>
            <a:r>
              <a:rPr lang="hu-HU" sz="2000" b="0" dirty="0"/>
              <a:t>, </a:t>
            </a:r>
            <a:r>
              <a:rPr lang="hu-HU" sz="2000" b="0" dirty="0">
                <a:solidFill>
                  <a:schemeClr val="accent2"/>
                </a:solidFill>
              </a:rPr>
              <a:t>Pro</a:t>
            </a:r>
            <a:r>
              <a:rPr lang="hu-HU" sz="2000" b="0" dirty="0"/>
              <a:t>, </a:t>
            </a:r>
            <a:r>
              <a:rPr lang="hu-HU" sz="2000" b="0" dirty="0">
                <a:solidFill>
                  <a:schemeClr val="accent2"/>
                </a:solidFill>
              </a:rPr>
              <a:t>Ser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accent2"/>
                </a:solidFill>
              </a:rPr>
              <a:t>Tyr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hlink"/>
                </a:solidFill>
              </a:rPr>
              <a:t>Arg</a:t>
            </a:r>
            <a:endParaRPr lang="hu-HU" sz="2000" b="0" dirty="0">
              <a:solidFill>
                <a:schemeClr val="hlink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14282" y="214290"/>
            <a:ext cx="25058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Az </a:t>
            </a:r>
            <a:r>
              <a:rPr lang="hu-HU" sz="3200" dirty="0" err="1"/>
              <a:t>arginin</a:t>
            </a:r>
            <a:r>
              <a:rPr lang="hu-HU" sz="3200" dirty="0"/>
              <a:t> </a:t>
            </a:r>
            <a:endParaRPr lang="hu-HU" sz="3200" dirty="0" smtClean="0"/>
          </a:p>
          <a:p>
            <a:r>
              <a:rPr lang="hu-HU" sz="3200" dirty="0" smtClean="0"/>
              <a:t>átalakulásai</a:t>
            </a:r>
            <a:endParaRPr lang="hu-H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beolvasás001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3068638"/>
            <a:ext cx="7264400" cy="2520950"/>
          </a:xfrm>
          <a:noFill/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2124075" y="404813"/>
            <a:ext cx="4806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/>
              <a:t>Aminosavak lebomlása:</a:t>
            </a:r>
          </a:p>
          <a:p>
            <a:pPr algn="ctr"/>
            <a:r>
              <a:rPr lang="hu-HU" sz="3200"/>
              <a:t>Az aminocsoport sorsa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beolvasás002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557338"/>
            <a:ext cx="6643687" cy="4792662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2769566" y="0"/>
            <a:ext cx="6374434" cy="6343655"/>
            <a:chOff x="548680" y="539552"/>
            <a:chExt cx="5658054" cy="562927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2348880" y="827584"/>
            <a:ext cx="1365250" cy="658813"/>
          </p:xfrm>
          <a:graphic>
            <a:graphicData uri="http://schemas.openxmlformats.org/presentationml/2006/ole">
              <p:oleObj spid="_x0000_s117762" name="ChemSketch" r:id="rId3" imgW="1365480" imgH="658440" progId="ACD.ChemSketch.20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3933056" y="3851920"/>
            <a:ext cx="1294184" cy="1822033"/>
          </p:xfrm>
          <a:graphic>
            <a:graphicData uri="http://schemas.openxmlformats.org/presentationml/2006/ole">
              <p:oleObj spid="_x0000_s117763" name="ChemSketch" r:id="rId4" imgW="1292400" imgH="1819800" progId="ACD.ChemSketch.20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2708920" y="5148064"/>
            <a:ext cx="414337" cy="1020763"/>
          </p:xfrm>
          <a:graphic>
            <a:graphicData uri="http://schemas.openxmlformats.org/presentationml/2006/ole">
              <p:oleObj spid="_x0000_s117764" name="ChemSketch" r:id="rId5" imgW="414360" imgH="1020960" progId="ACD.ChemSketch.20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052736" y="3923928"/>
            <a:ext cx="966787" cy="1308100"/>
          </p:xfrm>
          <a:graphic>
            <a:graphicData uri="http://schemas.openxmlformats.org/presentationml/2006/ole">
              <p:oleObj spid="_x0000_s117765" name="ChemSketch" r:id="rId6" imgW="966240" imgH="1307520" progId="ACD.ChemSketch.20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692696" y="2483768"/>
            <a:ext cx="917575" cy="420687"/>
          </p:xfrm>
          <a:graphic>
            <a:graphicData uri="http://schemas.openxmlformats.org/presentationml/2006/ole">
              <p:oleObj spid="_x0000_s117766" name="ChemSketch" r:id="rId7" imgW="917280" imgH="420480" progId="ACD.ChemSketch.20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060848" y="2267744"/>
            <a:ext cx="762000" cy="1030287"/>
          </p:xfrm>
          <a:graphic>
            <a:graphicData uri="http://schemas.openxmlformats.org/presentationml/2006/ole">
              <p:oleObj spid="_x0000_s117767" name="ChemSketch" r:id="rId8" imgW="762120" imgH="1030320" progId="ACD.ChemSketch.20">
                <p:embed/>
              </p:oleObj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373216" y="2339752"/>
            <a:ext cx="712787" cy="1020763"/>
          </p:xfrm>
          <a:graphic>
            <a:graphicData uri="http://schemas.openxmlformats.org/presentationml/2006/ole">
              <p:oleObj spid="_x0000_s117768" name="ChemSketch" r:id="rId9" imgW="713160" imgH="1020960" progId="ACD.ChemSketch.20">
                <p:embed/>
              </p:oleObj>
            </a:graphicData>
          </a:graphic>
        </p:graphicFrame>
        <p:cxnSp>
          <p:nvCxnSpPr>
            <p:cNvPr id="10" name="Egyenes összekötő 9"/>
            <p:cNvCxnSpPr/>
            <p:nvPr/>
          </p:nvCxnSpPr>
          <p:spPr>
            <a:xfrm>
              <a:off x="692696" y="2195736"/>
              <a:ext cx="525658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/>
            <p:cNvSpPr txBox="1"/>
            <p:nvPr/>
          </p:nvSpPr>
          <p:spPr>
            <a:xfrm>
              <a:off x="548680" y="1115616"/>
              <a:ext cx="902373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CO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 + NH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1200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hu-HU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Egyenes összekötő nyíllal 11"/>
            <p:cNvCxnSpPr/>
            <p:nvPr/>
          </p:nvCxnSpPr>
          <p:spPr>
            <a:xfrm>
              <a:off x="1484784" y="1259632"/>
              <a:ext cx="7920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1484784" y="683568"/>
              <a:ext cx="770047" cy="573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karbamil-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foszfát-</a:t>
              </a: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szintetáz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268760" y="1475656"/>
              <a:ext cx="5389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916832" y="1475656"/>
              <a:ext cx="560092" cy="40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2 ADP</a:t>
              </a:r>
            </a:p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+ 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1545465" y="1267496"/>
              <a:ext cx="611746" cy="168498"/>
            </a:xfrm>
            <a:custGeom>
              <a:avLst/>
              <a:gdLst>
                <a:gd name="connsiteX0" fmla="*/ 0 w 611746"/>
                <a:gd name="connsiteY0" fmla="*/ 168498 h 168498"/>
                <a:gd name="connsiteX1" fmla="*/ 296214 w 611746"/>
                <a:gd name="connsiteY1" fmla="*/ 1073 h 168498"/>
                <a:gd name="connsiteX2" fmla="*/ 611746 w 611746"/>
                <a:gd name="connsiteY2" fmla="*/ 162059 h 1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746" h="168498">
                  <a:moveTo>
                    <a:pt x="0" y="168498"/>
                  </a:moveTo>
                  <a:cubicBezTo>
                    <a:pt x="97128" y="85322"/>
                    <a:pt x="194256" y="2146"/>
                    <a:pt x="296214" y="1073"/>
                  </a:cubicBezTo>
                  <a:cubicBezTo>
                    <a:pt x="398172" y="0"/>
                    <a:pt x="504959" y="81029"/>
                    <a:pt x="611746" y="162059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4725144" y="611560"/>
            <a:ext cx="765175" cy="1292225"/>
          </p:xfrm>
          <a:graphic>
            <a:graphicData uri="http://schemas.openxmlformats.org/presentationml/2006/ole">
              <p:oleObj spid="_x0000_s117769" name="ChemSketch" r:id="rId10" imgW="765000" imgH="1292400" progId="ACD.ChemSketch.20">
                <p:embed/>
              </p:oleObj>
            </a:graphicData>
          </a:graphic>
        </p:graphicFrame>
        <p:sp>
          <p:nvSpPr>
            <p:cNvPr id="18" name="Szabadkézi sokszög 17"/>
            <p:cNvSpPr/>
            <p:nvPr/>
          </p:nvSpPr>
          <p:spPr>
            <a:xfrm>
              <a:off x="3142445" y="1403797"/>
              <a:ext cx="1513268" cy="331631"/>
            </a:xfrm>
            <a:custGeom>
              <a:avLst/>
              <a:gdLst>
                <a:gd name="connsiteX0" fmla="*/ 0 w 1513268"/>
                <a:gd name="connsiteY0" fmla="*/ 0 h 331631"/>
                <a:gd name="connsiteX1" fmla="*/ 315532 w 1513268"/>
                <a:gd name="connsiteY1" fmla="*/ 276896 h 331631"/>
                <a:gd name="connsiteX2" fmla="*/ 1513268 w 1513268"/>
                <a:gd name="connsiteY2" fmla="*/ 328411 h 33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268" h="331631">
                  <a:moveTo>
                    <a:pt x="0" y="0"/>
                  </a:moveTo>
                  <a:cubicBezTo>
                    <a:pt x="31660" y="111080"/>
                    <a:pt x="63321" y="222161"/>
                    <a:pt x="315532" y="276896"/>
                  </a:cubicBezTo>
                  <a:cubicBezTo>
                    <a:pt x="567743" y="331631"/>
                    <a:pt x="1316865" y="319825"/>
                    <a:pt x="1513268" y="32841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2929944" y="1725769"/>
              <a:ext cx="1242811" cy="515155"/>
            </a:xfrm>
            <a:custGeom>
              <a:avLst/>
              <a:gdLst>
                <a:gd name="connsiteX0" fmla="*/ 0 w 1242811"/>
                <a:gd name="connsiteY0" fmla="*/ 515155 h 515155"/>
                <a:gd name="connsiteX1" fmla="*/ 283335 w 1242811"/>
                <a:gd name="connsiteY1" fmla="*/ 141668 h 515155"/>
                <a:gd name="connsiteX2" fmla="*/ 1242811 w 1242811"/>
                <a:gd name="connsiteY2" fmla="*/ 0 h 51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2811" h="515155">
                  <a:moveTo>
                    <a:pt x="0" y="515155"/>
                  </a:moveTo>
                  <a:cubicBezTo>
                    <a:pt x="38100" y="371341"/>
                    <a:pt x="76200" y="227527"/>
                    <a:pt x="283335" y="141668"/>
                  </a:cubicBezTo>
                  <a:cubicBezTo>
                    <a:pt x="490470" y="55809"/>
                    <a:pt x="866640" y="27904"/>
                    <a:pt x="1242811" y="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3501008" y="1259632"/>
              <a:ext cx="1269469" cy="40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ornitin-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transzkarbamiláz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4101921" y="1718256"/>
              <a:ext cx="489397" cy="239333"/>
            </a:xfrm>
            <a:custGeom>
              <a:avLst/>
              <a:gdLst>
                <a:gd name="connsiteX0" fmla="*/ 0 w 489397"/>
                <a:gd name="connsiteY0" fmla="*/ 7513 h 239333"/>
                <a:gd name="connsiteX1" fmla="*/ 141668 w 489397"/>
                <a:gd name="connsiteY1" fmla="*/ 7513 h 239333"/>
                <a:gd name="connsiteX2" fmla="*/ 405685 w 489397"/>
                <a:gd name="connsiteY2" fmla="*/ 52589 h 239333"/>
                <a:gd name="connsiteX3" fmla="*/ 489397 w 489397"/>
                <a:gd name="connsiteY3" fmla="*/ 239333 h 23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397" h="239333">
                  <a:moveTo>
                    <a:pt x="0" y="7513"/>
                  </a:moveTo>
                  <a:cubicBezTo>
                    <a:pt x="37027" y="3756"/>
                    <a:pt x="74054" y="0"/>
                    <a:pt x="141668" y="7513"/>
                  </a:cubicBezTo>
                  <a:cubicBezTo>
                    <a:pt x="209282" y="15026"/>
                    <a:pt x="347730" y="13952"/>
                    <a:pt x="405685" y="52589"/>
                  </a:cubicBezTo>
                  <a:cubicBezTo>
                    <a:pt x="463640" y="91226"/>
                    <a:pt x="489397" y="239333"/>
                    <a:pt x="489397" y="239333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437112" y="1979712"/>
              <a:ext cx="280586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flipH="1">
              <a:off x="4437112" y="2051720"/>
              <a:ext cx="72008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23"/>
            <p:cNvSpPr txBox="1"/>
            <p:nvPr/>
          </p:nvSpPr>
          <p:spPr>
            <a:xfrm>
              <a:off x="4149080" y="2411760"/>
              <a:ext cx="831231" cy="573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argino-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szukcinát-</a:t>
              </a:r>
              <a:endParaRPr lang="hu-HU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szintáz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4610637" y="2884868"/>
              <a:ext cx="656822" cy="482957"/>
            </a:xfrm>
            <a:custGeom>
              <a:avLst/>
              <a:gdLst>
                <a:gd name="connsiteX0" fmla="*/ 656822 w 656822"/>
                <a:gd name="connsiteY0" fmla="*/ 0 h 482957"/>
                <a:gd name="connsiteX1" fmla="*/ 270456 w 656822"/>
                <a:gd name="connsiteY1" fmla="*/ 83712 h 482957"/>
                <a:gd name="connsiteX2" fmla="*/ 0 w 656822"/>
                <a:gd name="connsiteY2" fmla="*/ 482957 h 48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822" h="482957">
                  <a:moveTo>
                    <a:pt x="656822" y="0"/>
                  </a:moveTo>
                  <a:cubicBezTo>
                    <a:pt x="518374" y="1609"/>
                    <a:pt x="379926" y="3219"/>
                    <a:pt x="270456" y="83712"/>
                  </a:cubicBezTo>
                  <a:cubicBezTo>
                    <a:pt x="160986" y="164205"/>
                    <a:pt x="0" y="482957"/>
                    <a:pt x="0" y="48295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4114800" y="3129566"/>
              <a:ext cx="458273" cy="573110"/>
            </a:xfrm>
            <a:custGeom>
              <a:avLst/>
              <a:gdLst>
                <a:gd name="connsiteX0" fmla="*/ 0 w 458273"/>
                <a:gd name="connsiteY0" fmla="*/ 0 h 573110"/>
                <a:gd name="connsiteX1" fmla="*/ 457200 w 458273"/>
                <a:gd name="connsiteY1" fmla="*/ 328411 h 573110"/>
                <a:gd name="connsiteX2" fmla="*/ 6439 w 458273"/>
                <a:gd name="connsiteY2" fmla="*/ 573110 h 57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273" h="573110">
                  <a:moveTo>
                    <a:pt x="0" y="0"/>
                  </a:moveTo>
                  <a:cubicBezTo>
                    <a:pt x="228063" y="116446"/>
                    <a:pt x="456127" y="232893"/>
                    <a:pt x="457200" y="328411"/>
                  </a:cubicBezTo>
                  <a:cubicBezTo>
                    <a:pt x="458273" y="423929"/>
                    <a:pt x="88005" y="534473"/>
                    <a:pt x="6439" y="573110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717032" y="2987824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3356992" y="3563888"/>
              <a:ext cx="813132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AMP + 2P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 flipH="1">
              <a:off x="2132856" y="4788024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/>
            <p:cNvSpPr txBox="1"/>
            <p:nvPr/>
          </p:nvSpPr>
          <p:spPr>
            <a:xfrm>
              <a:off x="2348880" y="4499992"/>
              <a:ext cx="147009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arginoszukcinát-liáz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3007217" y="4787721"/>
              <a:ext cx="682580" cy="292994"/>
            </a:xfrm>
            <a:custGeom>
              <a:avLst/>
              <a:gdLst>
                <a:gd name="connsiteX0" fmla="*/ 0 w 682580"/>
                <a:gd name="connsiteY0" fmla="*/ 292994 h 292994"/>
                <a:gd name="connsiteX1" fmla="*/ 283335 w 682580"/>
                <a:gd name="connsiteY1" fmla="*/ 48296 h 292994"/>
                <a:gd name="connsiteX2" fmla="*/ 682580 w 682580"/>
                <a:gd name="connsiteY2" fmla="*/ 3220 h 2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580" h="292994">
                  <a:moveTo>
                    <a:pt x="0" y="292994"/>
                  </a:moveTo>
                  <a:cubicBezTo>
                    <a:pt x="84786" y="194793"/>
                    <a:pt x="169572" y="96592"/>
                    <a:pt x="283335" y="48296"/>
                  </a:cubicBezTo>
                  <a:cubicBezTo>
                    <a:pt x="397098" y="0"/>
                    <a:pt x="618186" y="10733"/>
                    <a:pt x="682580" y="322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1700011" y="2994338"/>
              <a:ext cx="495837" cy="888642"/>
            </a:xfrm>
            <a:custGeom>
              <a:avLst/>
              <a:gdLst>
                <a:gd name="connsiteX0" fmla="*/ 495837 w 495837"/>
                <a:gd name="connsiteY0" fmla="*/ 0 h 888642"/>
                <a:gd name="connsiteX1" fmla="*/ 96592 w 495837"/>
                <a:gd name="connsiteY1" fmla="*/ 276896 h 888642"/>
                <a:gd name="connsiteX2" fmla="*/ 0 w 495837"/>
                <a:gd name="connsiteY2" fmla="*/ 888642 h 88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837" h="888642">
                  <a:moveTo>
                    <a:pt x="495837" y="0"/>
                  </a:moveTo>
                  <a:cubicBezTo>
                    <a:pt x="337534" y="64394"/>
                    <a:pt x="179231" y="128789"/>
                    <a:pt x="96592" y="276896"/>
                  </a:cubicBezTo>
                  <a:cubicBezTo>
                    <a:pt x="13953" y="425003"/>
                    <a:pt x="6976" y="656822"/>
                    <a:pt x="0" y="888642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1435994" y="3026535"/>
              <a:ext cx="276896" cy="682580"/>
            </a:xfrm>
            <a:custGeom>
              <a:avLst/>
              <a:gdLst>
                <a:gd name="connsiteX0" fmla="*/ 0 w 276896"/>
                <a:gd name="connsiteY0" fmla="*/ 0 h 682580"/>
                <a:gd name="connsiteX1" fmla="*/ 231820 w 276896"/>
                <a:gd name="connsiteY1" fmla="*/ 160986 h 682580"/>
                <a:gd name="connsiteX2" fmla="*/ 270457 w 276896"/>
                <a:gd name="connsiteY2" fmla="*/ 682580 h 68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896" h="682580">
                  <a:moveTo>
                    <a:pt x="0" y="0"/>
                  </a:moveTo>
                  <a:cubicBezTo>
                    <a:pt x="93372" y="23611"/>
                    <a:pt x="186744" y="47223"/>
                    <a:pt x="231820" y="160986"/>
                  </a:cubicBezTo>
                  <a:cubicBezTo>
                    <a:pt x="276896" y="274749"/>
                    <a:pt x="270457" y="682580"/>
                    <a:pt x="270457" y="682580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1700808" y="3491880"/>
              <a:ext cx="64199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argináz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1400956" y="3676340"/>
              <a:ext cx="314459" cy="154546"/>
            </a:xfrm>
            <a:custGeom>
              <a:avLst/>
              <a:gdLst>
                <a:gd name="connsiteX0" fmla="*/ 0 w 314459"/>
                <a:gd name="connsiteY0" fmla="*/ 154546 h 154546"/>
                <a:gd name="connsiteX1" fmla="*/ 264017 w 314459"/>
                <a:gd name="connsiteY1" fmla="*/ 128788 h 154546"/>
                <a:gd name="connsiteX2" fmla="*/ 302654 w 314459"/>
                <a:gd name="connsiteY2" fmla="*/ 0 h 15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459" h="154546">
                  <a:moveTo>
                    <a:pt x="0" y="154546"/>
                  </a:moveTo>
                  <a:cubicBezTo>
                    <a:pt x="106787" y="154546"/>
                    <a:pt x="213575" y="154546"/>
                    <a:pt x="264017" y="128788"/>
                  </a:cubicBezTo>
                  <a:cubicBezTo>
                    <a:pt x="314459" y="103030"/>
                    <a:pt x="308556" y="51515"/>
                    <a:pt x="302654" y="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980728" y="3707904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2420888" y="539552"/>
              <a:ext cx="1209710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karbamil-foszfát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3933056" y="5724128"/>
              <a:ext cx="1200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arginoszukcinát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908720" y="2843808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urea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2276872" y="3275856"/>
              <a:ext cx="59076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ornitin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4365104" y="539552"/>
              <a:ext cx="62064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citrulin</a:t>
              </a:r>
              <a:endParaRPr lang="hu-H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5445224" y="3419872"/>
              <a:ext cx="761510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aszpartát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2060848" y="5724128"/>
              <a:ext cx="663334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fumarát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692696" y="1907704"/>
              <a:ext cx="1075961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mitokondrium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692696" y="2195736"/>
              <a:ext cx="869647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citoplazma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1196752" y="5292080"/>
              <a:ext cx="620648" cy="2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arginin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428596" y="4214818"/>
            <a:ext cx="187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 dirty="0" err="1">
                <a:solidFill>
                  <a:schemeClr val="accent2"/>
                </a:solidFill>
              </a:rPr>
              <a:t>Ala</a:t>
            </a:r>
            <a:r>
              <a:rPr lang="hu-HU" sz="2000" b="0" dirty="0"/>
              <a:t>,</a:t>
            </a:r>
            <a:r>
              <a:rPr lang="hu-HU" sz="2000" b="0" dirty="0">
                <a:solidFill>
                  <a:schemeClr val="hlink"/>
                </a:solidFill>
              </a:rPr>
              <a:t> </a:t>
            </a:r>
            <a:r>
              <a:rPr lang="hu-HU" sz="2000" b="0" dirty="0" err="1">
                <a:solidFill>
                  <a:schemeClr val="accent2"/>
                </a:solidFill>
              </a:rPr>
              <a:t>Asp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Asn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accent2"/>
                </a:solidFill>
              </a:rPr>
              <a:t>Cys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Gln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accent2"/>
                </a:solidFill>
              </a:rPr>
              <a:t>Glu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accent2"/>
                </a:solidFill>
              </a:rPr>
              <a:t>Gly</a:t>
            </a:r>
            <a:r>
              <a:rPr lang="hu-HU" sz="2000" b="0" dirty="0"/>
              <a:t>, </a:t>
            </a:r>
            <a:r>
              <a:rPr lang="hu-HU" sz="2000" b="0" dirty="0">
                <a:solidFill>
                  <a:schemeClr val="accent2"/>
                </a:solidFill>
              </a:rPr>
              <a:t>Pro</a:t>
            </a:r>
            <a:r>
              <a:rPr lang="hu-HU" sz="2000" b="0" dirty="0"/>
              <a:t>, </a:t>
            </a:r>
            <a:r>
              <a:rPr lang="hu-HU" sz="2000" b="0" dirty="0">
                <a:solidFill>
                  <a:schemeClr val="accent2"/>
                </a:solidFill>
              </a:rPr>
              <a:t>Ser</a:t>
            </a:r>
            <a:r>
              <a:rPr lang="hu-HU" sz="2000" b="0" dirty="0"/>
              <a:t>,</a:t>
            </a:r>
          </a:p>
          <a:p>
            <a:r>
              <a:rPr lang="hu-HU" sz="2000" b="0" dirty="0" err="1">
                <a:solidFill>
                  <a:schemeClr val="accent2"/>
                </a:solidFill>
              </a:rPr>
              <a:t>Tyr</a:t>
            </a:r>
            <a:r>
              <a:rPr lang="hu-HU" sz="2000" b="0" dirty="0"/>
              <a:t>, </a:t>
            </a:r>
            <a:r>
              <a:rPr lang="hu-HU" sz="2000" b="0" dirty="0" err="1">
                <a:solidFill>
                  <a:schemeClr val="hlink"/>
                </a:solidFill>
              </a:rPr>
              <a:t>Arg</a:t>
            </a:r>
            <a:endParaRPr lang="hu-HU" sz="2000" b="0" dirty="0">
              <a:solidFill>
                <a:schemeClr val="hlink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14282" y="214290"/>
            <a:ext cx="25058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Az </a:t>
            </a:r>
            <a:r>
              <a:rPr lang="hu-HU" sz="3200" dirty="0" err="1"/>
              <a:t>arginin</a:t>
            </a:r>
            <a:r>
              <a:rPr lang="hu-HU" sz="3200" dirty="0"/>
              <a:t> </a:t>
            </a:r>
            <a:endParaRPr lang="hu-HU" sz="3200" dirty="0" smtClean="0"/>
          </a:p>
          <a:p>
            <a:r>
              <a:rPr lang="hu-HU" sz="3200" dirty="0" smtClean="0"/>
              <a:t>átalakulásai</a:t>
            </a:r>
            <a:endParaRPr lang="hu-HU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62"/>
          <p:cNvGrpSpPr/>
          <p:nvPr/>
        </p:nvGrpSpPr>
        <p:grpSpPr>
          <a:xfrm>
            <a:off x="928662" y="1714488"/>
            <a:ext cx="7023716" cy="4358239"/>
            <a:chOff x="548680" y="323528"/>
            <a:chExt cx="6006083" cy="3460287"/>
          </a:xfrm>
        </p:grpSpPr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3068960" y="683568"/>
            <a:ext cx="960437" cy="1030287"/>
          </p:xfrm>
          <a:graphic>
            <a:graphicData uri="http://schemas.openxmlformats.org/presentationml/2006/ole">
              <p:oleObj spid="_x0000_s116738" name="ChemSketch" r:id="rId3" imgW="960120" imgH="1030320" progId="ACD.ChemSketch.20">
                <p:embed/>
              </p:oleObj>
            </a:graphicData>
          </a:graphic>
        </p:graphicFrame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5229200" y="683568"/>
            <a:ext cx="893763" cy="1006475"/>
          </p:xfrm>
          <a:graphic>
            <a:graphicData uri="http://schemas.openxmlformats.org/presentationml/2006/ole">
              <p:oleObj spid="_x0000_s116739" name="ChemSketch" r:id="rId4" imgW="893160" imgH="1005840" progId="ACD.ChemSketch.20">
                <p:embed/>
              </p:oleObj>
            </a:graphicData>
          </a:graphic>
        </p:graphicFrame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5229200" y="2555776"/>
            <a:ext cx="1325563" cy="1023937"/>
          </p:xfrm>
          <a:graphic>
            <a:graphicData uri="http://schemas.openxmlformats.org/presentationml/2006/ole">
              <p:oleObj spid="_x0000_s116740" name="ChemSketch" r:id="rId5" imgW="1325880" imgH="1024200" progId="ACD.ChemSketch.20">
                <p:embed/>
              </p:oleObj>
            </a:graphicData>
          </a:graphic>
        </p:graphicFrame>
        <p:graphicFrame>
          <p:nvGraphicFramePr>
            <p:cNvPr id="36" name="Object 7"/>
            <p:cNvGraphicFramePr>
              <a:graphicFrameLocks noChangeAspect="1"/>
            </p:cNvGraphicFramePr>
            <p:nvPr/>
          </p:nvGraphicFramePr>
          <p:xfrm>
            <a:off x="3356992" y="2195736"/>
            <a:ext cx="1341437" cy="1235075"/>
          </p:xfrm>
          <a:graphic>
            <a:graphicData uri="http://schemas.openxmlformats.org/presentationml/2006/ole">
              <p:oleObj spid="_x0000_s116741" name="ChemSketch" r:id="rId6" imgW="1341000" imgH="1234440" progId="ACD.ChemSketch.20">
                <p:embed/>
              </p:oleObj>
            </a:graphicData>
          </a:graphic>
        </p:graphicFrame>
        <p:graphicFrame>
          <p:nvGraphicFramePr>
            <p:cNvPr id="37" name="Object 8"/>
            <p:cNvGraphicFramePr>
              <a:graphicFrameLocks noChangeAspect="1"/>
            </p:cNvGraphicFramePr>
            <p:nvPr/>
          </p:nvGraphicFramePr>
          <p:xfrm>
            <a:off x="1628800" y="611560"/>
            <a:ext cx="1069975" cy="247650"/>
          </p:xfrm>
          <a:graphic>
            <a:graphicData uri="http://schemas.openxmlformats.org/presentationml/2006/ole">
              <p:oleObj spid="_x0000_s116742" name="ChemSketch" r:id="rId7" imgW="1069920" imgH="246960" progId="ACD.ChemSketch.20">
                <p:embed/>
              </p:oleObj>
            </a:graphicData>
          </a:graphic>
        </p:graphicFrame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548680" y="611560"/>
            <a:ext cx="966787" cy="1308100"/>
          </p:xfrm>
          <a:graphic>
            <a:graphicData uri="http://schemas.openxmlformats.org/presentationml/2006/ole">
              <p:oleObj spid="_x0000_s116743" name="ChemSketch" r:id="rId8" imgW="966240" imgH="1307520" progId="ACD.ChemSketch.20">
                <p:embed/>
              </p:oleObj>
            </a:graphicData>
          </a:graphic>
        </p:graphicFrame>
        <p:graphicFrame>
          <p:nvGraphicFramePr>
            <p:cNvPr id="39" name="Object 7"/>
            <p:cNvGraphicFramePr>
              <a:graphicFrameLocks noChangeAspect="1"/>
            </p:cNvGraphicFramePr>
            <p:nvPr/>
          </p:nvGraphicFramePr>
          <p:xfrm>
            <a:off x="2204864" y="1835696"/>
            <a:ext cx="762000" cy="1030287"/>
          </p:xfrm>
          <a:graphic>
            <a:graphicData uri="http://schemas.openxmlformats.org/presentationml/2006/ole">
              <p:oleObj spid="_x0000_s116744" name="ChemSketch" r:id="rId9" imgW="762120" imgH="1030320" progId="ACD.ChemSketch.20">
                <p:embed/>
              </p:oleObj>
            </a:graphicData>
          </a:graphic>
        </p:graphicFrame>
        <p:cxnSp>
          <p:nvCxnSpPr>
            <p:cNvPr id="40" name="Egyenes összekötő nyíllal 39"/>
            <p:cNvCxnSpPr/>
            <p:nvPr/>
          </p:nvCxnSpPr>
          <p:spPr>
            <a:xfrm>
              <a:off x="1556792" y="1331640"/>
              <a:ext cx="15841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nyíllal 40"/>
            <p:cNvCxnSpPr/>
            <p:nvPr/>
          </p:nvCxnSpPr>
          <p:spPr>
            <a:xfrm>
              <a:off x="1916832" y="899592"/>
              <a:ext cx="792088" cy="8640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41"/>
            <p:cNvSpPr txBox="1"/>
            <p:nvPr/>
          </p:nvSpPr>
          <p:spPr>
            <a:xfrm>
              <a:off x="1700808" y="1331640"/>
              <a:ext cx="721290" cy="366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transz-</a:t>
              </a: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amidináz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2996952" y="323528"/>
              <a:ext cx="1212019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guanidino-acetát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2348880" y="2915816"/>
              <a:ext cx="569136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ornitin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1844824" y="323528"/>
              <a:ext cx="503340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glicin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692696" y="323528"/>
              <a:ext cx="597922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arginin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Egyenes összekötő nyíllal 46"/>
            <p:cNvCxnSpPr/>
            <p:nvPr/>
          </p:nvCxnSpPr>
          <p:spPr>
            <a:xfrm>
              <a:off x="4005064" y="1331640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Szabadkézi sokszög 47"/>
            <p:cNvSpPr/>
            <p:nvPr/>
          </p:nvSpPr>
          <p:spPr>
            <a:xfrm>
              <a:off x="4180869" y="1131108"/>
              <a:ext cx="808689" cy="197327"/>
            </a:xfrm>
            <a:custGeom>
              <a:avLst/>
              <a:gdLst>
                <a:gd name="connsiteX0" fmla="*/ 0 w 808689"/>
                <a:gd name="connsiteY0" fmla="*/ 0 h 197327"/>
                <a:gd name="connsiteX1" fmla="*/ 406988 w 808689"/>
                <a:gd name="connsiteY1" fmla="*/ 195565 h 197327"/>
                <a:gd name="connsiteX2" fmla="*/ 808689 w 808689"/>
                <a:gd name="connsiteY2" fmla="*/ 10571 h 1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8689" h="197327">
                  <a:moveTo>
                    <a:pt x="0" y="0"/>
                  </a:moveTo>
                  <a:cubicBezTo>
                    <a:pt x="136103" y="96901"/>
                    <a:pt x="272207" y="193803"/>
                    <a:pt x="406988" y="195565"/>
                  </a:cubicBezTo>
                  <a:cubicBezTo>
                    <a:pt x="541769" y="197327"/>
                    <a:pt x="808689" y="10571"/>
                    <a:pt x="808689" y="1057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5373216" y="323528"/>
              <a:ext cx="588327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kreatin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4797152" y="899592"/>
              <a:ext cx="434803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SAH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3933056" y="899592"/>
              <a:ext cx="449881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SAM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" name="Egyenes összekötő nyíllal 51"/>
            <p:cNvCxnSpPr/>
            <p:nvPr/>
          </p:nvCxnSpPr>
          <p:spPr>
            <a:xfrm flipH="1">
              <a:off x="4581128" y="1763688"/>
              <a:ext cx="936104" cy="7200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Szabadkézi sokszög 52"/>
            <p:cNvSpPr/>
            <p:nvPr/>
          </p:nvSpPr>
          <p:spPr>
            <a:xfrm>
              <a:off x="4661854" y="1807658"/>
              <a:ext cx="430773" cy="397297"/>
            </a:xfrm>
            <a:custGeom>
              <a:avLst/>
              <a:gdLst>
                <a:gd name="connsiteX0" fmla="*/ 396417 w 430773"/>
                <a:gd name="connsiteY0" fmla="*/ 0 h 397297"/>
                <a:gd name="connsiteX1" fmla="*/ 364703 w 430773"/>
                <a:gd name="connsiteY1" fmla="*/ 338275 h 397297"/>
                <a:gd name="connsiteX2" fmla="*/ 0 w 430773"/>
                <a:gd name="connsiteY2" fmla="*/ 354132 h 39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773" h="397297">
                  <a:moveTo>
                    <a:pt x="396417" y="0"/>
                  </a:moveTo>
                  <a:cubicBezTo>
                    <a:pt x="413595" y="139626"/>
                    <a:pt x="430773" y="279253"/>
                    <a:pt x="364703" y="338275"/>
                  </a:cubicBezTo>
                  <a:cubicBezTo>
                    <a:pt x="298634" y="397297"/>
                    <a:pt x="0" y="354132"/>
                    <a:pt x="0" y="354132"/>
                  </a:cubicBezTo>
                </a:path>
              </a:pathLst>
            </a:cu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4725144" y="1619672"/>
              <a:ext cx="411335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ATP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Szövegdoboz 54"/>
            <p:cNvSpPr txBox="1"/>
            <p:nvPr/>
          </p:nvSpPr>
          <p:spPr>
            <a:xfrm>
              <a:off x="4293096" y="1979712"/>
              <a:ext cx="434803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ADP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Egyenes összekötő nyíllal 55"/>
            <p:cNvCxnSpPr/>
            <p:nvPr/>
          </p:nvCxnSpPr>
          <p:spPr>
            <a:xfrm>
              <a:off x="4797152" y="3131840"/>
              <a:ext cx="6480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Szabadkézi sokszög 56"/>
            <p:cNvSpPr/>
            <p:nvPr/>
          </p:nvSpPr>
          <p:spPr>
            <a:xfrm>
              <a:off x="4878562" y="3134331"/>
              <a:ext cx="258992" cy="105711"/>
            </a:xfrm>
            <a:custGeom>
              <a:avLst/>
              <a:gdLst>
                <a:gd name="connsiteX0" fmla="*/ 0 w 258992"/>
                <a:gd name="connsiteY0" fmla="*/ 0 h 105711"/>
                <a:gd name="connsiteX1" fmla="*/ 121567 w 258992"/>
                <a:gd name="connsiteY1" fmla="*/ 10571 h 105711"/>
                <a:gd name="connsiteX2" fmla="*/ 258992 w 258992"/>
                <a:gd name="connsiteY2" fmla="*/ 105711 h 10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992" h="105711">
                  <a:moveTo>
                    <a:pt x="0" y="0"/>
                  </a:moveTo>
                  <a:lnTo>
                    <a:pt x="121567" y="10571"/>
                  </a:lnTo>
                  <a:cubicBezTo>
                    <a:pt x="164732" y="28190"/>
                    <a:pt x="236088" y="88974"/>
                    <a:pt x="258992" y="105711"/>
                  </a:cubicBezTo>
                </a:path>
              </a:pathLst>
            </a:cu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200"/>
            </a:p>
          </p:txBody>
        </p:sp>
        <p:sp>
          <p:nvSpPr>
            <p:cNvPr id="58" name="Szövegdoboz 57"/>
            <p:cNvSpPr txBox="1"/>
            <p:nvPr/>
          </p:nvSpPr>
          <p:spPr>
            <a:xfrm>
              <a:off x="5013176" y="3203848"/>
              <a:ext cx="270312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hu-HU" sz="1200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hu-HU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Szövegdoboz 58"/>
            <p:cNvSpPr txBox="1"/>
            <p:nvPr/>
          </p:nvSpPr>
          <p:spPr>
            <a:xfrm>
              <a:off x="5589240" y="3563888"/>
              <a:ext cx="706211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kreatinin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Szövegdoboz 59"/>
            <p:cNvSpPr txBox="1"/>
            <p:nvPr/>
          </p:nvSpPr>
          <p:spPr>
            <a:xfrm>
              <a:off x="3501008" y="3563888"/>
              <a:ext cx="1055753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kreatin-foszfát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Szövegdoboz 60"/>
            <p:cNvSpPr txBox="1"/>
            <p:nvPr/>
          </p:nvSpPr>
          <p:spPr>
            <a:xfrm>
              <a:off x="5013176" y="2051720"/>
              <a:ext cx="632191" cy="366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kreatin-</a:t>
              </a:r>
            </a:p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kináz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4077072" y="1331640"/>
              <a:ext cx="1157189" cy="21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metiltranszferáz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285852" y="285728"/>
            <a:ext cx="61445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Az </a:t>
            </a:r>
            <a:r>
              <a:rPr lang="hu-HU" sz="3200" dirty="0" smtClean="0"/>
              <a:t>ammónia sorsa: A kreatinin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258888" y="333375"/>
            <a:ext cx="6764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/>
              <a:t>Glükoplasztikus és ketoplasztikus</a:t>
            </a:r>
          </a:p>
          <a:p>
            <a:pPr algn="ctr"/>
            <a:r>
              <a:rPr lang="hu-HU" sz="3200"/>
              <a:t>aminosavak</a:t>
            </a:r>
          </a:p>
        </p:txBody>
      </p:sp>
      <p:sp>
        <p:nvSpPr>
          <p:cNvPr id="37891" name="Oval 5"/>
          <p:cNvSpPr>
            <a:spLocks noChangeArrowheads="1"/>
          </p:cNvSpPr>
          <p:nvPr/>
        </p:nvSpPr>
        <p:spPr bwMode="auto">
          <a:xfrm>
            <a:off x="827088" y="2420938"/>
            <a:ext cx="4968875" cy="3600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7892" name="Oval 7"/>
          <p:cNvSpPr>
            <a:spLocks noChangeArrowheads="1"/>
          </p:cNvSpPr>
          <p:nvPr/>
        </p:nvSpPr>
        <p:spPr bwMode="auto">
          <a:xfrm>
            <a:off x="3924300" y="2636838"/>
            <a:ext cx="4248150" cy="338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1600200" y="2055813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glükoplasztikus</a:t>
            </a: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5703888" y="2271713"/>
            <a:ext cx="193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ketoplasztikus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1187450" y="3500438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Cys</a:t>
            </a:r>
          </a:p>
        </p:txBody>
      </p: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4408488" y="3159125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Tyr</a:t>
            </a: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4479925" y="36639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Phe</a:t>
            </a: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4624388" y="4240213"/>
            <a:ext cx="67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Trp</a:t>
            </a:r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4427538" y="4797425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Ile</a:t>
            </a: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6135688" y="3448050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Leu</a:t>
            </a: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6280150" y="409575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Lys</a:t>
            </a:r>
          </a:p>
        </p:txBody>
      </p:sp>
      <p:sp>
        <p:nvSpPr>
          <p:cNvPr id="37902" name="Text Box 18"/>
          <p:cNvSpPr txBox="1">
            <a:spLocks noChangeArrowheads="1"/>
          </p:cNvSpPr>
          <p:nvPr/>
        </p:nvSpPr>
        <p:spPr bwMode="auto">
          <a:xfrm>
            <a:off x="2463800" y="2439988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Ala</a:t>
            </a:r>
          </a:p>
        </p:txBody>
      </p:sp>
      <p:sp>
        <p:nvSpPr>
          <p:cNvPr id="37903" name="Text Box 19"/>
          <p:cNvSpPr txBox="1">
            <a:spLocks noChangeArrowheads="1"/>
          </p:cNvSpPr>
          <p:nvPr/>
        </p:nvSpPr>
        <p:spPr bwMode="auto">
          <a:xfrm>
            <a:off x="1476375" y="292417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Val</a:t>
            </a:r>
          </a:p>
        </p:txBody>
      </p:sp>
      <p:sp>
        <p:nvSpPr>
          <p:cNvPr id="37904" name="Text Box 20"/>
          <p:cNvSpPr txBox="1">
            <a:spLocks noChangeArrowheads="1"/>
          </p:cNvSpPr>
          <p:nvPr/>
        </p:nvSpPr>
        <p:spPr bwMode="auto">
          <a:xfrm>
            <a:off x="2268538" y="3068638"/>
            <a:ext cx="67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Gly</a:t>
            </a:r>
          </a:p>
        </p:txBody>
      </p:sp>
      <p:sp>
        <p:nvSpPr>
          <p:cNvPr id="37905" name="Text Box 21"/>
          <p:cNvSpPr txBox="1">
            <a:spLocks noChangeArrowheads="1"/>
          </p:cNvSpPr>
          <p:nvPr/>
        </p:nvSpPr>
        <p:spPr bwMode="auto">
          <a:xfrm>
            <a:off x="3184525" y="280035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Ser</a:t>
            </a:r>
          </a:p>
        </p:txBody>
      </p:sp>
      <p:sp>
        <p:nvSpPr>
          <p:cNvPr id="37906" name="Text Box 22"/>
          <p:cNvSpPr txBox="1">
            <a:spLocks noChangeArrowheads="1"/>
          </p:cNvSpPr>
          <p:nvPr/>
        </p:nvSpPr>
        <p:spPr bwMode="auto">
          <a:xfrm>
            <a:off x="2103438" y="3592513"/>
            <a:ext cx="76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Asp</a:t>
            </a:r>
          </a:p>
        </p:txBody>
      </p:sp>
      <p:sp>
        <p:nvSpPr>
          <p:cNvPr id="37907" name="Text Box 23"/>
          <p:cNvSpPr txBox="1">
            <a:spLocks noChangeArrowheads="1"/>
          </p:cNvSpPr>
          <p:nvPr/>
        </p:nvSpPr>
        <p:spPr bwMode="auto">
          <a:xfrm>
            <a:off x="3111500" y="33750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Asn</a:t>
            </a:r>
          </a:p>
        </p:txBody>
      </p:sp>
      <p:sp>
        <p:nvSpPr>
          <p:cNvPr id="37908" name="Text Box 24"/>
          <p:cNvSpPr txBox="1">
            <a:spLocks noChangeArrowheads="1"/>
          </p:cNvSpPr>
          <p:nvPr/>
        </p:nvSpPr>
        <p:spPr bwMode="auto">
          <a:xfrm>
            <a:off x="1095375" y="4167188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Met</a:t>
            </a:r>
          </a:p>
        </p:txBody>
      </p:sp>
      <p:sp>
        <p:nvSpPr>
          <p:cNvPr id="37909" name="Text Box 25"/>
          <p:cNvSpPr txBox="1">
            <a:spLocks noChangeArrowheads="1"/>
          </p:cNvSpPr>
          <p:nvPr/>
        </p:nvSpPr>
        <p:spPr bwMode="auto">
          <a:xfrm>
            <a:off x="2032000" y="4240213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Thr</a:t>
            </a:r>
          </a:p>
        </p:txBody>
      </p:sp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3184525" y="3951288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His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1527175" y="4816475"/>
            <a:ext cx="69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Glu</a:t>
            </a:r>
          </a:p>
        </p:txBody>
      </p:sp>
      <p:sp>
        <p:nvSpPr>
          <p:cNvPr id="37912" name="Text Box 28"/>
          <p:cNvSpPr txBox="1">
            <a:spLocks noChangeArrowheads="1"/>
          </p:cNvSpPr>
          <p:nvPr/>
        </p:nvSpPr>
        <p:spPr bwMode="auto">
          <a:xfrm>
            <a:off x="2608263" y="4672013"/>
            <a:ext cx="69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Gln</a:t>
            </a:r>
          </a:p>
        </p:txBody>
      </p:sp>
      <p:sp>
        <p:nvSpPr>
          <p:cNvPr id="37913" name="Text Box 29"/>
          <p:cNvSpPr txBox="1">
            <a:spLocks noChangeArrowheads="1"/>
          </p:cNvSpPr>
          <p:nvPr/>
        </p:nvSpPr>
        <p:spPr bwMode="auto">
          <a:xfrm>
            <a:off x="2268538" y="5300663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Pro</a:t>
            </a:r>
          </a:p>
        </p:txBody>
      </p:sp>
      <p:sp>
        <p:nvSpPr>
          <p:cNvPr id="37914" name="Text Box 30"/>
          <p:cNvSpPr txBox="1">
            <a:spLocks noChangeArrowheads="1"/>
          </p:cNvSpPr>
          <p:nvPr/>
        </p:nvSpPr>
        <p:spPr bwMode="auto">
          <a:xfrm>
            <a:off x="3327400" y="517525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Arg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981075"/>
            <a:ext cx="56165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19250" y="260350"/>
            <a:ext cx="622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Az aminosavak szénláncának sorsa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2339975" y="333375"/>
            <a:ext cx="4557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Az arginin átalakulásai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067175" y="1773238"/>
            <a:ext cx="796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Arg</a:t>
            </a:r>
          </a:p>
        </p:txBody>
      </p:sp>
      <p:sp>
        <p:nvSpPr>
          <p:cNvPr id="39940" name="Line 6"/>
          <p:cNvSpPr>
            <a:spLocks noChangeShapeType="1"/>
          </p:cNvSpPr>
          <p:nvPr/>
        </p:nvSpPr>
        <p:spPr bwMode="auto">
          <a:xfrm flipH="1">
            <a:off x="3563938" y="2565400"/>
            <a:ext cx="647700" cy="1150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2771775" y="3860800"/>
            <a:ext cx="1290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ornitin</a:t>
            </a:r>
          </a:p>
        </p:txBody>
      </p:sp>
      <p:sp>
        <p:nvSpPr>
          <p:cNvPr id="39942" name="Freeform 8"/>
          <p:cNvSpPr>
            <a:spLocks/>
          </p:cNvSpPr>
          <p:nvPr/>
        </p:nvSpPr>
        <p:spPr bwMode="auto">
          <a:xfrm>
            <a:off x="2027238" y="1989138"/>
            <a:ext cx="1871662" cy="1727200"/>
          </a:xfrm>
          <a:custGeom>
            <a:avLst/>
            <a:gdLst>
              <a:gd name="T0" fmla="*/ 378 w 1179"/>
              <a:gd name="T1" fmla="*/ 1088 h 1088"/>
              <a:gd name="T2" fmla="*/ 106 w 1179"/>
              <a:gd name="T3" fmla="*/ 589 h 1088"/>
              <a:gd name="T4" fmla="*/ 1013 w 1179"/>
              <a:gd name="T5" fmla="*/ 91 h 1088"/>
              <a:gd name="T6" fmla="*/ 1104 w 1179"/>
              <a:gd name="T7" fmla="*/ 45 h 1088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1088"/>
              <a:gd name="T14" fmla="*/ 1179 w 1179"/>
              <a:gd name="T15" fmla="*/ 1088 h 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1088">
                <a:moveTo>
                  <a:pt x="378" y="1088"/>
                </a:moveTo>
                <a:cubicBezTo>
                  <a:pt x="189" y="921"/>
                  <a:pt x="0" y="755"/>
                  <a:pt x="106" y="589"/>
                </a:cubicBezTo>
                <a:cubicBezTo>
                  <a:pt x="212" y="423"/>
                  <a:pt x="847" y="182"/>
                  <a:pt x="1013" y="91"/>
                </a:cubicBezTo>
                <a:cubicBezTo>
                  <a:pt x="1179" y="0"/>
                  <a:pt x="1096" y="45"/>
                  <a:pt x="1104" y="4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 rot="-3148913">
            <a:off x="1527969" y="2607469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urea ciklus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827088" y="5734050"/>
            <a:ext cx="434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glutamát-</a:t>
            </a:r>
            <a:r>
              <a:rPr lang="el-GR" sz="2800"/>
              <a:t>γ</a:t>
            </a:r>
            <a:r>
              <a:rPr lang="hu-HU" sz="2800"/>
              <a:t>-szemialdahid</a:t>
            </a:r>
            <a:endParaRPr lang="el-GR" sz="2800"/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 flipH="1">
            <a:off x="2771775" y="4508500"/>
            <a:ext cx="43180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755650" y="4221163"/>
            <a:ext cx="187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α</a:t>
            </a:r>
            <a:r>
              <a:rPr lang="hu-HU" sz="2000"/>
              <a:t>-ketoglutarát</a:t>
            </a:r>
            <a:endParaRPr lang="el-GR" sz="2000"/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1619250" y="5013325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Glu</a:t>
            </a:r>
          </a:p>
        </p:txBody>
      </p:sp>
      <p:sp>
        <p:nvSpPr>
          <p:cNvPr id="39948" name="Freeform 14"/>
          <p:cNvSpPr>
            <a:spLocks/>
          </p:cNvSpPr>
          <p:nvPr/>
        </p:nvSpPr>
        <p:spPr bwMode="auto">
          <a:xfrm>
            <a:off x="2339975" y="4437063"/>
            <a:ext cx="515938" cy="863600"/>
          </a:xfrm>
          <a:custGeom>
            <a:avLst/>
            <a:gdLst>
              <a:gd name="T0" fmla="*/ 227 w 325"/>
              <a:gd name="T1" fmla="*/ 0 h 544"/>
              <a:gd name="T2" fmla="*/ 317 w 325"/>
              <a:gd name="T3" fmla="*/ 181 h 544"/>
              <a:gd name="T4" fmla="*/ 272 w 325"/>
              <a:gd name="T5" fmla="*/ 408 h 544"/>
              <a:gd name="T6" fmla="*/ 0 w 325"/>
              <a:gd name="T7" fmla="*/ 544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325"/>
              <a:gd name="T13" fmla="*/ 0 h 544"/>
              <a:gd name="T14" fmla="*/ 325 w 325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5" h="544">
                <a:moveTo>
                  <a:pt x="227" y="0"/>
                </a:moveTo>
                <a:cubicBezTo>
                  <a:pt x="268" y="56"/>
                  <a:pt x="310" y="113"/>
                  <a:pt x="317" y="181"/>
                </a:cubicBezTo>
                <a:cubicBezTo>
                  <a:pt x="324" y="249"/>
                  <a:pt x="325" y="347"/>
                  <a:pt x="272" y="408"/>
                </a:cubicBezTo>
                <a:cubicBezTo>
                  <a:pt x="219" y="469"/>
                  <a:pt x="68" y="536"/>
                  <a:pt x="0" y="5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>
            <a:off x="5076825" y="2133600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50" name="Text Box 16"/>
          <p:cNvSpPr txBox="1">
            <a:spLocks noChangeArrowheads="1"/>
          </p:cNvSpPr>
          <p:nvPr/>
        </p:nvSpPr>
        <p:spPr bwMode="auto">
          <a:xfrm>
            <a:off x="7288213" y="1719263"/>
            <a:ext cx="1738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guanidino-</a:t>
            </a:r>
          </a:p>
          <a:p>
            <a:r>
              <a:rPr lang="hu-HU"/>
              <a:t>acetát</a:t>
            </a:r>
          </a:p>
        </p:txBody>
      </p:sp>
      <p:sp>
        <p:nvSpPr>
          <p:cNvPr id="39951" name="Text Box 18"/>
          <p:cNvSpPr txBox="1">
            <a:spLocks noChangeArrowheads="1"/>
          </p:cNvSpPr>
          <p:nvPr/>
        </p:nvSpPr>
        <p:spPr bwMode="auto">
          <a:xfrm>
            <a:off x="5076825" y="1341438"/>
            <a:ext cx="59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Gly</a:t>
            </a:r>
          </a:p>
        </p:txBody>
      </p:sp>
      <p:sp>
        <p:nvSpPr>
          <p:cNvPr id="39952" name="Text Box 19"/>
          <p:cNvSpPr txBox="1">
            <a:spLocks noChangeArrowheads="1"/>
          </p:cNvSpPr>
          <p:nvPr/>
        </p:nvSpPr>
        <p:spPr bwMode="auto">
          <a:xfrm>
            <a:off x="6227763" y="1341438"/>
            <a:ext cx="973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ornitin</a:t>
            </a:r>
          </a:p>
        </p:txBody>
      </p:sp>
      <p:sp>
        <p:nvSpPr>
          <p:cNvPr id="39953" name="Freeform 21"/>
          <p:cNvSpPr>
            <a:spLocks/>
          </p:cNvSpPr>
          <p:nvPr/>
        </p:nvSpPr>
        <p:spPr bwMode="auto">
          <a:xfrm>
            <a:off x="5364163" y="1700213"/>
            <a:ext cx="1152525" cy="360362"/>
          </a:xfrm>
          <a:custGeom>
            <a:avLst/>
            <a:gdLst>
              <a:gd name="T0" fmla="*/ 0 w 726"/>
              <a:gd name="T1" fmla="*/ 0 h 227"/>
              <a:gd name="T2" fmla="*/ 181 w 726"/>
              <a:gd name="T3" fmla="*/ 227 h 227"/>
              <a:gd name="T4" fmla="*/ 726 w 726"/>
              <a:gd name="T5" fmla="*/ 0 h 227"/>
              <a:gd name="T6" fmla="*/ 0 60000 65536"/>
              <a:gd name="T7" fmla="*/ 0 60000 65536"/>
              <a:gd name="T8" fmla="*/ 0 60000 65536"/>
              <a:gd name="T9" fmla="*/ 0 w 726"/>
              <a:gd name="T10" fmla="*/ 0 h 227"/>
              <a:gd name="T11" fmla="*/ 726 w 72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227">
                <a:moveTo>
                  <a:pt x="0" y="0"/>
                </a:moveTo>
                <a:cubicBezTo>
                  <a:pt x="30" y="113"/>
                  <a:pt x="60" y="227"/>
                  <a:pt x="181" y="227"/>
                </a:cubicBezTo>
                <a:cubicBezTo>
                  <a:pt x="302" y="227"/>
                  <a:pt x="635" y="30"/>
                  <a:pt x="726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54" name="Line 22"/>
          <p:cNvSpPr>
            <a:spLocks noChangeShapeType="1"/>
          </p:cNvSpPr>
          <p:nvPr/>
        </p:nvSpPr>
        <p:spPr bwMode="auto">
          <a:xfrm>
            <a:off x="7885113" y="256540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55" name="Text Box 23"/>
          <p:cNvSpPr txBox="1">
            <a:spLocks noChangeArrowheads="1"/>
          </p:cNvSpPr>
          <p:nvPr/>
        </p:nvSpPr>
        <p:spPr bwMode="auto">
          <a:xfrm>
            <a:off x="7235825" y="3573463"/>
            <a:ext cx="135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kreatin</a:t>
            </a:r>
          </a:p>
        </p:txBody>
      </p:sp>
      <p:sp>
        <p:nvSpPr>
          <p:cNvPr id="39956" name="Line 24"/>
          <p:cNvSpPr>
            <a:spLocks noChangeShapeType="1"/>
          </p:cNvSpPr>
          <p:nvPr/>
        </p:nvSpPr>
        <p:spPr bwMode="auto">
          <a:xfrm>
            <a:off x="7885113" y="414972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57" name="Line 25"/>
          <p:cNvSpPr>
            <a:spLocks noChangeShapeType="1"/>
          </p:cNvSpPr>
          <p:nvPr/>
        </p:nvSpPr>
        <p:spPr bwMode="auto">
          <a:xfrm flipH="1">
            <a:off x="7092950" y="5013325"/>
            <a:ext cx="71913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9958" name="Text Box 26"/>
          <p:cNvSpPr txBox="1">
            <a:spLocks noChangeArrowheads="1"/>
          </p:cNvSpPr>
          <p:nvPr/>
        </p:nvSpPr>
        <p:spPr bwMode="auto">
          <a:xfrm>
            <a:off x="6064250" y="5700713"/>
            <a:ext cx="166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kreatinin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555875" y="404813"/>
            <a:ext cx="3678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Exogén proteázok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735013" y="1308100"/>
            <a:ext cx="1647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Pepszin: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950913" y="2532063"/>
            <a:ext cx="65389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Karboxil proteáz</a:t>
            </a:r>
          </a:p>
          <a:p>
            <a:r>
              <a:rPr lang="hu-HU" sz="2800" b="0"/>
              <a:t>Aromás és savanyú aminosav (-) mellett</a:t>
            </a:r>
          </a:p>
          <a:p>
            <a:r>
              <a:rPr lang="hu-HU" sz="2800" b="0"/>
              <a:t>Gyomor fősejtjei termelik (gasztrin)</a:t>
            </a:r>
          </a:p>
          <a:p>
            <a:r>
              <a:rPr lang="hu-HU" sz="2800" b="0"/>
              <a:t>Savanyú közegben (pH: 1-2) aktív</a:t>
            </a:r>
          </a:p>
          <a:p>
            <a:r>
              <a:rPr lang="hu-HU" sz="2800" b="0"/>
              <a:t>Pepszinogén (40 kDa), önemésztődés</a:t>
            </a:r>
          </a:p>
          <a:p>
            <a:r>
              <a:rPr lang="hu-HU" sz="2800" b="0"/>
              <a:t>Gyomor fedősejtjei HCl-t termelnek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beolvasás002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765175"/>
            <a:ext cx="6275387" cy="5108575"/>
          </a:xfrm>
          <a:noFill/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231775" y="684213"/>
            <a:ext cx="2370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Arginin</a:t>
            </a:r>
          </a:p>
          <a:p>
            <a:r>
              <a:rPr lang="hu-HU" sz="3200"/>
              <a:t>átalakulása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88913"/>
            <a:ext cx="5973762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303213" y="971550"/>
            <a:ext cx="237013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prolin</a:t>
            </a:r>
          </a:p>
          <a:p>
            <a:r>
              <a:rPr lang="hu-HU" sz="3200"/>
              <a:t>(és arginin)</a:t>
            </a:r>
          </a:p>
          <a:p>
            <a:r>
              <a:rPr lang="hu-HU" sz="3200"/>
              <a:t>lebomlása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beolvasás002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404813"/>
            <a:ext cx="5708650" cy="5851525"/>
          </a:xfrm>
          <a:noFill/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250825" y="404813"/>
            <a:ext cx="234791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hisztidin,</a:t>
            </a:r>
          </a:p>
          <a:p>
            <a:r>
              <a:rPr lang="hu-HU" sz="3200"/>
              <a:t>a glutamin,</a:t>
            </a:r>
          </a:p>
          <a:p>
            <a:r>
              <a:rPr lang="hu-HU" sz="3200"/>
              <a:t>(a prolin és</a:t>
            </a:r>
          </a:p>
          <a:p>
            <a:r>
              <a:rPr lang="hu-HU" sz="3200"/>
              <a:t>a hisztidin)</a:t>
            </a:r>
          </a:p>
          <a:p>
            <a:r>
              <a:rPr lang="hu-HU" sz="3200"/>
              <a:t>lebomlása 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592138" y="5724525"/>
            <a:ext cx="936625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63500"/>
            <a:ext cx="5165725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376238" y="611188"/>
            <a:ext cx="2281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metionin</a:t>
            </a:r>
          </a:p>
          <a:p>
            <a:r>
              <a:rPr lang="hu-HU" sz="3200"/>
              <a:t>lebomlása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eolvasás001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0563" y="53975"/>
            <a:ext cx="5099050" cy="6669088"/>
          </a:xfr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95288" y="715963"/>
            <a:ext cx="2281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metionin</a:t>
            </a:r>
          </a:p>
          <a:p>
            <a:r>
              <a:rPr lang="hu-HU" sz="3200"/>
              <a:t>lebomlása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beolvasás002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3229" r="2403" b="4395"/>
          <a:stretch>
            <a:fillRect/>
          </a:stretch>
        </p:blipFill>
        <p:spPr>
          <a:xfrm>
            <a:off x="4356100" y="476250"/>
            <a:ext cx="4176713" cy="5594350"/>
          </a:xfr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36687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Szuccinil-KoA-vá</a:t>
            </a:r>
          </a:p>
          <a:p>
            <a:r>
              <a:rPr lang="hu-HU" sz="2800"/>
              <a:t>alakuló aminosavak:</a:t>
            </a:r>
          </a:p>
          <a:p>
            <a:r>
              <a:rPr lang="hu-HU" sz="2800"/>
              <a:t>Ile, Thr, Met, Val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39838" y="6011863"/>
            <a:ext cx="936625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0"/>
            <a:ext cx="4949825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19113" y="1258888"/>
            <a:ext cx="2301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Fenilalanin</a:t>
            </a:r>
          </a:p>
          <a:p>
            <a:r>
              <a:rPr lang="hu-HU" sz="3200"/>
              <a:t>és tirozin</a:t>
            </a:r>
          </a:p>
          <a:p>
            <a:r>
              <a:rPr lang="hu-HU" sz="3200"/>
              <a:t>lebomlása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997200"/>
            <a:ext cx="79200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55875" y="908050"/>
            <a:ext cx="4062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Az aszparagin és az</a:t>
            </a:r>
          </a:p>
          <a:p>
            <a:r>
              <a:rPr lang="hu-HU" sz="3200"/>
              <a:t>aszpartát lebomlása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60350"/>
            <a:ext cx="4949825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11188" y="2300288"/>
            <a:ext cx="2168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cisztein</a:t>
            </a:r>
          </a:p>
          <a:p>
            <a:r>
              <a:rPr lang="hu-HU" sz="3200"/>
              <a:t>lebomlása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4813"/>
            <a:ext cx="501015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50825" y="476250"/>
            <a:ext cx="334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szerin és a</a:t>
            </a:r>
          </a:p>
          <a:p>
            <a:r>
              <a:rPr lang="hu-HU" sz="3200"/>
              <a:t>glicin lebomlása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627313" y="476250"/>
            <a:ext cx="3678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Exogén proteázok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08038" y="1597025"/>
            <a:ext cx="166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Tripszin: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79475" y="2389188"/>
            <a:ext cx="81629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Pankreász termeli (tripszinogén, kolecisztokinin)</a:t>
            </a:r>
          </a:p>
          <a:p>
            <a:r>
              <a:rPr lang="hu-HU" sz="2800" b="0"/>
              <a:t>Limitált proteolízis (enteropeptidáz)</a:t>
            </a:r>
          </a:p>
          <a:p>
            <a:r>
              <a:rPr lang="hu-HU" sz="2800" b="0"/>
              <a:t>Bázikus (+) aminosavak C terminálisán</a:t>
            </a:r>
          </a:p>
          <a:p>
            <a:r>
              <a:rPr lang="hu-HU" sz="2800" b="0"/>
              <a:t>hasít (Lys, Arg)</a:t>
            </a:r>
          </a:p>
          <a:p>
            <a:r>
              <a:rPr lang="hu-HU" sz="2800" b="0"/>
              <a:t>Más proenzimeket hasít, aktivál (kimotripszinogén,</a:t>
            </a:r>
          </a:p>
          <a:p>
            <a:r>
              <a:rPr lang="hu-HU" sz="2800" b="0"/>
              <a:t>proelasztáz, prokarboxipeptidáz-A)</a:t>
            </a:r>
          </a:p>
          <a:p>
            <a:r>
              <a:rPr lang="hu-HU" sz="2800" b="0"/>
              <a:t>Tripszin inhibítor, </a:t>
            </a:r>
            <a:r>
              <a:rPr lang="el-GR" sz="2800" b="0"/>
              <a:t>α</a:t>
            </a:r>
            <a:r>
              <a:rPr lang="hu-HU" sz="2800" b="0"/>
              <a:t>1 antitripszin (elasztáz gátlás,</a:t>
            </a:r>
          </a:p>
          <a:p>
            <a:r>
              <a:rPr lang="hu-HU" sz="2800" b="0"/>
              <a:t>Met</a:t>
            </a:r>
            <a:r>
              <a:rPr lang="hu-HU" sz="2800" b="0" baseline="-18000"/>
              <a:t>358</a:t>
            </a:r>
            <a:r>
              <a:rPr lang="hu-HU" sz="2800" b="0"/>
              <a:t> szulfoxiddá oxidálódhat)</a:t>
            </a:r>
            <a:endParaRPr lang="el-GR" sz="2800" b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65400"/>
            <a:ext cx="806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55650" y="549275"/>
            <a:ext cx="794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szerin etanolaminná és kolinná alakul</a:t>
            </a:r>
            <a:r>
              <a:rPr lang="hu-HU" sz="2800" b="0"/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765175"/>
            <a:ext cx="5522912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03213" y="1042988"/>
            <a:ext cx="2168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Alanin</a:t>
            </a:r>
          </a:p>
          <a:p>
            <a:r>
              <a:rPr lang="hu-HU" sz="3200"/>
              <a:t>lebomlása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beolvasás002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115888"/>
            <a:ext cx="3492500" cy="6553200"/>
          </a:xfrm>
          <a:noFill/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395288" y="2708275"/>
            <a:ext cx="2714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Triptofán és </a:t>
            </a:r>
          </a:p>
          <a:p>
            <a:r>
              <a:rPr lang="hu-HU" sz="2800"/>
              <a:t>lizin lebomlása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258888" y="260350"/>
            <a:ext cx="667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Ketoplasztikus aminosavak sorsa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52513"/>
            <a:ext cx="77136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413"/>
            <a:ext cx="66960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555875" y="260350"/>
            <a:ext cx="3770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Aminosavak sorsa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736600"/>
            <a:ext cx="6842125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495300"/>
            <a:ext cx="78501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95513" y="476250"/>
            <a:ext cx="498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Extracelluláris proteázok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00113" y="1412875"/>
            <a:ext cx="5940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Extracelluláris fehérjék hidrolízise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7088" y="2276475"/>
            <a:ext cx="39671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 err="1"/>
              <a:t>Kollagenázok</a:t>
            </a:r>
            <a:endParaRPr lang="hu-HU" sz="2800" b="0" dirty="0"/>
          </a:p>
          <a:p>
            <a:r>
              <a:rPr lang="hu-HU" sz="2800" b="0" dirty="0"/>
              <a:t>Mátrix </a:t>
            </a:r>
            <a:r>
              <a:rPr lang="hu-HU" sz="2800" b="0" dirty="0" err="1"/>
              <a:t>metalloproteázok</a:t>
            </a:r>
            <a:endParaRPr lang="hu-HU" sz="2800" b="0" dirty="0"/>
          </a:p>
          <a:p>
            <a:r>
              <a:rPr lang="hu-HU" sz="2800" b="0" dirty="0" err="1"/>
              <a:t>Katepszinek</a:t>
            </a:r>
            <a:r>
              <a:rPr lang="hu-HU" sz="2800" b="0" dirty="0"/>
              <a:t> egy része</a:t>
            </a:r>
          </a:p>
          <a:p>
            <a:r>
              <a:rPr lang="hu-HU" sz="2800" b="0" dirty="0" err="1" smtClean="0"/>
              <a:t>Elasztázok</a:t>
            </a:r>
            <a:r>
              <a:rPr lang="hu-HU" sz="2800" b="0" dirty="0" smtClean="0"/>
              <a:t> egy része</a:t>
            </a:r>
            <a:endParaRPr lang="hu-HU" sz="2800" b="0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5650" y="4652963"/>
            <a:ext cx="3887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Zimogének</a:t>
            </a:r>
          </a:p>
          <a:p>
            <a:endParaRPr lang="hu-HU" sz="2800" b="0"/>
          </a:p>
          <a:p>
            <a:r>
              <a:rPr lang="hu-HU" sz="2800" b="0"/>
              <a:t>Makrofágok és neutrofil</a:t>
            </a:r>
          </a:p>
          <a:p>
            <a:r>
              <a:rPr lang="hu-HU" sz="2800" b="0"/>
              <a:t>granulociták termelik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948488" y="2276475"/>
            <a:ext cx="1471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Plazmin</a:t>
            </a:r>
          </a:p>
          <a:p>
            <a:r>
              <a:rPr lang="hu-HU" sz="2800" b="0"/>
              <a:t>aktiválja</a:t>
            </a: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5003800" y="2565400"/>
            <a:ext cx="1655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 flipH="1">
            <a:off x="5076825" y="2708275"/>
            <a:ext cx="16557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92275" y="404813"/>
            <a:ext cx="5594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Intracelluláris fehérjebontás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35013" y="1381125"/>
            <a:ext cx="7037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u="sng"/>
              <a:t>Receptormediált endocitózis:</a:t>
            </a:r>
          </a:p>
          <a:p>
            <a:endParaRPr lang="hu-HU" sz="2800" b="0"/>
          </a:p>
          <a:p>
            <a:r>
              <a:rPr lang="hu-HU" sz="2800" b="0"/>
              <a:t>Asziálglikoprotein receptorok a májsejteken</a:t>
            </a:r>
          </a:p>
          <a:p>
            <a:r>
              <a:rPr lang="hu-HU" sz="2800" b="0"/>
              <a:t>Endocitózis: Lizoszómák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8038" y="3613150"/>
            <a:ext cx="6859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u="sng"/>
              <a:t>ATP-függő fehérjeemésztés:</a:t>
            </a:r>
          </a:p>
          <a:p>
            <a:endParaRPr lang="hu-HU" sz="2800" b="0"/>
          </a:p>
          <a:p>
            <a:r>
              <a:rPr lang="hu-HU" sz="2800" b="0"/>
              <a:t>Ubikvitináció lizinen, majd poliubikvitináció</a:t>
            </a:r>
          </a:p>
          <a:p>
            <a:r>
              <a:rPr lang="hu-HU" sz="2800" b="0"/>
              <a:t>Proteaszóma komplex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65325" y="395288"/>
            <a:ext cx="5548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/>
              <a:t>Aminosavak, oligopeptidek,</a:t>
            </a:r>
          </a:p>
          <a:p>
            <a:pPr algn="ctr"/>
            <a:r>
              <a:rPr lang="hu-HU" sz="3200"/>
              <a:t>fehérjék felszívódása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79475" y="2316163"/>
            <a:ext cx="701499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 dirty="0"/>
              <a:t>Na</a:t>
            </a:r>
            <a:r>
              <a:rPr lang="hu-HU" sz="2800" b="0" baseline="24000" dirty="0"/>
              <a:t>+</a:t>
            </a:r>
            <a:r>
              <a:rPr lang="hu-HU" sz="2800" b="0" dirty="0" err="1"/>
              <a:t>-facilitált</a:t>
            </a:r>
            <a:r>
              <a:rPr lang="hu-HU" sz="2800" b="0" dirty="0"/>
              <a:t> </a:t>
            </a:r>
            <a:r>
              <a:rPr lang="hu-HU" sz="2800" b="0" dirty="0" err="1" smtClean="0"/>
              <a:t>transzporterek</a:t>
            </a:r>
            <a:r>
              <a:rPr lang="hu-HU" sz="2800" b="0" dirty="0" smtClean="0"/>
              <a:t>,</a:t>
            </a:r>
          </a:p>
          <a:p>
            <a:r>
              <a:rPr lang="hu-HU" sz="2800" b="0" dirty="0" smtClean="0"/>
              <a:t>H</a:t>
            </a:r>
            <a:r>
              <a:rPr lang="hu-HU" sz="2800" b="0" baseline="30000" dirty="0" smtClean="0"/>
              <a:t>+</a:t>
            </a:r>
            <a:r>
              <a:rPr lang="hu-HU" sz="2800" b="0" dirty="0" err="1" smtClean="0"/>
              <a:t>-facilitált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transzporterek</a:t>
            </a:r>
            <a:endParaRPr lang="hu-HU" sz="2800" b="0" dirty="0"/>
          </a:p>
          <a:p>
            <a:endParaRPr lang="hu-HU" sz="2800" b="0" dirty="0"/>
          </a:p>
          <a:p>
            <a:r>
              <a:rPr lang="hu-HU" sz="2800" b="0" dirty="0"/>
              <a:t>Diffúzió, </a:t>
            </a:r>
            <a:r>
              <a:rPr lang="hu-HU" sz="2800" b="0" dirty="0" err="1"/>
              <a:t>endocitózis</a:t>
            </a:r>
            <a:r>
              <a:rPr lang="hu-HU" sz="2800" b="0" dirty="0"/>
              <a:t> (antitestek, antigének)</a:t>
            </a:r>
          </a:p>
          <a:p>
            <a:endParaRPr lang="hu-HU" sz="2800" b="0" dirty="0"/>
          </a:p>
          <a:p>
            <a:r>
              <a:rPr lang="hu-HU" sz="2800" b="0" dirty="0" err="1"/>
              <a:t>Gamma-glutamil</a:t>
            </a:r>
            <a:r>
              <a:rPr lang="hu-HU" sz="2800" b="0" dirty="0"/>
              <a:t> ciklus</a:t>
            </a:r>
            <a:endParaRPr lang="el-GR" sz="2800" b="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50913" y="5268913"/>
            <a:ext cx="7213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0"/>
              <a:t>Felszívódás után az aminosavak többsége a</a:t>
            </a:r>
          </a:p>
          <a:p>
            <a:r>
              <a:rPr lang="hu-HU" sz="2800" b="0"/>
              <a:t>májba kerül, a Gln és az elágazó láncúak</a:t>
            </a:r>
          </a:p>
          <a:p>
            <a:r>
              <a:rPr lang="hu-HU" sz="2800" b="0"/>
              <a:t>viszont főleg a perifériás szervekhez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342900"/>
            <a:ext cx="896143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1135</Words>
  <Application>Microsoft Office PowerPoint</Application>
  <PresentationFormat>Diavetítés a képernyőre (4:3 oldalarány)</PresentationFormat>
  <Paragraphs>531</Paragraphs>
  <Slides>57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59" baseType="lpstr">
      <vt:lpstr>Alapértelmezett terv</vt:lpstr>
      <vt:lpstr>ChemSketch</vt:lpstr>
      <vt:lpstr>Aminosav anyagcsere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Wunderlicht Liviusz</dc:creator>
  <cp:lastModifiedBy>Livius</cp:lastModifiedBy>
  <cp:revision>95</cp:revision>
  <dcterms:created xsi:type="dcterms:W3CDTF">2010-10-25T09:57:11Z</dcterms:created>
  <dcterms:modified xsi:type="dcterms:W3CDTF">2015-10-27T08:58:47Z</dcterms:modified>
</cp:coreProperties>
</file>