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0" r:id="rId5"/>
    <p:sldId id="267" r:id="rId6"/>
    <p:sldId id="261" r:id="rId7"/>
    <p:sldId id="264" r:id="rId8"/>
    <p:sldId id="265" r:id="rId9"/>
    <p:sldId id="266" r:id="rId10"/>
    <p:sldId id="268" r:id="rId11"/>
    <p:sldId id="262" r:id="rId12"/>
  </p:sldIdLst>
  <p:sldSz cx="9144000" cy="6858000" type="screen4x3"/>
  <p:notesSz cx="6858000" cy="9144000"/>
  <p:defaultTextStyle>
    <a:defPPr>
      <a:defRPr lang="hu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1284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Cím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Alcím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hu-HU" smtClean="0"/>
              <a:t>Alcím mintájának szerkesztése</a:t>
            </a:r>
            <a:endParaRPr kumimoji="0" lang="en-US"/>
          </a:p>
        </p:txBody>
      </p:sp>
      <p:sp>
        <p:nvSpPr>
          <p:cNvPr id="16" name="Dátum helye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2" name="Élőláb hely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5" name="Dia számának helye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4" name="Dátum hely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Cím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7" name="Tartalom helye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19" name="Élőláb helye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zöveg helye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9" name="Dátum helye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11" name="Élőláb helye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16" name="Dia számának helye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8" name="Cím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Cím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3" name="Tartalom helye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1" name="Dátum helye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10" name="Élőláb helye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Cím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3" name="Szöveg helye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25" name="Szöveg helye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8" name="Tartalom helye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10" name="Dátum helye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6" name="Élőláb hely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1" name="Egyenes összekötő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Cím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12" name="Dátum helye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21" name="Élőláb helye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6" name="Dia számának hely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átum hely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24" name="Élőláb helye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Egyenes összekötő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Cím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  <p:sp>
        <p:nvSpPr>
          <p:cNvPr id="14" name="Tartalom helye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hu-HU" smtClean="0"/>
              <a:t>Mintaszöveg szerkesztése</a:t>
            </a:r>
          </a:p>
          <a:p>
            <a:pPr lvl="1" eaLnBrk="1" latinLnBrk="0" hangingPunct="1"/>
            <a:r>
              <a:rPr lang="hu-HU" smtClean="0"/>
              <a:t>Második szint</a:t>
            </a:r>
          </a:p>
          <a:p>
            <a:pPr lvl="2" eaLnBrk="1" latinLnBrk="0" hangingPunct="1"/>
            <a:r>
              <a:rPr lang="hu-HU" smtClean="0"/>
              <a:t>Harmadik szint</a:t>
            </a:r>
          </a:p>
          <a:p>
            <a:pPr lvl="3" eaLnBrk="1" latinLnBrk="0" hangingPunct="1"/>
            <a:r>
              <a:rPr lang="hu-HU" smtClean="0"/>
              <a:t>Negyedik szint</a:t>
            </a:r>
          </a:p>
          <a:p>
            <a:pPr lvl="4" eaLnBrk="1" latinLnBrk="0" hangingPunct="1"/>
            <a:r>
              <a:rPr lang="hu-HU" smtClean="0"/>
              <a:t>Ötödik szint</a:t>
            </a:r>
            <a:endParaRPr kumimoji="0" lang="en-US"/>
          </a:p>
        </p:txBody>
      </p:sp>
      <p:sp>
        <p:nvSpPr>
          <p:cNvPr id="25" name="Dátum helye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29" name="Élőláb helye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7" name="Dia számának hely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Kép helye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hu-HU" smtClean="0"/>
              <a:t>Kép beszúrásához kattintson az ikonra</a:t>
            </a:r>
            <a:endParaRPr kumimoji="0" lang="en-US" dirty="0"/>
          </a:p>
        </p:txBody>
      </p:sp>
      <p:sp>
        <p:nvSpPr>
          <p:cNvPr id="7" name="Dátum hely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5" name="Élőláb hely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1" name="Dia számának helye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7" name="Cím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26" name="Szöveg helye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hu-HU" smtClean="0"/>
              <a:t>Mintaszöveg szerkesztése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Egyenes összekötő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Szöveg helye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hu-HU" smtClean="0"/>
              <a:t>Mintaszöveg szerkesztése</a:t>
            </a:r>
          </a:p>
          <a:p>
            <a:pPr lvl="1" eaLnBrk="1" latinLnBrk="0" hangingPunct="1"/>
            <a:r>
              <a:rPr kumimoji="0" lang="hu-HU" smtClean="0"/>
              <a:t>Második szint</a:t>
            </a:r>
          </a:p>
          <a:p>
            <a:pPr lvl="2" eaLnBrk="1" latinLnBrk="0" hangingPunct="1"/>
            <a:r>
              <a:rPr kumimoji="0" lang="hu-HU" smtClean="0"/>
              <a:t>Harmadik szint</a:t>
            </a:r>
          </a:p>
          <a:p>
            <a:pPr lvl="3" eaLnBrk="1" latinLnBrk="0" hangingPunct="1"/>
            <a:r>
              <a:rPr kumimoji="0" lang="hu-HU" smtClean="0"/>
              <a:t>Negyedik szint</a:t>
            </a:r>
          </a:p>
          <a:p>
            <a:pPr lvl="4" eaLnBrk="1" latinLnBrk="0" hangingPunct="1"/>
            <a:r>
              <a:rPr kumimoji="0" lang="hu-HU" smtClean="0"/>
              <a:t>Ötödik szint</a:t>
            </a:r>
            <a:endParaRPr kumimoji="0" lang="en-US"/>
          </a:p>
        </p:txBody>
      </p:sp>
      <p:sp>
        <p:nvSpPr>
          <p:cNvPr id="11" name="Dátum helye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A414F7E-EB92-4D7F-A4FA-AEB1BEAF0259}" type="datetimeFigureOut">
              <a:rPr lang="hu-HU" smtClean="0"/>
              <a:pPr/>
              <a:t>2017. 03. 08.</a:t>
            </a:fld>
            <a:endParaRPr lang="hu-HU"/>
          </a:p>
        </p:txBody>
      </p:sp>
      <p:sp>
        <p:nvSpPr>
          <p:cNvPr id="28" name="Élőláb helye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hu-HU"/>
          </a:p>
        </p:txBody>
      </p:sp>
      <p:sp>
        <p:nvSpPr>
          <p:cNvPr id="5" name="Dia számának helye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6A71A30-1E9C-4246-926D-41C07B185F90}" type="slidenum">
              <a:rPr lang="hu-HU" smtClean="0"/>
              <a:pPr/>
              <a:t>‹#›</a:t>
            </a:fld>
            <a:endParaRPr lang="hu-HU"/>
          </a:p>
        </p:txBody>
      </p:sp>
      <p:sp>
        <p:nvSpPr>
          <p:cNvPr id="10" name="Cím helye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hu-HU" smtClean="0"/>
              <a:t>Mintacím szerkesztése</a:t>
            </a:r>
            <a:endParaRPr kumimoji="0" lang="en-US"/>
          </a:p>
        </p:txBody>
      </p:sp>
      <p:sp>
        <p:nvSpPr>
          <p:cNvPr id="9" name="Egyenes összekötő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Egyenes összekötő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428596" y="4853411"/>
            <a:ext cx="8410604" cy="1222375"/>
          </a:xfrm>
        </p:spPr>
        <p:txBody>
          <a:bodyPr/>
          <a:lstStyle/>
          <a:p>
            <a:r>
              <a:rPr lang="hu-HU" dirty="0" smtClean="0"/>
              <a:t>Sörgyártás kiselőadás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571472" y="3886200"/>
            <a:ext cx="8143932" cy="914400"/>
          </a:xfrm>
        </p:spPr>
        <p:txBody>
          <a:bodyPr/>
          <a:lstStyle/>
          <a:p>
            <a:r>
              <a:rPr lang="hu-HU" dirty="0" smtClean="0">
                <a:solidFill>
                  <a:schemeClr val="tx1"/>
                </a:solidFill>
              </a:rPr>
              <a:t>Alapanyagok, víz, maláta típusok</a:t>
            </a:r>
          </a:p>
          <a:p>
            <a:pPr algn="r"/>
            <a:r>
              <a:rPr lang="hu-HU" sz="1800" dirty="0" smtClean="0">
                <a:solidFill>
                  <a:schemeClr val="tx1"/>
                </a:solidFill>
              </a:rPr>
              <a:t>Móczár Viktória</a:t>
            </a:r>
            <a:endParaRPr lang="hu-HU" sz="1800" dirty="0">
              <a:solidFill>
                <a:schemeClr val="tx1"/>
              </a:solidFill>
            </a:endParaRPr>
          </a:p>
        </p:txBody>
      </p:sp>
      <p:pic>
        <p:nvPicPr>
          <p:cNvPr id="20482" name="Picture 2" descr="Képtalálat a következőre: „sörgyártás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714480" y="214290"/>
            <a:ext cx="5429288" cy="361697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457200"/>
            <a:ext cx="8420128" cy="838200"/>
          </a:xfrm>
        </p:spPr>
        <p:txBody>
          <a:bodyPr/>
          <a:lstStyle/>
          <a:p>
            <a:r>
              <a:rPr lang="hu-HU" dirty="0" smtClean="0"/>
              <a:t>Felhasznált források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1472" y="1714488"/>
            <a:ext cx="7858180" cy="4089416"/>
          </a:xfrm>
        </p:spPr>
        <p:txBody>
          <a:bodyPr>
            <a:normAutofit/>
          </a:bodyPr>
          <a:lstStyle/>
          <a:p>
            <a:r>
              <a:rPr lang="hu-HU" sz="2400" dirty="0" smtClean="0"/>
              <a:t>http://www.elsosor.hu/wp-content/uploads/2013/02/05_S%C3%B6rfoz%C3%A9s-halad%C3%B3knak-III.pdf</a:t>
            </a:r>
          </a:p>
          <a:p>
            <a:r>
              <a:rPr lang="hu-HU" sz="2400" dirty="0" smtClean="0"/>
              <a:t>http://soromok.blog.hu/2010/01/05/a_sorok_alap_es_potanyagai</a:t>
            </a:r>
          </a:p>
          <a:p>
            <a:r>
              <a:rPr lang="hu-HU" sz="2400" dirty="0" smtClean="0"/>
              <a:t>A MALÁTA- ÉS SÖRGYÁRTÁS TECHNOLÓGIÁJA,</a:t>
            </a:r>
          </a:p>
          <a:p>
            <a:pPr>
              <a:buNone/>
            </a:pPr>
            <a:r>
              <a:rPr lang="hu-HU" sz="2400" dirty="0" smtClean="0"/>
              <a:t>	</a:t>
            </a:r>
            <a:r>
              <a:rPr lang="hu-HU" sz="2200" dirty="0" smtClean="0"/>
              <a:t>Dr. </a:t>
            </a:r>
            <a:r>
              <a:rPr lang="hu-HU" sz="2200" dirty="0" err="1" smtClean="0"/>
              <a:t>Kun-Farkas</a:t>
            </a:r>
            <a:r>
              <a:rPr lang="hu-HU" sz="2200" dirty="0" smtClean="0"/>
              <a:t> Gabriella, BCE ÉTK Sör- és Szeszipari Tanszék</a:t>
            </a:r>
          </a:p>
          <a:p>
            <a:endParaRPr lang="hu-HU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85918" y="1571612"/>
            <a:ext cx="6000792" cy="1143000"/>
          </a:xfrm>
        </p:spPr>
        <p:txBody>
          <a:bodyPr/>
          <a:lstStyle/>
          <a:p>
            <a:r>
              <a:rPr lang="hu-HU" dirty="0" smtClean="0"/>
              <a:t>Köszönöm a figyelmet! </a:t>
            </a:r>
            <a:r>
              <a:rPr lang="hu-HU" dirty="0" smtClean="0">
                <a:sym typeface="Wingdings" pitchFamily="2" charset="2"/>
              </a:rPr>
              <a:t></a:t>
            </a:r>
            <a:endParaRPr lang="hu-HU" dirty="0"/>
          </a:p>
        </p:txBody>
      </p:sp>
      <p:pic>
        <p:nvPicPr>
          <p:cNvPr id="4" name="Picture 2" descr="Képtalálat a következőre: „sörgyártás víz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42976" y="3000372"/>
            <a:ext cx="7000924" cy="31795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838200"/>
          </a:xfrm>
        </p:spPr>
        <p:txBody>
          <a:bodyPr/>
          <a:lstStyle/>
          <a:p>
            <a:r>
              <a:rPr lang="hu-HU" dirty="0" smtClean="0"/>
              <a:t>Definíciók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554162"/>
            <a:ext cx="8286808" cy="4875234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hu-HU" dirty="0" smtClean="0"/>
              <a:t>Magyar Élelmiszerkönyv (2-702 számú irányelv)</a:t>
            </a:r>
          </a:p>
          <a:p>
            <a:pPr lvl="1"/>
            <a:r>
              <a:rPr lang="hu-HU" u="dotted" dirty="0" smtClean="0"/>
              <a:t>Sör:</a:t>
            </a:r>
          </a:p>
          <a:p>
            <a:pPr lvl="2"/>
            <a:r>
              <a:rPr lang="hu-HU" dirty="0" smtClean="0"/>
              <a:t>Malátából, valamint pótanyagokból vízzel cefrézett, komlóval ízesített, sörélesztővel erjesztett, széndioxidban dús, általában alkoholtartalmú ital. </a:t>
            </a:r>
          </a:p>
          <a:p>
            <a:pPr lvl="1"/>
            <a:r>
              <a:rPr lang="hu-HU" u="dotted" dirty="0"/>
              <a:t>Ízesített </a:t>
            </a:r>
            <a:r>
              <a:rPr lang="hu-HU" u="dotted" dirty="0" smtClean="0"/>
              <a:t>sör:</a:t>
            </a:r>
          </a:p>
          <a:p>
            <a:pPr lvl="2"/>
            <a:r>
              <a:rPr lang="hu-HU" dirty="0" smtClean="0"/>
              <a:t>Olyan sör, amelyhez az íz hatás kialakításához a komló helyett vagy mellett egyéb </a:t>
            </a:r>
            <a:r>
              <a:rPr lang="hu-HU" dirty="0" smtClean="0"/>
              <a:t>ízesítőanyagot </a:t>
            </a:r>
            <a:r>
              <a:rPr lang="hu-HU" dirty="0" smtClean="0"/>
              <a:t>is felhasználhatnak. Ezen termékek részletes </a:t>
            </a:r>
            <a:r>
              <a:rPr lang="hu-HU" dirty="0" smtClean="0"/>
              <a:t>jellemzőit </a:t>
            </a:r>
            <a:r>
              <a:rPr lang="hu-HU" dirty="0" smtClean="0"/>
              <a:t>a gyártmánylap rögzíti. </a:t>
            </a:r>
          </a:p>
          <a:p>
            <a:pPr lvl="1"/>
            <a:r>
              <a:rPr lang="hu-HU" u="dotted" dirty="0" smtClean="0"/>
              <a:t>Különleges minőségű sörök:</a:t>
            </a:r>
          </a:p>
          <a:p>
            <a:pPr lvl="2"/>
            <a:r>
              <a:rPr lang="hu-HU" dirty="0" smtClean="0"/>
              <a:t>Olyan, más söröktől megkülönböztethető, különleges tulajdonságokkal rendelkező termékek, amelyek a fogyasztók számára előállítási módjuk, összetételük, érzékszervi és egyéb tulajdonságaik miatt további hozzáadott értéket jelentenek. A különleges minőségű sörökre jellemző, hogy kizárólag természetes anyagokat tartalmazhatnak.</a:t>
            </a:r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357158" y="457200"/>
            <a:ext cx="8634442" cy="838200"/>
          </a:xfrm>
        </p:spPr>
        <p:txBody>
          <a:bodyPr/>
          <a:lstStyle/>
          <a:p>
            <a:r>
              <a:rPr lang="hu-HU" dirty="0" smtClean="0"/>
              <a:t>Alapanyagok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1571612"/>
            <a:ext cx="8143932" cy="4829196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hu-HU" u="dotted" dirty="0" smtClean="0"/>
              <a:t>1. Elsődleges összetevők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Víz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Maláta</a:t>
            </a:r>
          </a:p>
          <a:p>
            <a:pPr lvl="1">
              <a:buNone/>
            </a:pPr>
            <a:endParaRPr lang="hu-HU" dirty="0" smtClean="0"/>
          </a:p>
          <a:p>
            <a:pPr>
              <a:buNone/>
            </a:pPr>
            <a:r>
              <a:rPr lang="hu-HU" u="dotted" dirty="0" smtClean="0"/>
              <a:t>2. Egyéb felhasználható összetevők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Adalékanyagok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/>
              <a:t>A</a:t>
            </a:r>
            <a:r>
              <a:rPr lang="hu-HU" dirty="0" smtClean="0"/>
              <a:t>lkoholmentes sörök sörjellegének kialakításához szükséges aromák 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Ízesítő- és színezőanyagok, ízesített sörök ízesítésére és színezésére használt anyagok, aromák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Komló (</a:t>
            </a:r>
            <a:r>
              <a:rPr lang="hu-HU" dirty="0" err="1" smtClean="0"/>
              <a:t>Humulus</a:t>
            </a:r>
            <a:r>
              <a:rPr lang="hu-HU" dirty="0" smtClean="0"/>
              <a:t> </a:t>
            </a:r>
            <a:r>
              <a:rPr lang="hu-HU" dirty="0" err="1" smtClean="0"/>
              <a:t>lupus</a:t>
            </a:r>
            <a:r>
              <a:rPr lang="hu-HU" dirty="0" smtClean="0"/>
              <a:t>), komlókészítmények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Karamellmaláta és </a:t>
            </a:r>
            <a:r>
              <a:rPr lang="hu-HU" dirty="0" err="1" smtClean="0"/>
              <a:t>színezőmaláta</a:t>
            </a:r>
            <a:r>
              <a:rPr lang="hu-HU" dirty="0" smtClean="0"/>
              <a:t> 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Pótanyagok: </a:t>
            </a:r>
            <a:r>
              <a:rPr lang="hu-HU" dirty="0" smtClean="0"/>
              <a:t>a </a:t>
            </a:r>
            <a:r>
              <a:rPr lang="hu-HU" dirty="0" err="1" smtClean="0"/>
              <a:t>sörlé</a:t>
            </a:r>
            <a:r>
              <a:rPr lang="hu-HU" dirty="0" smtClean="0"/>
              <a:t> szárazanyag-tartalmának legfeljebb 30%-a származhat pótanyagból, amelyek: sörárpa, csírátlanított kukoricaőrlemény (kukoricadara), rizs, egyéb szénhidráttartalmú termékek</a:t>
            </a:r>
          </a:p>
          <a:p>
            <a:pPr lvl="1">
              <a:buNone/>
            </a:pPr>
            <a:endParaRPr lang="hu-HU" dirty="0" smtClean="0"/>
          </a:p>
          <a:p>
            <a:pPr>
              <a:buNone/>
            </a:pPr>
            <a:r>
              <a:rPr lang="hu-HU" u="dotted" dirty="0" smtClean="0"/>
              <a:t>3. Technológiai segédanyagok</a:t>
            </a:r>
          </a:p>
          <a:p>
            <a:pPr lvl="1">
              <a:buFont typeface="Wingdings" pitchFamily="2" charset="2"/>
              <a:buChar char="§"/>
            </a:pPr>
            <a:r>
              <a:rPr lang="hu-HU" dirty="0" smtClean="0"/>
              <a:t> Szén-dioxid, nitrogén, sörélesztő, szűrő- és derítőanyagok, enzimek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457200"/>
            <a:ext cx="8491566" cy="838200"/>
          </a:xfrm>
        </p:spPr>
        <p:txBody>
          <a:bodyPr/>
          <a:lstStyle/>
          <a:p>
            <a:r>
              <a:rPr lang="hu-HU" dirty="0" smtClean="0"/>
              <a:t>Víz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1472" y="1554162"/>
            <a:ext cx="8420128" cy="4525963"/>
          </a:xfrm>
        </p:spPr>
        <p:txBody>
          <a:bodyPr/>
          <a:lstStyle/>
          <a:p>
            <a:r>
              <a:rPr lang="hu-HU" sz="2400" dirty="0" smtClean="0"/>
              <a:t>Legalább ivóvíz tisztaságú legyen – tiszta, szagmentes</a:t>
            </a:r>
          </a:p>
          <a:p>
            <a:r>
              <a:rPr lang="hu-HU" sz="2400" dirty="0" smtClean="0"/>
              <a:t>Befolyásolja a belőle készült sör tulajdonságait</a:t>
            </a:r>
          </a:p>
          <a:p>
            <a:r>
              <a:rPr lang="hu-HU" sz="2400" dirty="0" smtClean="0"/>
              <a:t>Régen fontos volt a sörtípusok kialakulásában:</a:t>
            </a:r>
          </a:p>
          <a:p>
            <a:pPr lvl="1"/>
            <a:r>
              <a:rPr lang="hu-HU" sz="2000" dirty="0" err="1" smtClean="0"/>
              <a:t>Pilsen</a:t>
            </a:r>
            <a:r>
              <a:rPr lang="hu-HU" sz="2000" dirty="0" smtClean="0"/>
              <a:t> – lágy -&gt; komló íze jobban érződik</a:t>
            </a:r>
          </a:p>
          <a:p>
            <a:pPr lvl="1"/>
            <a:r>
              <a:rPr lang="hu-HU" sz="2000" dirty="0" smtClean="0"/>
              <a:t>München – kemény víz -&gt; édesebb sör</a:t>
            </a:r>
          </a:p>
          <a:p>
            <a:r>
              <a:rPr lang="hu-HU" sz="2400" dirty="0" smtClean="0"/>
              <a:t>Manapság a sörgyárak kezelik – saját sörnek megfelelő minőség</a:t>
            </a:r>
          </a:p>
          <a:p>
            <a:r>
              <a:rPr lang="hu-HU" sz="2400" dirty="0" smtClean="0"/>
              <a:t>Saját kút, pl.: Dreher, Borsodi</a:t>
            </a:r>
          </a:p>
          <a:p>
            <a:pPr lvl="1"/>
            <a:endParaRPr lang="hu-HU" dirty="0"/>
          </a:p>
        </p:txBody>
      </p:sp>
      <p:pic>
        <p:nvPicPr>
          <p:cNvPr id="16388" name="Picture 4" descr="Képtalálat a következőre: „víz”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572132" y="4286256"/>
            <a:ext cx="3002467" cy="2071702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642910" y="457200"/>
            <a:ext cx="8348690" cy="838200"/>
          </a:xfrm>
        </p:spPr>
        <p:txBody>
          <a:bodyPr/>
          <a:lstStyle/>
          <a:p>
            <a:r>
              <a:rPr lang="hu-HU" dirty="0" smtClean="0"/>
              <a:t>Maláta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642910" y="2143116"/>
            <a:ext cx="8072494" cy="3375036"/>
          </a:xfrm>
        </p:spPr>
        <p:txBody>
          <a:bodyPr>
            <a:normAutofit/>
          </a:bodyPr>
          <a:lstStyle/>
          <a:p>
            <a:pPr fontAlgn="t"/>
            <a:r>
              <a:rPr lang="hu-HU" sz="2600" dirty="0" smtClean="0"/>
              <a:t>A sörárpa, búza vagy más gabonafélék áztatásával, csíráztatásával majd aszalásával előállított termék.</a:t>
            </a:r>
          </a:p>
          <a:p>
            <a:pPr fontAlgn="t"/>
            <a:r>
              <a:rPr lang="hu-HU" sz="2600" dirty="0" smtClean="0"/>
              <a:t>A malátázásra legalkalmasabb növény az árpa és a búza. Malátakészítésre a tavaszi vetésből származó kétsoros árpát használják, ugyanis ennek a legmegfelelőbb az összetétele a termék előállításához.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28596" y="457200"/>
            <a:ext cx="8563004" cy="838200"/>
          </a:xfrm>
        </p:spPr>
        <p:txBody>
          <a:bodyPr/>
          <a:lstStyle/>
          <a:p>
            <a:r>
              <a:rPr lang="hu-HU" dirty="0" smtClean="0"/>
              <a:t>Maláta típusok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428596" y="1500174"/>
            <a:ext cx="8358246" cy="4857784"/>
          </a:xfrm>
        </p:spPr>
        <p:txBody>
          <a:bodyPr>
            <a:noAutofit/>
          </a:bodyPr>
          <a:lstStyle/>
          <a:p>
            <a:r>
              <a:rPr lang="hu-HU" sz="2400" dirty="0" smtClean="0"/>
              <a:t>Alapmaláták: </a:t>
            </a:r>
            <a:r>
              <a:rPr lang="hu-HU" sz="2400" dirty="0" err="1" smtClean="0"/>
              <a:t>Pilzeni</a:t>
            </a:r>
            <a:r>
              <a:rPr lang="hu-HU" sz="2400" dirty="0" smtClean="0"/>
              <a:t>, Bécsi, Müncheni</a:t>
            </a:r>
          </a:p>
          <a:p>
            <a:pPr lvl="1"/>
            <a:r>
              <a:rPr lang="hu-HU" sz="2200" dirty="0" smtClean="0"/>
              <a:t>Aszalás </a:t>
            </a:r>
            <a:r>
              <a:rPr lang="hu-HU" sz="2200" dirty="0" err="1" smtClean="0"/>
              <a:t>max</a:t>
            </a:r>
            <a:r>
              <a:rPr lang="hu-HU" sz="2200" dirty="0" smtClean="0"/>
              <a:t>. 80-100°C-on; jellegzetes vagy alacsony </a:t>
            </a:r>
            <a:r>
              <a:rPr lang="hu-HU" sz="2200" dirty="0" smtClean="0"/>
              <a:t>maláta-íz</a:t>
            </a:r>
            <a:r>
              <a:rPr lang="hu-HU" sz="2200" dirty="0" smtClean="0"/>
              <a:t>, illat; magas enzimaktivitás; fehér lisztes belső; magas aminosav-tartalom </a:t>
            </a:r>
          </a:p>
          <a:p>
            <a:pPr>
              <a:spcBef>
                <a:spcPts val="1200"/>
              </a:spcBef>
            </a:pPr>
            <a:r>
              <a:rPr lang="hu-HU" sz="2400" dirty="0" smtClean="0"/>
              <a:t>Kristály vagy karamell maláták</a:t>
            </a:r>
          </a:p>
          <a:p>
            <a:pPr lvl="1"/>
            <a:r>
              <a:rPr lang="hu-HU" sz="2200" dirty="0" smtClean="0"/>
              <a:t>60-70°C-on elcukrosított, </a:t>
            </a:r>
            <a:r>
              <a:rPr lang="hu-HU" sz="2200" dirty="0" err="1" smtClean="0"/>
              <a:t>max</a:t>
            </a:r>
            <a:r>
              <a:rPr lang="hu-HU" sz="2200" dirty="0" smtClean="0"/>
              <a:t> 180°C-ig pörkölt, </a:t>
            </a:r>
            <a:r>
              <a:rPr lang="hu-HU" sz="2200" dirty="0" err="1" smtClean="0"/>
              <a:t>karamellizált</a:t>
            </a:r>
            <a:r>
              <a:rPr lang="hu-HU" sz="2200" dirty="0" smtClean="0"/>
              <a:t> maláta; telt ízek; </a:t>
            </a:r>
            <a:r>
              <a:rPr lang="hu-HU" sz="2200" dirty="0" smtClean="0"/>
              <a:t>habtartósság </a:t>
            </a:r>
            <a:r>
              <a:rPr lang="hu-HU" sz="2200" dirty="0" smtClean="0"/>
              <a:t>növelésére, testesítésre, színezésre </a:t>
            </a:r>
            <a:r>
              <a:rPr lang="hu-HU" sz="2200" dirty="0" smtClean="0"/>
              <a:t>való</a:t>
            </a:r>
            <a:endParaRPr lang="hu-HU" sz="2200" dirty="0" smtClean="0"/>
          </a:p>
          <a:p>
            <a:pPr>
              <a:spcBef>
                <a:spcPts val="1200"/>
              </a:spcBef>
            </a:pPr>
            <a:r>
              <a:rPr lang="hu-HU" sz="2400" dirty="0" smtClean="0"/>
              <a:t>Festő maláták</a:t>
            </a:r>
          </a:p>
          <a:p>
            <a:pPr lvl="1"/>
            <a:r>
              <a:rPr lang="hu-HU" sz="2200" dirty="0" smtClean="0"/>
              <a:t>Cukrosítás nélkül vagy cukrosítva 130-240°C-on pörkölt maláták; belső szerkezet is markáns színvilágú; színezésre, </a:t>
            </a:r>
            <a:r>
              <a:rPr lang="hu-HU" sz="2200" dirty="0" smtClean="0"/>
              <a:t>ízesítésre</a:t>
            </a:r>
            <a:endParaRPr lang="hu-HU" sz="2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00034" y="457200"/>
            <a:ext cx="8491566" cy="838200"/>
          </a:xfrm>
        </p:spPr>
        <p:txBody>
          <a:bodyPr/>
          <a:lstStyle/>
          <a:p>
            <a:r>
              <a:rPr lang="hu-HU" dirty="0" smtClean="0"/>
              <a:t>Különleges maláta típusok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1428736"/>
            <a:ext cx="7929618" cy="5000660"/>
          </a:xfrm>
        </p:spPr>
        <p:txBody>
          <a:bodyPr>
            <a:normAutofit fontScale="70000" lnSpcReduction="20000"/>
          </a:bodyPr>
          <a:lstStyle/>
          <a:p>
            <a:r>
              <a:rPr lang="hu-HU" sz="3400" dirty="0" err="1" smtClean="0"/>
              <a:t>Melanoidin</a:t>
            </a:r>
            <a:endParaRPr lang="hu-HU" sz="3400" dirty="0" smtClean="0"/>
          </a:p>
          <a:p>
            <a:pPr lvl="1"/>
            <a:r>
              <a:rPr lang="hu-HU" dirty="0" smtClean="0"/>
              <a:t>Jellemzően </a:t>
            </a:r>
            <a:r>
              <a:rPr lang="hu-HU" dirty="0" smtClean="0"/>
              <a:t>barna sörökhöz</a:t>
            </a:r>
            <a:r>
              <a:rPr lang="hu-HU" dirty="0" smtClean="0"/>
              <a:t>; telt </a:t>
            </a:r>
            <a:r>
              <a:rPr lang="hu-HU" dirty="0" err="1" smtClean="0"/>
              <a:t>ízvilág</a:t>
            </a:r>
            <a:r>
              <a:rPr lang="hu-HU" dirty="0" smtClean="0"/>
              <a:t>; alacsonyabb minőségű, magas fehérjetartalmú árpából; alacsony cukrosítás; müncheni típusú aszalás 100°C </a:t>
            </a:r>
            <a:r>
              <a:rPr lang="hu-HU" dirty="0" err="1" smtClean="0"/>
              <a:t>hőtartással</a:t>
            </a:r>
            <a:r>
              <a:rPr lang="hu-HU" dirty="0" smtClean="0"/>
              <a:t> (</a:t>
            </a:r>
            <a:r>
              <a:rPr lang="hu-HU" dirty="0" err="1" smtClean="0"/>
              <a:t>Maillard</a:t>
            </a:r>
            <a:r>
              <a:rPr lang="hu-HU" dirty="0" smtClean="0"/>
              <a:t> reakció) pörkölés</a:t>
            </a:r>
          </a:p>
          <a:p>
            <a:r>
              <a:rPr lang="hu-HU" sz="3400" dirty="0" smtClean="0"/>
              <a:t>Savas maláta - </a:t>
            </a:r>
            <a:r>
              <a:rPr lang="hu-HU" sz="3400" dirty="0" err="1" smtClean="0"/>
              <a:t>proteolit</a:t>
            </a:r>
            <a:r>
              <a:rPr lang="hu-HU" sz="3400" dirty="0" smtClean="0"/>
              <a:t> </a:t>
            </a:r>
            <a:r>
              <a:rPr lang="hu-HU" sz="3400" dirty="0" err="1" smtClean="0"/>
              <a:t>maláta</a:t>
            </a:r>
          </a:p>
          <a:p>
            <a:pPr lvl="1"/>
            <a:r>
              <a:rPr lang="hu-HU" dirty="0" smtClean="0"/>
              <a:t>Szárítás előtt zöldmalátát tejsavval kezelnek; hatására világosabb sör</a:t>
            </a:r>
          </a:p>
          <a:p>
            <a:r>
              <a:rPr lang="hu-HU" sz="3400" dirty="0" smtClean="0"/>
              <a:t>Diasztázmaláta</a:t>
            </a:r>
          </a:p>
          <a:p>
            <a:pPr lvl="1"/>
            <a:r>
              <a:rPr lang="hu-HU" dirty="0" smtClean="0"/>
              <a:t>Nagy enzimtartalmú kivonat előállítására használják; </a:t>
            </a:r>
            <a:r>
              <a:rPr lang="hu-HU" dirty="0" err="1" smtClean="0"/>
              <a:t>aprószemű</a:t>
            </a:r>
            <a:r>
              <a:rPr lang="hu-HU" dirty="0" smtClean="0"/>
              <a:t> III. osztályú árpából erőteljes csíráztatással állítják elő; alacsony hőmérsékletű szárítás</a:t>
            </a:r>
          </a:p>
          <a:p>
            <a:pPr lvl="1">
              <a:buNone/>
            </a:pPr>
            <a:endParaRPr lang="hu-HU" dirty="0" smtClean="0"/>
          </a:p>
          <a:p>
            <a:r>
              <a:rPr lang="hu-HU" sz="3400" dirty="0" smtClean="0"/>
              <a:t>Alapmaláták például:</a:t>
            </a:r>
          </a:p>
          <a:p>
            <a:pPr lvl="1"/>
            <a:r>
              <a:rPr lang="hu-HU" dirty="0" err="1" smtClean="0"/>
              <a:t>Pilsen-</a:t>
            </a:r>
            <a:r>
              <a:rPr lang="hu-HU" dirty="0" smtClean="0"/>
              <a:t> nem túl karakteres, világosabb</a:t>
            </a:r>
          </a:p>
          <a:p>
            <a:pPr lvl="1"/>
            <a:r>
              <a:rPr lang="hu-HU" dirty="0" smtClean="0"/>
              <a:t>München – karakteres, sötétebb</a:t>
            </a:r>
          </a:p>
          <a:p>
            <a:endParaRPr lang="hu-H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457200"/>
            <a:ext cx="8420128" cy="838200"/>
          </a:xfrm>
        </p:spPr>
        <p:txBody>
          <a:bodyPr/>
          <a:lstStyle/>
          <a:p>
            <a:r>
              <a:rPr lang="hu-HU" dirty="0" smtClean="0"/>
              <a:t>Egyéb gabona maláták 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00034" y="1554162"/>
            <a:ext cx="8491566" cy="3803664"/>
          </a:xfrm>
        </p:spPr>
        <p:txBody>
          <a:bodyPr>
            <a:normAutofit fontScale="70000" lnSpcReduction="20000"/>
          </a:bodyPr>
          <a:lstStyle/>
          <a:p>
            <a:r>
              <a:rPr lang="hu-HU" sz="3800" dirty="0" smtClean="0"/>
              <a:t>Búzamaláta</a:t>
            </a:r>
          </a:p>
          <a:p>
            <a:pPr lvl="1"/>
            <a:r>
              <a:rPr lang="hu-HU" sz="3200" dirty="0" smtClean="0"/>
              <a:t>Őszi búzából </a:t>
            </a:r>
          </a:p>
          <a:p>
            <a:pPr lvl="1"/>
            <a:r>
              <a:rPr lang="hu-HU" sz="3200" dirty="0" smtClean="0"/>
              <a:t>Alacsonyabb végaszalási hő </a:t>
            </a:r>
          </a:p>
          <a:p>
            <a:pPr lvl="1"/>
            <a:r>
              <a:rPr lang="hu-HU" sz="3200" dirty="0" smtClean="0"/>
              <a:t>Magas fehérjetartalom, nagy molekulák </a:t>
            </a:r>
          </a:p>
          <a:p>
            <a:pPr lvl="1"/>
            <a:r>
              <a:rPr lang="hu-HU" sz="3200" dirty="0" smtClean="0"/>
              <a:t>Héjszerkezet hiányos, gyenge szűrés </a:t>
            </a:r>
          </a:p>
          <a:p>
            <a:r>
              <a:rPr lang="hu-HU" sz="3800" dirty="0" smtClean="0"/>
              <a:t>Rozsmaláta</a:t>
            </a:r>
          </a:p>
          <a:p>
            <a:pPr lvl="1"/>
            <a:r>
              <a:rPr lang="hu-HU" sz="3200" dirty="0" smtClean="0"/>
              <a:t>Kis mennyiség habtartósságot növel </a:t>
            </a:r>
          </a:p>
          <a:p>
            <a:pPr lvl="1"/>
            <a:r>
              <a:rPr lang="hu-HU" sz="3200" dirty="0" smtClean="0"/>
              <a:t>Alap, kristály és festő is </a:t>
            </a:r>
          </a:p>
          <a:p>
            <a:pPr lvl="1"/>
            <a:r>
              <a:rPr lang="hu-HU" sz="3200" dirty="0" smtClean="0"/>
              <a:t>Rozssörökhöz </a:t>
            </a:r>
          </a:p>
          <a:p>
            <a:pPr lvl="1"/>
            <a:r>
              <a:rPr lang="hu-HU" sz="3200" dirty="0" smtClean="0"/>
              <a:t>Normál szűrés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571472" y="457200"/>
            <a:ext cx="8420128" cy="838200"/>
          </a:xfrm>
        </p:spPr>
        <p:txBody>
          <a:bodyPr/>
          <a:lstStyle/>
          <a:p>
            <a:r>
              <a:rPr lang="hu-HU" dirty="0" smtClean="0"/>
              <a:t>Egyéb gabona maláták II.</a:t>
            </a:r>
            <a:endParaRPr lang="hu-HU" dirty="0"/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571472" y="1554162"/>
            <a:ext cx="8420128" cy="4525963"/>
          </a:xfrm>
        </p:spPr>
        <p:txBody>
          <a:bodyPr>
            <a:normAutofit/>
          </a:bodyPr>
          <a:lstStyle/>
          <a:p>
            <a:r>
              <a:rPr lang="hu-HU" sz="2600" dirty="0" smtClean="0"/>
              <a:t>Rizsmaláta</a:t>
            </a:r>
          </a:p>
          <a:p>
            <a:pPr lvl="1"/>
            <a:r>
              <a:rPr lang="hu-HU" sz="2200" dirty="0" smtClean="0"/>
              <a:t>Főként </a:t>
            </a:r>
            <a:r>
              <a:rPr lang="hu-HU" sz="2200" dirty="0" err="1" smtClean="0"/>
              <a:t>gluténmentes</a:t>
            </a:r>
            <a:r>
              <a:rPr lang="hu-HU" sz="2200" dirty="0" smtClean="0"/>
              <a:t> sörökhöz </a:t>
            </a:r>
          </a:p>
          <a:p>
            <a:pPr lvl="1"/>
            <a:r>
              <a:rPr lang="hu-HU" sz="2200" dirty="0" smtClean="0"/>
              <a:t>Minőségi sörökhöz, drága</a:t>
            </a:r>
          </a:p>
          <a:p>
            <a:pPr lvl="1"/>
            <a:r>
              <a:rPr lang="hu-HU" sz="2200" dirty="0" smtClean="0"/>
              <a:t>Íz és habzóképesség javítása </a:t>
            </a:r>
          </a:p>
          <a:p>
            <a:r>
              <a:rPr lang="hu-HU" sz="2600" dirty="0" err="1" smtClean="0"/>
              <a:t>Kölesmaláta</a:t>
            </a:r>
            <a:endParaRPr lang="hu-HU" sz="2600" dirty="0" smtClean="0"/>
          </a:p>
          <a:p>
            <a:pPr lvl="1"/>
            <a:r>
              <a:rPr lang="hu-HU" sz="2200" dirty="0" smtClean="0"/>
              <a:t>Főként </a:t>
            </a:r>
            <a:r>
              <a:rPr lang="hu-HU" sz="2200" dirty="0" err="1" smtClean="0"/>
              <a:t>gluténmentes</a:t>
            </a:r>
            <a:r>
              <a:rPr lang="hu-HU" sz="2200" dirty="0" smtClean="0"/>
              <a:t> sörökhöz </a:t>
            </a:r>
          </a:p>
          <a:p>
            <a:pPr lvl="1"/>
            <a:r>
              <a:rPr lang="hu-HU" sz="2200" dirty="0" smtClean="0"/>
              <a:t>Jellegzetes </a:t>
            </a:r>
            <a:r>
              <a:rPr lang="hu-HU" sz="2200" dirty="0" err="1" smtClean="0"/>
              <a:t>ízvilág</a:t>
            </a:r>
            <a:r>
              <a:rPr lang="hu-HU" sz="2200" dirty="0" smtClean="0"/>
              <a:t> </a:t>
            </a:r>
          </a:p>
          <a:p>
            <a:pPr lvl="1"/>
            <a:r>
              <a:rPr lang="hu-HU" sz="2200" dirty="0" smtClean="0"/>
              <a:t>Honfoglaló magyarok söre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úra">
  <a:themeElements>
    <a:clrScheme name="Túr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úr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úr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163</TotalTime>
  <Words>529</Words>
  <Application>Microsoft Office PowerPoint</Application>
  <PresentationFormat>Diavetítés a képernyőre (4:3 oldalarány)</PresentationFormat>
  <Paragraphs>81</Paragraphs>
  <Slides>11</Slides>
  <Notes>0</Notes>
  <HiddenSlides>0</HiddenSlides>
  <MMClips>0</MMClips>
  <ScaleCrop>false</ScaleCrop>
  <HeadingPairs>
    <vt:vector size="4" baseType="variant">
      <vt:variant>
        <vt:lpstr>Téma</vt:lpstr>
      </vt:variant>
      <vt:variant>
        <vt:i4>1</vt:i4>
      </vt:variant>
      <vt:variant>
        <vt:lpstr>Diacímek</vt:lpstr>
      </vt:variant>
      <vt:variant>
        <vt:i4>11</vt:i4>
      </vt:variant>
    </vt:vector>
  </HeadingPairs>
  <TitlesOfParts>
    <vt:vector size="12" baseType="lpstr">
      <vt:lpstr>Túra</vt:lpstr>
      <vt:lpstr>Sörgyártás kiselőadás</vt:lpstr>
      <vt:lpstr>Definíciók</vt:lpstr>
      <vt:lpstr>Alapanyagok</vt:lpstr>
      <vt:lpstr>Víz</vt:lpstr>
      <vt:lpstr>Maláta</vt:lpstr>
      <vt:lpstr>Maláta típusok</vt:lpstr>
      <vt:lpstr>Különleges maláta típusok</vt:lpstr>
      <vt:lpstr>Egyéb gabona maláták I.</vt:lpstr>
      <vt:lpstr>Egyéb gabona maláták II.</vt:lpstr>
      <vt:lpstr>Felhasznált források</vt:lpstr>
      <vt:lpstr>Köszönöm a figyelmet! 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Sörgyártás kiselőadás</dc:title>
  <dc:creator>Windows-felhasználó</dc:creator>
  <cp:lastModifiedBy>Windows-felhasználó</cp:lastModifiedBy>
  <cp:revision>18</cp:revision>
  <dcterms:created xsi:type="dcterms:W3CDTF">2017-03-07T13:08:45Z</dcterms:created>
  <dcterms:modified xsi:type="dcterms:W3CDTF">2017-03-07T23:12:11Z</dcterms:modified>
</cp:coreProperties>
</file>