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C15A-DB1C-4D1F-8913-3348115DAA0D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3772-22FF-4BC7-949D-C2C197ABEC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626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BYO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Magazine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Ray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Designing Great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Wolfgang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Brewing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Malting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 smtClean="0"/>
              <a:t>http://byo.com/stories/issue/item/569-dry-hopping-techniques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3772-22FF-4BC7-949D-C2C197ABEC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9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Arom</a:t>
            </a:r>
            <a:r>
              <a:rPr lang="hu-HU" baseline="0" dirty="0" smtClean="0"/>
              <a:t>, íz elérése érdekében 5-10 perccel a vége előtt adják a komlót, a kívánt eredmény függvényében. Az elején adagolt komló a keserűséget adja aromát nem, mert az olajok illó komponensek gyorsan elpárolognak forralás során.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3772-22FF-4BC7-949D-C2C197ABEC6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57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3772-22FF-4BC7-949D-C2C197ABEC6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56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D6E088B-92F3-4770-B7E3-3AA7FABF4F01}" type="datetimeFigureOut">
              <a:rPr lang="hu-HU" smtClean="0"/>
              <a:t>2017.03.07.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E72BE6-DB8C-4A85-B1AC-AD889D97A16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rneveles.hu/wp-content/uploads/2015/09/komlo-04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2366963" y="333375"/>
            <a:ext cx="6777037" cy="1731963"/>
          </a:xfrm>
        </p:spPr>
        <p:txBody>
          <a:bodyPr>
            <a:normAutofit/>
          </a:bodyPr>
          <a:lstStyle/>
          <a:p>
            <a:r>
              <a:rPr lang="hu-HU" sz="6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Komlózás</a:t>
            </a:r>
            <a:endParaRPr lang="hu-HU" sz="6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739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Forró seprő elválasztás</a:t>
            </a:r>
          </a:p>
          <a:p>
            <a:pPr lvl="1"/>
            <a:r>
              <a:rPr lang="hu-HU" dirty="0" smtClean="0"/>
              <a:t>Kivált csapadék eltávolítása</a:t>
            </a:r>
          </a:p>
          <a:p>
            <a:pPr lvl="1"/>
            <a:r>
              <a:rPr lang="hu-HU" dirty="0" smtClean="0"/>
              <a:t>Örvénykád, szeparátor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Hűtés az erjesztési hőmérsékletre</a:t>
            </a:r>
          </a:p>
          <a:p>
            <a:pPr lvl="1"/>
            <a:r>
              <a:rPr lang="hu-HU" dirty="0" smtClean="0"/>
              <a:t>Lemezes hőcserélő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Sörlé</a:t>
            </a:r>
            <a:r>
              <a:rPr lang="hu-HU" dirty="0" smtClean="0"/>
              <a:t> kezelése komlózás után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495425"/>
            <a:ext cx="38036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286324"/>
            <a:ext cx="3347769" cy="2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8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BYO </a:t>
            </a:r>
            <a:r>
              <a:rPr lang="hu-HU" dirty="0" err="1">
                <a:solidFill>
                  <a:schemeClr val="tx1"/>
                </a:solidFill>
              </a:rPr>
              <a:t>Magazine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Hop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Lover</a:t>
            </a:r>
            <a:r>
              <a:rPr lang="hu-HU" dirty="0">
                <a:solidFill>
                  <a:schemeClr val="tx1"/>
                </a:solidFill>
              </a:rPr>
              <a:t>’s </a:t>
            </a:r>
            <a:r>
              <a:rPr lang="hu-HU" dirty="0" err="1">
                <a:solidFill>
                  <a:schemeClr val="tx1"/>
                </a:solidFill>
              </a:rPr>
              <a:t>Guide</a:t>
            </a:r>
            <a:r>
              <a:rPr lang="hu-HU" dirty="0">
                <a:solidFill>
                  <a:schemeClr val="tx1"/>
                </a:solidFill>
              </a:rPr>
              <a:t>; Ray </a:t>
            </a:r>
            <a:r>
              <a:rPr lang="hu-HU" dirty="0" err="1">
                <a:solidFill>
                  <a:schemeClr val="tx1"/>
                </a:solidFill>
              </a:rPr>
              <a:t>Daniels</a:t>
            </a:r>
            <a:r>
              <a:rPr lang="hu-HU" dirty="0">
                <a:solidFill>
                  <a:schemeClr val="tx1"/>
                </a:solidFill>
              </a:rPr>
              <a:t> Designing Great </a:t>
            </a:r>
            <a:r>
              <a:rPr lang="hu-HU" dirty="0" err="1">
                <a:solidFill>
                  <a:schemeClr val="tx1"/>
                </a:solidFill>
              </a:rPr>
              <a:t>Beers</a:t>
            </a:r>
            <a:r>
              <a:rPr lang="hu-HU" dirty="0">
                <a:solidFill>
                  <a:schemeClr val="tx1"/>
                </a:solidFill>
              </a:rPr>
              <a:t>; Wolfgang </a:t>
            </a:r>
            <a:r>
              <a:rPr lang="hu-HU" dirty="0" err="1">
                <a:solidFill>
                  <a:schemeClr val="tx1"/>
                </a:solidFill>
              </a:rPr>
              <a:t>Kunze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Technology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Brewing</a:t>
            </a:r>
            <a:r>
              <a:rPr lang="hu-HU" dirty="0">
                <a:solidFill>
                  <a:schemeClr val="tx1"/>
                </a:solidFill>
              </a:rPr>
              <a:t> and </a:t>
            </a:r>
            <a:r>
              <a:rPr lang="hu-HU" dirty="0" err="1">
                <a:solidFill>
                  <a:schemeClr val="tx1"/>
                </a:solidFill>
              </a:rPr>
              <a:t>Malting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http://byo.com/stories/issue/item/569-dry-hopping-techniques</a:t>
            </a:r>
          </a:p>
          <a:p>
            <a:r>
              <a:rPr lang="hu-HU" dirty="0">
                <a:solidFill>
                  <a:schemeClr val="tx1"/>
                </a:solidFill>
              </a:rPr>
              <a:t>A MALÁTA- ÉS </a:t>
            </a:r>
            <a:r>
              <a:rPr lang="hu-HU" dirty="0" smtClean="0">
                <a:solidFill>
                  <a:schemeClr val="tx1"/>
                </a:solidFill>
              </a:rPr>
              <a:t>SÖRGYÁRTÁS TECHNOLÓGIÁJA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Dr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dirty="0" err="1">
                <a:solidFill>
                  <a:schemeClr val="tx1"/>
                </a:solidFill>
              </a:rPr>
              <a:t>Kun-Farkas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Gabriella- BCE </a:t>
            </a:r>
            <a:r>
              <a:rPr lang="hu-HU" dirty="0">
                <a:solidFill>
                  <a:schemeClr val="tx1"/>
                </a:solidFill>
              </a:rPr>
              <a:t>ÉTK Sör- és Szeszipari Tanszék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054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-19672" y="4293096"/>
            <a:ext cx="6777318" cy="1731982"/>
          </a:xfrm>
        </p:spPr>
        <p:txBody>
          <a:bodyPr/>
          <a:lstStyle/>
          <a:p>
            <a:pPr algn="l"/>
            <a:r>
              <a:rPr lang="hu-H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6400800" cy="1752600"/>
          </a:xfrm>
        </p:spPr>
        <p:txBody>
          <a:bodyPr/>
          <a:lstStyle/>
          <a:p>
            <a:pPr algn="l"/>
            <a:r>
              <a:rPr lang="hu-HU" b="1" i="1" dirty="0" smtClean="0"/>
              <a:t>Pityi Dominika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1880682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komló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74632" cy="3877056"/>
          </a:xfrm>
        </p:spPr>
        <p:txBody>
          <a:bodyPr>
            <a:normAutofit/>
          </a:bodyPr>
          <a:lstStyle/>
          <a:p>
            <a:r>
              <a:rPr lang="hu-HU" dirty="0" err="1" smtClean="0"/>
              <a:t>Mumulus</a:t>
            </a:r>
            <a:r>
              <a:rPr lang="hu-HU" dirty="0" smtClean="0"/>
              <a:t> </a:t>
            </a:r>
            <a:r>
              <a:rPr lang="hu-HU" dirty="0" err="1" smtClean="0"/>
              <a:t>Lupulus</a:t>
            </a:r>
            <a:endParaRPr lang="hu-HU" dirty="0" smtClean="0"/>
          </a:p>
          <a:p>
            <a:r>
              <a:rPr lang="hu-HU" dirty="0" smtClean="0"/>
              <a:t>Tobozát használjuk</a:t>
            </a:r>
          </a:p>
          <a:p>
            <a:r>
              <a:rPr lang="hu-HU" dirty="0" err="1" smtClean="0"/>
              <a:t>Lupulin</a:t>
            </a:r>
            <a:r>
              <a:rPr lang="hu-HU" dirty="0" smtClean="0"/>
              <a:t> mirigyekben</a:t>
            </a:r>
          </a:p>
          <a:p>
            <a:pPr lvl="1"/>
            <a:r>
              <a:rPr lang="hu-HU" dirty="0" smtClean="0"/>
              <a:t>Gyanta</a:t>
            </a:r>
          </a:p>
          <a:p>
            <a:pPr lvl="1"/>
            <a:r>
              <a:rPr lang="hu-HU" dirty="0" smtClean="0"/>
              <a:t>Olaj</a:t>
            </a:r>
          </a:p>
          <a:p>
            <a:r>
              <a:rPr lang="hu-HU" dirty="0" smtClean="0"/>
              <a:t>Fontos az olaj és gyanta tartalom</a:t>
            </a:r>
          </a:p>
          <a:p>
            <a:r>
              <a:rPr lang="hu-HU" dirty="0" smtClean="0"/>
              <a:t>Egyéb részek</a:t>
            </a:r>
          </a:p>
          <a:p>
            <a:pPr lvl="1"/>
            <a:r>
              <a:rPr lang="hu-HU" dirty="0" smtClean="0"/>
              <a:t>Zöld részek: tisztulás</a:t>
            </a:r>
          </a:p>
          <a:p>
            <a:pPr lvl="1"/>
            <a:r>
              <a:rPr lang="hu-HU" dirty="0" err="1" smtClean="0"/>
              <a:t>Polifenolok</a:t>
            </a:r>
            <a:r>
              <a:rPr lang="hu-HU" dirty="0" smtClean="0"/>
              <a:t>, fehérjék: kioldódnak a cefrébe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99025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61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Lupulin</a:t>
            </a:r>
            <a:r>
              <a:rPr lang="hu-HU" dirty="0" smtClean="0"/>
              <a:t> összetevői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74632" cy="3877056"/>
          </a:xfrm>
        </p:spPr>
        <p:txBody>
          <a:bodyPr>
            <a:normAutofit/>
          </a:bodyPr>
          <a:lstStyle/>
          <a:p>
            <a:r>
              <a:rPr lang="hu-HU" dirty="0" smtClean="0"/>
              <a:t>Gyanta</a:t>
            </a:r>
          </a:p>
          <a:p>
            <a:pPr lvl="1"/>
            <a:r>
              <a:rPr lang="hu-HU" dirty="0" smtClean="0"/>
              <a:t>Alfasav, Bétasav</a:t>
            </a:r>
          </a:p>
          <a:p>
            <a:pPr lvl="1"/>
            <a:r>
              <a:rPr lang="hu-HU" dirty="0" smtClean="0"/>
              <a:t>Kemény gyanta</a:t>
            </a:r>
          </a:p>
          <a:p>
            <a:pPr lvl="1"/>
            <a:r>
              <a:rPr lang="hu-HU" dirty="0" smtClean="0"/>
              <a:t>Kategorizálatlan gyanta</a:t>
            </a:r>
          </a:p>
          <a:p>
            <a:r>
              <a:rPr lang="hu-HU" dirty="0" smtClean="0"/>
              <a:t>Olaj</a:t>
            </a:r>
          </a:p>
          <a:p>
            <a:pPr lvl="1"/>
            <a:r>
              <a:rPr lang="hu-HU" dirty="0" smtClean="0"/>
              <a:t>Hidrokarbonátok</a:t>
            </a:r>
          </a:p>
          <a:p>
            <a:pPr lvl="1"/>
            <a:r>
              <a:rPr lang="hu-HU" dirty="0" err="1" smtClean="0"/>
              <a:t>Oxigenizált</a:t>
            </a:r>
            <a:r>
              <a:rPr lang="hu-HU" dirty="0" smtClean="0"/>
              <a:t> vegyületek</a:t>
            </a:r>
          </a:p>
          <a:p>
            <a:pPr lvl="1"/>
            <a:r>
              <a:rPr lang="hu-HU" dirty="0" smtClean="0"/>
              <a:t>Kéntartalmú vegyületek</a:t>
            </a:r>
          </a:p>
          <a:p>
            <a:pPr lvl="1"/>
            <a:r>
              <a:rPr lang="hu-HU" dirty="0" smtClean="0"/>
              <a:t>Tanninok vagy </a:t>
            </a:r>
            <a:r>
              <a:rPr lang="hu-HU" dirty="0" err="1" smtClean="0"/>
              <a:t>polifenolok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 descr="Komló">
            <a:hlinkClick r:id="rId3" tooltip="&quot;Komló&quot;"/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204864"/>
            <a:ext cx="358762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561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Izomerizálódott</a:t>
            </a:r>
            <a:r>
              <a:rPr lang="hu-HU" dirty="0" smtClean="0"/>
              <a:t> alfasavak összetétele </a:t>
            </a:r>
          </a:p>
          <a:p>
            <a:pPr lvl="1"/>
            <a:r>
              <a:rPr lang="hu-HU" dirty="0" smtClean="0"/>
              <a:t>Fajtánként százalékos megadás</a:t>
            </a:r>
          </a:p>
          <a:p>
            <a:pPr lvl="1"/>
            <a:r>
              <a:rPr lang="hu-HU" dirty="0" err="1" smtClean="0"/>
              <a:t>Magnum</a:t>
            </a:r>
            <a:r>
              <a:rPr lang="hu-HU" dirty="0" smtClean="0"/>
              <a:t> keserűkomló 13% </a:t>
            </a:r>
          </a:p>
          <a:p>
            <a:pPr lvl="2"/>
            <a:r>
              <a:rPr lang="hu-HU" dirty="0" smtClean="0"/>
              <a:t>1g komlóban 130mg alfasav</a:t>
            </a:r>
          </a:p>
          <a:p>
            <a:pPr lvl="2"/>
            <a:r>
              <a:rPr lang="hu-HU" dirty="0" smtClean="0"/>
              <a:t>Ennek kb. 25%-a </a:t>
            </a:r>
            <a:r>
              <a:rPr lang="hu-HU" dirty="0" err="1" smtClean="0"/>
              <a:t>izomerizálódik</a:t>
            </a:r>
            <a:endParaRPr lang="hu-HU" dirty="0" smtClean="0"/>
          </a:p>
          <a:p>
            <a:r>
              <a:rPr lang="hu-HU" dirty="0" smtClean="0"/>
              <a:t>Tényezők:</a:t>
            </a:r>
          </a:p>
          <a:p>
            <a:pPr lvl="1"/>
            <a:r>
              <a:rPr lang="hu-HU" dirty="0" smtClean="0"/>
              <a:t>Alfa-béta sav arány</a:t>
            </a:r>
          </a:p>
          <a:p>
            <a:pPr lvl="1"/>
            <a:r>
              <a:rPr lang="hu-HU" dirty="0" err="1" smtClean="0"/>
              <a:t>Alfasavtartalom</a:t>
            </a:r>
            <a:endParaRPr lang="hu-HU" dirty="0" smtClean="0"/>
          </a:p>
          <a:p>
            <a:pPr lvl="1"/>
            <a:r>
              <a:rPr lang="hu-HU" dirty="0" err="1" smtClean="0"/>
              <a:t>Cohumulone</a:t>
            </a:r>
            <a:r>
              <a:rPr lang="hu-HU" dirty="0" smtClean="0"/>
              <a:t> arány</a:t>
            </a:r>
          </a:p>
          <a:p>
            <a:pPr lvl="1"/>
            <a:r>
              <a:rPr lang="hu-HU" dirty="0" smtClean="0"/>
              <a:t>Tárolási érzékenység</a:t>
            </a:r>
          </a:p>
          <a:p>
            <a:pPr lvl="2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Keserűség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99876"/>
            <a:ext cx="2705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9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Olajtartalom határozza meg</a:t>
            </a:r>
          </a:p>
          <a:p>
            <a:r>
              <a:rPr lang="hu-HU" dirty="0" smtClean="0"/>
              <a:t>Karakterisztikát ismerni kell</a:t>
            </a:r>
          </a:p>
          <a:p>
            <a:pPr lvl="1"/>
            <a:r>
              <a:rPr lang="hu-HU" dirty="0" smtClean="0"/>
              <a:t>Mikor és mennyit adjunk a sörhöz</a:t>
            </a:r>
          </a:p>
          <a:p>
            <a:r>
              <a:rPr lang="hu-HU" dirty="0" smtClean="0"/>
              <a:t>Összetételt ismernünk kell</a:t>
            </a:r>
          </a:p>
          <a:p>
            <a:pPr lvl="1"/>
            <a:r>
              <a:rPr lang="hu-HU" dirty="0" err="1" smtClean="0"/>
              <a:t>Myrcene</a:t>
            </a:r>
            <a:r>
              <a:rPr lang="hu-HU" dirty="0" smtClean="0"/>
              <a:t>, </a:t>
            </a:r>
            <a:r>
              <a:rPr lang="hu-HU" dirty="0" err="1" smtClean="0"/>
              <a:t>humulane</a:t>
            </a:r>
            <a:r>
              <a:rPr lang="hu-HU" dirty="0" smtClean="0"/>
              <a:t>, </a:t>
            </a:r>
            <a:r>
              <a:rPr lang="hu-HU" dirty="0" err="1" smtClean="0"/>
              <a:t>carophyllene</a:t>
            </a:r>
            <a:r>
              <a:rPr lang="hu-HU" dirty="0" smtClean="0"/>
              <a:t>, </a:t>
            </a:r>
            <a:r>
              <a:rPr lang="hu-HU" dirty="0" err="1" smtClean="0"/>
              <a:t>farnescene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Aroma és íz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73794"/>
            <a:ext cx="28527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77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Keserűkomlók: 10% feletti alfasav, alacsony </a:t>
            </a:r>
            <a:r>
              <a:rPr lang="hu-HU" dirty="0" err="1" smtClean="0"/>
              <a:t>olajtart</a:t>
            </a:r>
            <a:r>
              <a:rPr lang="hu-HU" dirty="0" smtClean="0"/>
              <a:t>.</a:t>
            </a:r>
          </a:p>
          <a:p>
            <a:pPr lvl="2"/>
            <a:r>
              <a:rPr lang="hu-HU" dirty="0" err="1" smtClean="0"/>
              <a:t>Magnum</a:t>
            </a:r>
            <a:r>
              <a:rPr lang="hu-HU" dirty="0" smtClean="0"/>
              <a:t>, </a:t>
            </a:r>
            <a:r>
              <a:rPr lang="hu-HU" dirty="0" err="1" smtClean="0"/>
              <a:t>taurus</a:t>
            </a:r>
            <a:endParaRPr lang="hu-HU" dirty="0" smtClean="0"/>
          </a:p>
          <a:p>
            <a:r>
              <a:rPr lang="hu-HU" dirty="0" smtClean="0"/>
              <a:t>Aromakomlók: 6% alatt alfasav, magas </a:t>
            </a:r>
            <a:r>
              <a:rPr lang="hu-HU" dirty="0" err="1" smtClean="0"/>
              <a:t>olajtart</a:t>
            </a:r>
            <a:r>
              <a:rPr lang="hu-HU" dirty="0" smtClean="0"/>
              <a:t>.</a:t>
            </a:r>
          </a:p>
          <a:p>
            <a:pPr lvl="2"/>
            <a:r>
              <a:rPr lang="hu-HU" dirty="0" err="1" smtClean="0"/>
              <a:t>Mittelfrüh</a:t>
            </a:r>
            <a:r>
              <a:rPr lang="hu-HU" dirty="0" smtClean="0"/>
              <a:t>,</a:t>
            </a:r>
            <a:r>
              <a:rPr lang="hu-HU" dirty="0" err="1" smtClean="0"/>
              <a:t>fuggle</a:t>
            </a:r>
            <a:endParaRPr lang="hu-HU" dirty="0" smtClean="0"/>
          </a:p>
          <a:p>
            <a:r>
              <a:rPr lang="hu-HU" dirty="0" smtClean="0"/>
              <a:t>Keserű és aromakomlók: közepes vagy magas alfasav és magas olajtartalom</a:t>
            </a:r>
          </a:p>
          <a:p>
            <a:pPr lvl="2"/>
            <a:r>
              <a:rPr lang="hu-HU" dirty="0" err="1" smtClean="0"/>
              <a:t>Citra</a:t>
            </a:r>
            <a:r>
              <a:rPr lang="hu-HU" dirty="0" smtClean="0"/>
              <a:t>, </a:t>
            </a:r>
            <a:r>
              <a:rPr lang="hu-HU" dirty="0" err="1" smtClean="0"/>
              <a:t>challenger</a:t>
            </a:r>
            <a:endParaRPr lang="hu-HU" dirty="0" smtClean="0"/>
          </a:p>
          <a:p>
            <a:pPr lvl="1"/>
            <a:r>
              <a:rPr lang="hu-H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Citra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(2007) : </a:t>
            </a:r>
            <a:r>
              <a:rPr lang="hu-HU" dirty="0" smtClean="0"/>
              <a:t>magas </a:t>
            </a:r>
            <a:r>
              <a:rPr lang="hu-HU" dirty="0" err="1" smtClean="0"/>
              <a:t>alfasavtartalom</a:t>
            </a:r>
            <a:r>
              <a:rPr lang="hu-HU" dirty="0"/>
              <a:t> </a:t>
            </a:r>
            <a:r>
              <a:rPr lang="hu-HU" dirty="0" smtClean="0"/>
              <a:t>mellett alacsony </a:t>
            </a:r>
            <a:r>
              <a:rPr lang="hu-HU" dirty="0" err="1" smtClean="0"/>
              <a:t>cohumulone</a:t>
            </a:r>
            <a:r>
              <a:rPr lang="hu-HU" dirty="0" smtClean="0"/>
              <a:t> és magas olajtartalom. </a:t>
            </a:r>
            <a:r>
              <a:rPr lang="hu-HU" dirty="0" err="1" smtClean="0"/>
              <a:t>Citrusos</a:t>
            </a:r>
            <a:r>
              <a:rPr lang="hu-HU" dirty="0" smtClean="0"/>
              <a:t>, </a:t>
            </a:r>
            <a:r>
              <a:rPr lang="hu-HU" dirty="0" err="1" smtClean="0"/>
              <a:t>trópusigyümölcsös</a:t>
            </a:r>
            <a:r>
              <a:rPr lang="hu-HU" dirty="0" smtClean="0"/>
              <a:t> karakter</a:t>
            </a:r>
          </a:p>
          <a:p>
            <a:pPr lvl="1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1348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Sörfőzés</a:t>
            </a:r>
            <a:endParaRPr lang="hu-H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hu-HU" i="1" dirty="0" smtClean="0"/>
              <a:t>Malátaőrlés</a:t>
            </a: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Cefrézés</a:t>
            </a: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Cefreszűrés</a:t>
            </a:r>
            <a:endParaRPr lang="hu-HU" i="1" dirty="0"/>
          </a:p>
          <a:p>
            <a:pPr marL="0" indent="0" algn="ctr">
              <a:buNone/>
            </a:pPr>
            <a:r>
              <a:rPr lang="hu-H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Komlóforralás</a:t>
            </a:r>
            <a:endParaRPr lang="hu-HU" sz="3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sörlé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erjesztése</a:t>
            </a:r>
          </a:p>
          <a:p>
            <a:pPr marL="0" indent="0" algn="ctr">
              <a:buNone/>
            </a:pPr>
            <a:r>
              <a:rPr lang="hu-HU" i="1" dirty="0" smtClean="0"/>
              <a:t>A </a:t>
            </a:r>
            <a:r>
              <a:rPr lang="hu-HU" i="1" dirty="0" err="1"/>
              <a:t>sörlé</a:t>
            </a:r>
            <a:r>
              <a:rPr lang="hu-HU" i="1" dirty="0"/>
              <a:t> </a:t>
            </a:r>
            <a:r>
              <a:rPr lang="hu-HU" i="1" dirty="0" smtClean="0"/>
              <a:t>kezelése</a:t>
            </a:r>
          </a:p>
          <a:p>
            <a:pPr marL="0" indent="0" algn="ctr">
              <a:buNone/>
            </a:pPr>
            <a:r>
              <a:rPr lang="hu-HU" i="1" dirty="0" smtClean="0"/>
              <a:t>Főerjesztés</a:t>
            </a: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Utóerjesztés</a:t>
            </a:r>
            <a:endParaRPr lang="hu-HU" i="1" dirty="0"/>
          </a:p>
          <a:p>
            <a:pPr marL="0" lvl="0" indent="0" algn="ctr">
              <a:buNone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sör fejtése</a:t>
            </a:r>
          </a:p>
          <a:p>
            <a:pPr marL="0" indent="0" algn="ctr">
              <a:buNone/>
            </a:pPr>
            <a:r>
              <a:rPr lang="hu-HU" i="1" dirty="0" smtClean="0"/>
              <a:t>Szűrés</a:t>
            </a:r>
            <a:r>
              <a:rPr lang="hu-HU" i="1" dirty="0"/>
              <a:t>, stabilizálás</a:t>
            </a:r>
          </a:p>
          <a:p>
            <a:pPr marL="0" indent="0" algn="ctr">
              <a:buNone/>
            </a:pPr>
            <a:r>
              <a:rPr lang="hu-HU" i="1" dirty="0" smtClean="0"/>
              <a:t>Pasztőrözés</a:t>
            </a:r>
            <a:endParaRPr lang="hu-HU" i="1" dirty="0"/>
          </a:p>
          <a:p>
            <a:pPr marL="0" indent="0" algn="ctr">
              <a:buNone/>
            </a:pPr>
            <a:r>
              <a:rPr lang="hu-HU" i="1" dirty="0" smtClean="0"/>
              <a:t>Üvegbe</a:t>
            </a:r>
            <a:r>
              <a:rPr lang="hu-HU" i="1" dirty="0"/>
              <a:t>, dobozba</a:t>
            </a:r>
            <a:r>
              <a:rPr lang="hu-HU" dirty="0"/>
              <a:t>, </a:t>
            </a:r>
            <a:r>
              <a:rPr lang="hu-HU" i="1" dirty="0"/>
              <a:t>hordóba töltés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 </a:t>
            </a:r>
            <a:r>
              <a:rPr lang="hu-HU" dirty="0" smtClean="0"/>
              <a:t>Sörgyártás műveleti lépései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0343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</a:t>
            </a:r>
          </a:p>
          <a:p>
            <a:pPr lvl="1"/>
            <a:r>
              <a:rPr lang="hu-HU" dirty="0" smtClean="0"/>
              <a:t>Értékes komponens kivonás</a:t>
            </a:r>
          </a:p>
          <a:p>
            <a:pPr lvl="1"/>
            <a:r>
              <a:rPr lang="hu-HU" dirty="0" smtClean="0"/>
              <a:t>Alfasav </a:t>
            </a:r>
            <a:r>
              <a:rPr lang="hu-HU" dirty="0" err="1" smtClean="0"/>
              <a:t>izomerizáció</a:t>
            </a:r>
            <a:endParaRPr lang="hu-HU" dirty="0" smtClean="0"/>
          </a:p>
          <a:p>
            <a:pPr lvl="1"/>
            <a:r>
              <a:rPr lang="hu-HU" dirty="0" smtClean="0"/>
              <a:t>Összetétel rögzítés: enzimek inaktiválása</a:t>
            </a:r>
          </a:p>
          <a:p>
            <a:pPr lvl="1"/>
            <a:r>
              <a:rPr lang="hu-HU" dirty="0" smtClean="0"/>
              <a:t>Sterilizálás</a:t>
            </a:r>
          </a:p>
          <a:p>
            <a:pPr lvl="1"/>
            <a:r>
              <a:rPr lang="hu-HU" dirty="0" err="1" smtClean="0"/>
              <a:t>Koagulálható</a:t>
            </a:r>
            <a:r>
              <a:rPr lang="hu-HU" dirty="0" smtClean="0"/>
              <a:t> fehérjék kicsapása</a:t>
            </a:r>
          </a:p>
          <a:p>
            <a:pPr lvl="1"/>
            <a:r>
              <a:rPr lang="hu-HU" dirty="0" smtClean="0"/>
              <a:t>Koncentráció beállítása: 10% párolog el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Komlóforralás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1066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Hidegkomlózás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85799" y="2240280"/>
            <a:ext cx="6049765" cy="3877056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sörlé</a:t>
            </a:r>
            <a:r>
              <a:rPr lang="hu-HU" dirty="0" smtClean="0"/>
              <a:t> kihűlése utáni komló adagolás</a:t>
            </a:r>
          </a:p>
          <a:p>
            <a:pPr lvl="1"/>
            <a:r>
              <a:rPr lang="hu-HU" dirty="0" smtClean="0"/>
              <a:t>Íz és aroma fokozás</a:t>
            </a:r>
          </a:p>
          <a:p>
            <a:pPr lvl="1"/>
            <a:r>
              <a:rPr lang="hu-HU" dirty="0" smtClean="0"/>
              <a:t>Komlóillat és erőteljes íz</a:t>
            </a:r>
          </a:p>
          <a:p>
            <a:pPr lvl="1"/>
            <a:r>
              <a:rPr lang="hu-HU" dirty="0" smtClean="0"/>
              <a:t>Keserűséget nem ad hozzá</a:t>
            </a:r>
          </a:p>
          <a:p>
            <a:pPr lvl="1"/>
            <a:r>
              <a:rPr lang="hu-HU" dirty="0" smtClean="0"/>
              <a:t>Nem sterileződik a komló</a:t>
            </a:r>
          </a:p>
          <a:p>
            <a:pPr lvl="1"/>
            <a:r>
              <a:rPr lang="hu-HU" dirty="0" smtClean="0"/>
              <a:t>Egyesek szerint fű ízűvé </a:t>
            </a:r>
          </a:p>
          <a:p>
            <a:pPr marL="411480" lvl="1" indent="0">
              <a:buNone/>
            </a:pPr>
            <a:r>
              <a:rPr lang="hu-HU" dirty="0" smtClean="0"/>
              <a:t>	olajossá teszi a sört</a:t>
            </a:r>
          </a:p>
          <a:p>
            <a:pPr lvl="1"/>
            <a:r>
              <a:rPr lang="hu-HU" dirty="0" smtClean="0"/>
              <a:t>Másodlagos erjesztésnél </a:t>
            </a:r>
          </a:p>
          <a:p>
            <a:pPr marL="411480" lvl="1" indent="0">
              <a:buNone/>
            </a:pPr>
            <a:r>
              <a:rPr lang="hu-HU" dirty="0" smtClean="0"/>
              <a:t>	gyakori az adagolás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46303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8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255</TotalTime>
  <Words>369</Words>
  <Application>Microsoft Office PowerPoint</Application>
  <PresentationFormat>Diavetítés a képernyőre (4:3 oldalarány)</PresentationFormat>
  <Paragraphs>99</Paragraphs>
  <Slides>12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Kemény kötés</vt:lpstr>
      <vt:lpstr>Komlózás</vt:lpstr>
      <vt:lpstr>A komló</vt:lpstr>
      <vt:lpstr>Lupulin összetevői</vt:lpstr>
      <vt:lpstr>Keserűség</vt:lpstr>
      <vt:lpstr>Aroma és íz</vt:lpstr>
      <vt:lpstr>Típusai</vt:lpstr>
      <vt:lpstr>A Sörgyártás műveleti lépései</vt:lpstr>
      <vt:lpstr>Komlóforralás</vt:lpstr>
      <vt:lpstr>Hidegkomlózás</vt:lpstr>
      <vt:lpstr>Sörlé kezelése komlózás után</vt:lpstr>
      <vt:lpstr>Források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Komlózás</dc:title>
  <dc:creator>Dominika</dc:creator>
  <cp:lastModifiedBy>Dominika</cp:lastModifiedBy>
  <cp:revision>25</cp:revision>
  <dcterms:created xsi:type="dcterms:W3CDTF">2017-03-03T09:47:10Z</dcterms:created>
  <dcterms:modified xsi:type="dcterms:W3CDTF">2017-03-07T18:32:08Z</dcterms:modified>
</cp:coreProperties>
</file>