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13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04/03/2021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400800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None/>
            </a:pPr>
            <a:r>
              <a:rPr lang="hu-HU" sz="2100" dirty="0">
                <a:solidFill>
                  <a:srgbClr val="FFFF00"/>
                </a:solidFill>
              </a:rPr>
              <a:t>MEZŐGAZDASÁGI  IPAROK  TECHNOLÓGIÁJA  2019. tavasz</a:t>
            </a:r>
          </a:p>
          <a:p>
            <a:pPr>
              <a:lnSpc>
                <a:spcPct val="95000"/>
              </a:lnSpc>
              <a:buNone/>
            </a:pPr>
            <a:endParaRPr lang="hu-HU" sz="21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Február 11. 	Bevezető, Fehér Csaba</a:t>
            </a:r>
            <a:endParaRPr lang="en-GB" sz="21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Február 18.  	Keményítőipar I., Fehér Csaba	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Február 25. 	Keményítőipar II., Fehér Csaba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Március 4.   	</a:t>
            </a:r>
            <a:r>
              <a:rPr lang="hu-HU" sz="2100" dirty="0">
                <a:solidFill>
                  <a:schemeClr val="accent6">
                    <a:lumMod val="75000"/>
                  </a:schemeClr>
                </a:solidFill>
              </a:rPr>
              <a:t>Online „gyárlátogatás”: Józsa Szabolcs - Hungrana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Március 11. 	</a:t>
            </a:r>
            <a:r>
              <a:rPr lang="hu-HU" sz="2100">
                <a:solidFill>
                  <a:srgbClr val="FFFF00"/>
                </a:solidFill>
              </a:rPr>
              <a:t>-</a:t>
            </a:r>
            <a:endParaRPr lang="hu-HU" sz="2100" dirty="0">
              <a:solidFill>
                <a:srgbClr val="FFFF00"/>
              </a:solidFill>
            </a:endParaRP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Március 18. 	Lucerna fehérje: </a:t>
            </a:r>
            <a:r>
              <a:rPr lang="hu-HU" sz="2100" dirty="0" err="1">
                <a:solidFill>
                  <a:srgbClr val="FFFF00"/>
                </a:solidFill>
              </a:rPr>
              <a:t>Fáry</a:t>
            </a:r>
            <a:r>
              <a:rPr lang="hu-HU" sz="2100" dirty="0">
                <a:solidFill>
                  <a:srgbClr val="FFFF00"/>
                </a:solidFill>
              </a:rPr>
              <a:t> Miklós</a:t>
            </a:r>
            <a:endParaRPr lang="hu-HU" sz="2100" dirty="0"/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Március 25. 	</a:t>
            </a:r>
            <a:r>
              <a:rPr lang="hu-HU" sz="2100" dirty="0">
                <a:solidFill>
                  <a:schemeClr val="accent6">
                    <a:lumMod val="75000"/>
                  </a:schemeClr>
                </a:solidFill>
              </a:rPr>
              <a:t>Online „gyárlátogatás”:  Barta Zsolt - </a:t>
            </a:r>
            <a:r>
              <a:rPr lang="hu-HU" sz="2100" dirty="0" err="1">
                <a:solidFill>
                  <a:schemeClr val="accent6">
                    <a:lumMod val="75000"/>
                  </a:schemeClr>
                </a:solidFill>
              </a:rPr>
              <a:t>Viresol</a:t>
            </a:r>
            <a:endParaRPr lang="hu-HU" sz="2100" dirty="0">
              <a:solidFill>
                <a:srgbClr val="FFFF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hu-HU" sz="2100" dirty="0">
                <a:solidFill>
                  <a:srgbClr val="FFFF00"/>
                </a:solidFill>
              </a:rPr>
              <a:t>	</a:t>
            </a:r>
            <a:r>
              <a:rPr lang="hu-HU" sz="2100" dirty="0">
                <a:solidFill>
                  <a:srgbClr val="00B050"/>
                </a:solidFill>
              </a:rPr>
              <a:t>Április 1. Tavaszi szünet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8"/>
            </a:pPr>
            <a:r>
              <a:rPr lang="hu-HU" sz="2100" dirty="0">
                <a:solidFill>
                  <a:srgbClr val="FFFF00"/>
                </a:solidFill>
              </a:rPr>
              <a:t>Április 8. 	Szeszgyártás I., Fehér Anikó 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8"/>
            </a:pPr>
            <a:r>
              <a:rPr lang="hu-HU" sz="2100" dirty="0">
                <a:solidFill>
                  <a:srgbClr val="FFFF00"/>
                </a:solidFill>
              </a:rPr>
              <a:t>Április 15. 	Szeszgyártás II. és élesztőgyártás, Fehér Anikó 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8"/>
            </a:pPr>
            <a:r>
              <a:rPr lang="hu-HU" sz="2100" dirty="0">
                <a:solidFill>
                  <a:srgbClr val="FFFF00"/>
                </a:solidFill>
              </a:rPr>
              <a:t>Április 22.</a:t>
            </a:r>
            <a:r>
              <a:rPr lang="hu-HU" sz="2100" dirty="0">
                <a:solidFill>
                  <a:srgbClr val="FF0000"/>
                </a:solidFill>
              </a:rPr>
              <a:t>	</a:t>
            </a:r>
            <a:r>
              <a:rPr lang="hu-HU" sz="2100" dirty="0">
                <a:solidFill>
                  <a:srgbClr val="FFFF00"/>
                </a:solidFill>
              </a:rPr>
              <a:t>Növényolajipar, </a:t>
            </a:r>
            <a:r>
              <a:rPr lang="hu-HU" sz="2100" dirty="0" err="1">
                <a:solidFill>
                  <a:srgbClr val="FFFF00"/>
                </a:solidFill>
              </a:rPr>
              <a:t>Cossutha</a:t>
            </a:r>
            <a:r>
              <a:rPr lang="hu-HU" sz="2100" dirty="0">
                <a:solidFill>
                  <a:srgbClr val="FFFF00"/>
                </a:solidFill>
              </a:rPr>
              <a:t> Dániel </a:t>
            </a:r>
            <a:endParaRPr lang="hu-HU" sz="2100" dirty="0">
              <a:solidFill>
                <a:srgbClr val="FF00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 startAt="11"/>
            </a:pPr>
            <a:r>
              <a:rPr lang="hu-HU" sz="2100" dirty="0">
                <a:solidFill>
                  <a:srgbClr val="FFFF00"/>
                </a:solidFill>
              </a:rPr>
              <a:t>Április 29.  	</a:t>
            </a:r>
            <a:r>
              <a:rPr lang="hu-HU" sz="2100" dirty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hu-HU" sz="2100" b="0" i="0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nline „gyárlátogatás”: Horváth Kristóf - Pannonia </a:t>
            </a:r>
            <a:r>
              <a:rPr lang="hu-HU" sz="2100" b="0" i="0" dirty="0" err="1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Bio</a:t>
            </a:r>
            <a:endParaRPr lang="hu-HU" sz="2100" b="0" i="0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 startAt="11"/>
            </a:pPr>
            <a:r>
              <a:rPr lang="hu-HU" sz="2100" dirty="0">
                <a:solidFill>
                  <a:srgbClr val="FFFF00"/>
                </a:solidFill>
              </a:rPr>
              <a:t>Május 6.  	</a:t>
            </a:r>
            <a:r>
              <a:rPr lang="hu-HU" sz="2100" b="0" i="0" u="none" strike="noStrike" dirty="0">
                <a:solidFill>
                  <a:srgbClr val="FFFF00"/>
                </a:solidFill>
                <a:effectLst/>
              </a:rPr>
              <a:t>Sörgyártás, Bedő Soma</a:t>
            </a:r>
            <a:r>
              <a:rPr lang="hu-HU" sz="2100" b="0" i="0" dirty="0">
                <a:solidFill>
                  <a:srgbClr val="000000"/>
                </a:solidFill>
                <a:effectLst/>
              </a:rPr>
              <a:t>​</a:t>
            </a:r>
            <a:endParaRPr lang="hu-HU" sz="2100" dirty="0">
              <a:solidFill>
                <a:srgbClr val="FF00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 startAt="11"/>
            </a:pPr>
            <a:r>
              <a:rPr lang="hu-HU" sz="2100" dirty="0">
                <a:solidFill>
                  <a:srgbClr val="FFFF00"/>
                </a:solidFill>
              </a:rPr>
              <a:t>Május 13.   	Cukoripar, Bedő Soma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11"/>
            </a:pPr>
            <a:r>
              <a:rPr lang="hu-HU" sz="2100" dirty="0">
                <a:solidFill>
                  <a:srgbClr val="FFFF00"/>
                </a:solidFill>
              </a:rPr>
              <a:t>Május 20. 	Teljesítmény értékelés 10:15-11:15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715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hu-HU" sz="2000" dirty="0">
                <a:solidFill>
                  <a:srgbClr val="FFFF00"/>
                </a:solidFill>
              </a:rPr>
              <a:t>Az „online gyárlátogatáson” elhangzottak a tananyag részét képezik, ezekhez kapcsolódó kérdés a vizsgán lesznek.</a:t>
            </a:r>
          </a:p>
          <a:p>
            <a:pPr>
              <a:lnSpc>
                <a:spcPct val="120000"/>
              </a:lnSpc>
            </a:pPr>
            <a:r>
              <a:rPr lang="hu-HU" sz="2000" dirty="0">
                <a:solidFill>
                  <a:srgbClr val="FFFF00"/>
                </a:solidFill>
              </a:rPr>
              <a:t>A tárgy anyagai az „</a:t>
            </a:r>
            <a:r>
              <a:rPr lang="hu-HU" sz="2000" dirty="0" err="1">
                <a:solidFill>
                  <a:srgbClr val="FFFF00"/>
                </a:solidFill>
              </a:rPr>
              <a:t>oktatas</a:t>
            </a:r>
            <a:r>
              <a:rPr lang="hu-HU" sz="2000" dirty="0">
                <a:solidFill>
                  <a:srgbClr val="FFFF00"/>
                </a:solidFill>
              </a:rPr>
              <a:t>” mappában: http://oktatas.ch.bme.hu/oktatas/konyvek/mezgaz/</a:t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>
                <a:solidFill>
                  <a:srgbClr val="FFFF00"/>
                </a:solidFill>
              </a:rPr>
              <a:t>BMEVEMKA610_Mezogazdasagi_iparok_technologiaja/</a:t>
            </a: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</a:pPr>
            <a:r>
              <a:rPr lang="hu-HU" sz="2000" dirty="0">
                <a:solidFill>
                  <a:srgbClr val="FFFF00"/>
                </a:solidFill>
              </a:rPr>
              <a:t>Az előadások ábraanyagát  elérhetővé teszem az utolsó előadás után.  </a:t>
            </a:r>
          </a:p>
          <a:p>
            <a:pPr>
              <a:lnSpc>
                <a:spcPct val="120000"/>
              </a:lnSpc>
            </a:pPr>
            <a:r>
              <a:rPr lang="hu-HU" sz="2000" dirty="0">
                <a:solidFill>
                  <a:srgbClr val="FFFF00"/>
                </a:solidFill>
              </a:rPr>
              <a:t>A vizsga írásbeli, megajánlott jegy szerezhető a szorgalmi időszak végén. </a:t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>
                <a:solidFill>
                  <a:srgbClr val="FFFF00"/>
                </a:solidFill>
              </a:rPr>
              <a:t>Több vizsgaalkalom lesz, de az elsőt csak azok vegyék fel, akik elfogadják a megajánlott jegyet (ezt a vizsgánál a megjegyzésben majd jelzem), és akkor nem lesz vizsgaírás.</a:t>
            </a:r>
          </a:p>
          <a:p>
            <a:pPr>
              <a:lnSpc>
                <a:spcPct val="120000"/>
              </a:lnSpc>
            </a:pPr>
            <a:r>
              <a:rPr lang="hu-HU" sz="2000" dirty="0">
                <a:solidFill>
                  <a:srgbClr val="FFFF00"/>
                </a:solidFill>
              </a:rPr>
              <a:t>Vizsgajavítás: a javító vizsga eredménye számít.</a:t>
            </a:r>
          </a:p>
          <a:p>
            <a:pPr>
              <a:lnSpc>
                <a:spcPct val="120000"/>
              </a:lnSpc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2000" b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hu-HU" sz="2000" b="1" dirty="0">
                <a:solidFill>
                  <a:srgbClr val="FFFF00"/>
                </a:solidFill>
              </a:rPr>
              <a:t>Kapcsolat: </a:t>
            </a:r>
          </a:p>
          <a:p>
            <a:pPr marL="0" indent="0">
              <a:buNone/>
            </a:pP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2000" b="1" dirty="0">
                <a:solidFill>
                  <a:srgbClr val="FFFF00"/>
                </a:solidFill>
              </a:rPr>
              <a:t>Dr. Fehér Csaba</a:t>
            </a: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FF00"/>
                </a:solidFill>
              </a:rPr>
              <a:t>463 2843</a:t>
            </a:r>
            <a:r>
              <a:rPr lang="hu-HU" sz="2000" dirty="0">
                <a:solidFill>
                  <a:srgbClr val="FFFF00"/>
                </a:solidFill>
              </a:rPr>
              <a:t>, </a:t>
            </a:r>
            <a:r>
              <a:rPr lang="hu-HU" sz="2000" dirty="0" err="1">
                <a:solidFill>
                  <a:srgbClr val="FFFF00"/>
                </a:solidFill>
              </a:rPr>
              <a:t>feher.csaba</a:t>
            </a:r>
            <a:r>
              <a:rPr lang="en-GB" sz="2000" dirty="0">
                <a:solidFill>
                  <a:srgbClr val="FFFF00"/>
                </a:solidFill>
              </a:rPr>
              <a:t>@</a:t>
            </a:r>
            <a:r>
              <a:rPr lang="hu-HU" sz="2000" dirty="0" err="1">
                <a:solidFill>
                  <a:srgbClr val="FFFF00"/>
                </a:solidFill>
              </a:rPr>
              <a:t>vbk.bme</a:t>
            </a:r>
            <a:r>
              <a:rPr lang="hu-HU" sz="2000" dirty="0">
                <a:solidFill>
                  <a:srgbClr val="FFFF00"/>
                </a:solidFill>
              </a:rPr>
              <a:t>.</a:t>
            </a:r>
            <a:r>
              <a:rPr lang="en-GB" sz="2000" dirty="0">
                <a:solidFill>
                  <a:srgbClr val="FFFF00"/>
                </a:solidFill>
              </a:rPr>
              <a:t>hu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FF00"/>
                </a:solidFill>
              </a:rPr>
              <a:t>BME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Alkalmazott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Biotechnológia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és</a:t>
            </a:r>
            <a:r>
              <a:rPr lang="en-GB" sz="2000" dirty="0">
                <a:solidFill>
                  <a:srgbClr val="FFFF00"/>
                </a:solidFill>
              </a:rPr>
              <a:t> Élelmiszertudományi </a:t>
            </a:r>
            <a:r>
              <a:rPr lang="en-GB" sz="2000" dirty="0" err="1">
                <a:solidFill>
                  <a:srgbClr val="FFFF00"/>
                </a:solidFill>
              </a:rPr>
              <a:t>Tanszék</a:t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en-GB" sz="2000" dirty="0">
                <a:solidFill>
                  <a:srgbClr val="FFFF00"/>
                </a:solidFill>
              </a:rPr>
              <a:t>Ch </a:t>
            </a:r>
            <a:r>
              <a:rPr lang="en-GB" sz="2000" dirty="0" err="1">
                <a:solidFill>
                  <a:srgbClr val="FFFF00"/>
                </a:solidFill>
              </a:rPr>
              <a:t>ép</a:t>
            </a:r>
            <a:r>
              <a:rPr lang="en-GB" sz="2000" dirty="0">
                <a:solidFill>
                  <a:srgbClr val="FFFF00"/>
                </a:solidFill>
              </a:rPr>
              <a:t>. 2. </a:t>
            </a:r>
            <a:r>
              <a:rPr lang="en-GB" sz="2000" dirty="0" err="1">
                <a:solidFill>
                  <a:srgbClr val="FFFF00"/>
                </a:solidFill>
              </a:rPr>
              <a:t>emelet</a:t>
            </a:r>
            <a:r>
              <a:rPr lang="en-GB" sz="2000" dirty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64</a:t>
            </a:r>
            <a:r>
              <a:rPr lang="en-GB" sz="2000" dirty="0">
                <a:solidFill>
                  <a:srgbClr val="FFFF00"/>
                </a:solidFill>
              </a:rPr>
              <a:t>.</a:t>
            </a: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2000" b="1" dirty="0">
                <a:solidFill>
                  <a:srgbClr val="FFFF00"/>
                </a:solidFill>
              </a:rPr>
              <a:t>Fehér Anikó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FF00"/>
                </a:solidFill>
              </a:rPr>
              <a:t>463 </a:t>
            </a:r>
            <a:r>
              <a:rPr lang="hu-HU" sz="2000" dirty="0">
                <a:solidFill>
                  <a:srgbClr val="FFFF00"/>
                </a:solidFill>
              </a:rPr>
              <a:t>1627, </a:t>
            </a:r>
            <a:r>
              <a:rPr lang="hu-HU" sz="2000" dirty="0" err="1">
                <a:solidFill>
                  <a:srgbClr val="FFFF00"/>
                </a:solidFill>
              </a:rPr>
              <a:t>feher.aniko</a:t>
            </a:r>
            <a:r>
              <a:rPr lang="en-GB" sz="2000" dirty="0">
                <a:solidFill>
                  <a:srgbClr val="FFFF00"/>
                </a:solidFill>
              </a:rPr>
              <a:t>@</a:t>
            </a:r>
            <a:r>
              <a:rPr lang="hu-HU" sz="2000" dirty="0" err="1">
                <a:solidFill>
                  <a:srgbClr val="FFFF00"/>
                </a:solidFill>
              </a:rPr>
              <a:t>vbk.bme</a:t>
            </a:r>
            <a:r>
              <a:rPr lang="hu-HU" sz="2000" dirty="0">
                <a:solidFill>
                  <a:srgbClr val="FFFF00"/>
                </a:solidFill>
              </a:rPr>
              <a:t>.</a:t>
            </a:r>
            <a:r>
              <a:rPr lang="en-GB" sz="2000" dirty="0">
                <a:solidFill>
                  <a:srgbClr val="FFFF00"/>
                </a:solidFill>
              </a:rPr>
              <a:t>hu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FF00"/>
                </a:solidFill>
              </a:rPr>
              <a:t>BME </a:t>
            </a:r>
            <a:r>
              <a:rPr lang="en-GB" sz="2000" dirty="0" err="1">
                <a:solidFill>
                  <a:srgbClr val="FFFF00"/>
                </a:solidFill>
              </a:rPr>
              <a:t>Alkalmazott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Biotechnológia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és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Élelmiszertudományi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Tanszék</a:t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en-GB" sz="2000" dirty="0" err="1">
                <a:solidFill>
                  <a:srgbClr val="FFFF00"/>
                </a:solidFill>
              </a:rPr>
              <a:t>Ch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ép</a:t>
            </a:r>
            <a:r>
              <a:rPr lang="en-GB" sz="2000" dirty="0">
                <a:solidFill>
                  <a:srgbClr val="FFFF00"/>
                </a:solidFill>
              </a:rPr>
              <a:t>. 2. </a:t>
            </a:r>
            <a:r>
              <a:rPr lang="en-GB" sz="2000" dirty="0" err="1">
                <a:solidFill>
                  <a:srgbClr val="FFFF00"/>
                </a:solidFill>
              </a:rPr>
              <a:t>emelet</a:t>
            </a:r>
            <a:r>
              <a:rPr lang="en-GB" sz="2000" dirty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53.</a:t>
            </a:r>
          </a:p>
          <a:p>
            <a:pPr marL="0" indent="0">
              <a:buNone/>
            </a:pPr>
            <a:endParaRPr lang="hu-HU" sz="20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2000" b="1" dirty="0">
                <a:solidFill>
                  <a:srgbClr val="FFFF00"/>
                </a:solidFill>
              </a:rPr>
              <a:t>Bedő Soma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FF00"/>
                </a:solidFill>
              </a:rPr>
              <a:t>463 </a:t>
            </a:r>
            <a:r>
              <a:rPr lang="hu-HU" sz="2000" dirty="0">
                <a:solidFill>
                  <a:srgbClr val="FFFF00"/>
                </a:solidFill>
              </a:rPr>
              <a:t>2843, </a:t>
            </a:r>
            <a:r>
              <a:rPr lang="hu-HU" sz="2000" dirty="0" err="1">
                <a:solidFill>
                  <a:srgbClr val="FFFF00"/>
                </a:solidFill>
              </a:rPr>
              <a:t>bedo.soma</a:t>
            </a:r>
            <a:r>
              <a:rPr lang="en-GB" sz="2000" dirty="0">
                <a:solidFill>
                  <a:srgbClr val="FFFF00"/>
                </a:solidFill>
              </a:rPr>
              <a:t>@</a:t>
            </a:r>
            <a:r>
              <a:rPr lang="hu-HU" sz="2000" dirty="0" err="1">
                <a:solidFill>
                  <a:srgbClr val="FFFF00"/>
                </a:solidFill>
              </a:rPr>
              <a:t>vbk.bme</a:t>
            </a:r>
            <a:r>
              <a:rPr lang="hu-HU" sz="2000" dirty="0">
                <a:solidFill>
                  <a:srgbClr val="FFFF00"/>
                </a:solidFill>
              </a:rPr>
              <a:t>.</a:t>
            </a:r>
            <a:r>
              <a:rPr lang="en-GB" sz="2000" dirty="0">
                <a:solidFill>
                  <a:srgbClr val="FFFF00"/>
                </a:solidFill>
              </a:rPr>
              <a:t>hu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FF00"/>
                </a:solidFill>
              </a:rPr>
              <a:t>BME </a:t>
            </a:r>
            <a:r>
              <a:rPr lang="en-GB" sz="2000" dirty="0" err="1">
                <a:solidFill>
                  <a:srgbClr val="FFFF00"/>
                </a:solidFill>
              </a:rPr>
              <a:t>Alkalmazott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Biotechnológia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és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Élelmiszertudományi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Tanszék</a:t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en-GB" sz="2000" dirty="0">
                <a:solidFill>
                  <a:srgbClr val="FFFF00"/>
                </a:solidFill>
              </a:rPr>
              <a:t>Ch </a:t>
            </a:r>
            <a:r>
              <a:rPr lang="en-GB" sz="2000" dirty="0" err="1">
                <a:solidFill>
                  <a:srgbClr val="FFFF00"/>
                </a:solidFill>
              </a:rPr>
              <a:t>ép</a:t>
            </a:r>
            <a:r>
              <a:rPr lang="en-GB" sz="2000" dirty="0">
                <a:solidFill>
                  <a:srgbClr val="FFFF00"/>
                </a:solidFill>
              </a:rPr>
              <a:t>. 2. </a:t>
            </a:r>
            <a:r>
              <a:rPr lang="en-GB" sz="2000" dirty="0" err="1">
                <a:solidFill>
                  <a:srgbClr val="FFFF00"/>
                </a:solidFill>
              </a:rPr>
              <a:t>emelet</a:t>
            </a:r>
            <a:r>
              <a:rPr lang="en-GB" sz="2000" dirty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53.</a:t>
            </a:r>
            <a:endParaRPr lang="en-GB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22284</TotalTime>
  <Words>352</Words>
  <Application>Microsoft Office PowerPoint</Application>
  <PresentationFormat>Diavetítés a képernyőre (4:3 oldalarány)</PresentationFormat>
  <Paragraphs>36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Office-téma</vt:lpstr>
      <vt:lpstr>PowerPoint-bemutató</vt:lpstr>
      <vt:lpstr>PowerPoint-bemutató</vt:lpstr>
      <vt:lpstr>PowerPoint-bemutató</vt:lpstr>
    </vt:vector>
  </TitlesOfParts>
  <Company>Non-Food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Fehér</cp:lastModifiedBy>
  <cp:revision>227</cp:revision>
  <dcterms:created xsi:type="dcterms:W3CDTF">2014-02-11T14:11:10Z</dcterms:created>
  <dcterms:modified xsi:type="dcterms:W3CDTF">2021-03-04T09:07:08Z</dcterms:modified>
</cp:coreProperties>
</file>