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62" d="100"/>
          <a:sy n="62" d="100"/>
        </p:scale>
        <p:origin x="-159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GB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GB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D49B-8280-4793-AFC7-7EC4CAF24651}" type="datetimeFigureOut">
              <a:rPr lang="en-GB" smtClean="0"/>
              <a:pPr/>
              <a:t>27/02/2018</a:t>
            </a:fld>
            <a:endParaRPr lang="en-GB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96DD4-ACC7-400A-9DFB-8780BF2770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6200" y="228600"/>
            <a:ext cx="9144000" cy="6400800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  <a:buNone/>
            </a:pPr>
            <a:r>
              <a:rPr lang="hu-HU" sz="2100" dirty="0" smtClean="0">
                <a:solidFill>
                  <a:srgbClr val="FFFF00"/>
                </a:solidFill>
              </a:rPr>
              <a:t>MEZŐGAZDASÁGI  IPAROK  TECHNOLÓGIÁJA  2018. tavasz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Február </a:t>
            </a:r>
            <a:r>
              <a:rPr lang="hu-HU" sz="2100" dirty="0">
                <a:solidFill>
                  <a:srgbClr val="FFFF00"/>
                </a:solidFill>
              </a:rPr>
              <a:t>7</a:t>
            </a:r>
            <a:r>
              <a:rPr lang="hu-HU" sz="2100" dirty="0" smtClean="0">
                <a:solidFill>
                  <a:srgbClr val="FFFF00"/>
                </a:solidFill>
              </a:rPr>
              <a:t>. (szerda)	Bevezető, Kiss Bernadett</a:t>
            </a:r>
            <a:endParaRPr lang="en-GB" sz="21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Február 14. </a:t>
            </a:r>
            <a:r>
              <a:rPr lang="hu-HU" sz="2100" dirty="0">
                <a:solidFill>
                  <a:srgbClr val="FFFF00"/>
                </a:solidFill>
              </a:rPr>
              <a:t>(szerda) </a:t>
            </a:r>
            <a:r>
              <a:rPr lang="hu-HU" sz="2100" dirty="0" smtClean="0">
                <a:solidFill>
                  <a:srgbClr val="FFFF00"/>
                </a:solidFill>
              </a:rPr>
              <a:t>	</a:t>
            </a:r>
            <a:r>
              <a:rPr lang="hu-HU" sz="2100" dirty="0">
                <a:solidFill>
                  <a:srgbClr val="FFFF00"/>
                </a:solidFill>
              </a:rPr>
              <a:t>Szeszgyártás </a:t>
            </a:r>
            <a:r>
              <a:rPr lang="hu-HU" sz="2100" dirty="0" smtClean="0">
                <a:solidFill>
                  <a:srgbClr val="FFFF00"/>
                </a:solidFill>
              </a:rPr>
              <a:t>I, </a:t>
            </a:r>
            <a:r>
              <a:rPr lang="hu-HU" sz="2100" dirty="0" smtClean="0">
                <a:solidFill>
                  <a:srgbClr val="FFFF00"/>
                </a:solidFill>
              </a:rPr>
              <a:t>Fehér Csaba</a:t>
            </a:r>
            <a:r>
              <a:rPr lang="hu-HU" sz="2100" dirty="0">
                <a:solidFill>
                  <a:srgbClr val="FFFF00"/>
                </a:solidFill>
              </a:rPr>
              <a:t>	</a:t>
            </a:r>
            <a:endParaRPr lang="hu-HU" sz="21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Február 21. (szerda) 	</a:t>
            </a:r>
            <a:r>
              <a:rPr lang="hu-HU" sz="2100" dirty="0" smtClean="0">
                <a:solidFill>
                  <a:srgbClr val="FFFF00"/>
                </a:solidFill>
              </a:rPr>
              <a:t> Szeszgyártás </a:t>
            </a:r>
            <a:r>
              <a:rPr lang="hu-HU" sz="2100" dirty="0" smtClean="0">
                <a:solidFill>
                  <a:srgbClr val="FFFF00"/>
                </a:solidFill>
              </a:rPr>
              <a:t>II</a:t>
            </a:r>
            <a:r>
              <a:rPr lang="hu-HU" sz="2100" dirty="0" smtClean="0">
                <a:solidFill>
                  <a:srgbClr val="FFFF00"/>
                </a:solidFill>
              </a:rPr>
              <a:t>. és </a:t>
            </a:r>
            <a:r>
              <a:rPr lang="hu-HU" sz="2100" dirty="0" smtClean="0">
                <a:solidFill>
                  <a:srgbClr val="FFFF00"/>
                </a:solidFill>
              </a:rPr>
              <a:t>élesztőgyártás, </a:t>
            </a:r>
            <a:r>
              <a:rPr lang="hu-HU" sz="2100" dirty="0" smtClean="0">
                <a:solidFill>
                  <a:srgbClr val="FFFF00"/>
                </a:solidFill>
              </a:rPr>
              <a:t>Fehér </a:t>
            </a:r>
            <a:r>
              <a:rPr lang="hu-HU" sz="2100" dirty="0" smtClean="0">
                <a:solidFill>
                  <a:srgbClr val="FFFF00"/>
                </a:solidFill>
              </a:rPr>
              <a:t>Csaba</a:t>
            </a:r>
            <a:endParaRPr lang="en-GB" sz="21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Február 28. (szerda</a:t>
            </a:r>
            <a:r>
              <a:rPr lang="hu-HU" sz="2100" dirty="0">
                <a:solidFill>
                  <a:srgbClr val="FFFF00"/>
                </a:solidFill>
              </a:rPr>
              <a:t>) </a:t>
            </a:r>
            <a:r>
              <a:rPr lang="hu-HU" sz="2100" dirty="0" smtClean="0">
                <a:solidFill>
                  <a:srgbClr val="FFFF00"/>
                </a:solidFill>
              </a:rPr>
              <a:t>	8:00-10:00 </a:t>
            </a:r>
            <a:r>
              <a:rPr lang="hu-HU" sz="2100" dirty="0">
                <a:solidFill>
                  <a:srgbClr val="FFFF00"/>
                </a:solidFill>
              </a:rPr>
              <a:t>Sörgyártás Ménesi  u. 45. </a:t>
            </a:r>
            <a:br>
              <a:rPr lang="hu-HU" sz="2100" dirty="0">
                <a:solidFill>
                  <a:srgbClr val="FFFF00"/>
                </a:solidFill>
              </a:rPr>
            </a:br>
            <a:r>
              <a:rPr lang="hu-HU" sz="2100" dirty="0">
                <a:solidFill>
                  <a:srgbClr val="FFFF00"/>
                </a:solidFill>
              </a:rPr>
              <a:t>			</a:t>
            </a:r>
            <a:r>
              <a:rPr lang="hu-HU" sz="2100" dirty="0" err="1">
                <a:solidFill>
                  <a:srgbClr val="FFFF00"/>
                </a:solidFill>
              </a:rPr>
              <a:t>Kun-Farkas</a:t>
            </a:r>
            <a:r>
              <a:rPr lang="hu-HU" sz="2100" dirty="0">
                <a:solidFill>
                  <a:srgbClr val="FFFF00"/>
                </a:solidFill>
              </a:rPr>
              <a:t> Gabriella (</a:t>
            </a:r>
            <a:r>
              <a:rPr lang="hu-HU" sz="2100" dirty="0" err="1">
                <a:solidFill>
                  <a:srgbClr val="FFFF00"/>
                </a:solidFill>
              </a:rPr>
              <a:t>max</a:t>
            </a:r>
            <a:r>
              <a:rPr lang="hu-HU" sz="2100" dirty="0">
                <a:solidFill>
                  <a:srgbClr val="FFFF00"/>
                </a:solidFill>
              </a:rPr>
              <a:t>. 30 fő, +0,1 jegy</a:t>
            </a:r>
            <a:r>
              <a:rPr lang="hu-HU" sz="2100" dirty="0" smtClean="0">
                <a:solidFill>
                  <a:srgbClr val="FFFF00"/>
                </a:solidFill>
              </a:rPr>
              <a:t>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Március 7. (szerda)</a:t>
            </a:r>
            <a:r>
              <a:rPr lang="hu-HU" sz="2100" dirty="0">
                <a:solidFill>
                  <a:srgbClr val="FFFF00"/>
                </a:solidFill>
              </a:rPr>
              <a:t>	</a:t>
            </a:r>
            <a:r>
              <a:rPr lang="hu-HU" sz="2100" dirty="0" smtClean="0">
                <a:solidFill>
                  <a:srgbClr val="FFFF00"/>
                </a:solidFill>
              </a:rPr>
              <a:t>Hallgatói </a:t>
            </a:r>
            <a:r>
              <a:rPr lang="hu-HU" sz="2100" dirty="0">
                <a:solidFill>
                  <a:srgbClr val="FFFF00"/>
                </a:solidFill>
              </a:rPr>
              <a:t>csoportos kiselőadás a sörgyártásból: </a:t>
            </a:r>
            <a:r>
              <a:rPr lang="hu-HU" sz="2100" dirty="0" err="1">
                <a:solidFill>
                  <a:srgbClr val="FFFF00"/>
                </a:solidFill>
              </a:rPr>
              <a:t>max</a:t>
            </a:r>
            <a:r>
              <a:rPr lang="hu-HU" sz="2100" dirty="0">
                <a:solidFill>
                  <a:srgbClr val="FFFF00"/>
                </a:solidFill>
              </a:rPr>
              <a:t>. 5 </a:t>
            </a:r>
            <a:r>
              <a:rPr lang="hu-HU" sz="2100" dirty="0" smtClean="0">
                <a:solidFill>
                  <a:srgbClr val="FFFF00"/>
                </a:solidFill>
              </a:rPr>
              <a:t>fő,</a:t>
            </a:r>
            <a:br>
              <a:rPr lang="hu-HU" sz="2100" dirty="0" smtClean="0">
                <a:solidFill>
                  <a:srgbClr val="FFFF00"/>
                </a:solidFill>
              </a:rPr>
            </a:br>
            <a:r>
              <a:rPr lang="hu-HU" sz="2100" dirty="0" smtClean="0">
                <a:solidFill>
                  <a:srgbClr val="FFFF00"/>
                </a:solidFill>
              </a:rPr>
              <a:t>			Cukoripar, Kiss Bernadett</a:t>
            </a:r>
            <a:endParaRPr lang="en-GB" sz="900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>
                <a:solidFill>
                  <a:srgbClr val="FFFF00"/>
                </a:solidFill>
              </a:rPr>
              <a:t>Március </a:t>
            </a:r>
            <a:r>
              <a:rPr lang="hu-HU" sz="2100" dirty="0" smtClean="0">
                <a:solidFill>
                  <a:srgbClr val="FFFF00"/>
                </a:solidFill>
              </a:rPr>
              <a:t>14. </a:t>
            </a:r>
            <a:r>
              <a:rPr lang="hu-HU" sz="2100" dirty="0">
                <a:solidFill>
                  <a:srgbClr val="FFFF00"/>
                </a:solidFill>
              </a:rPr>
              <a:t>(szerda) 	Keményítőipar </a:t>
            </a:r>
            <a:r>
              <a:rPr lang="hu-HU" sz="2100" dirty="0" smtClean="0">
                <a:solidFill>
                  <a:srgbClr val="FFFF00"/>
                </a:solidFill>
              </a:rPr>
              <a:t>I. </a:t>
            </a:r>
            <a:r>
              <a:rPr lang="hu-HU" sz="2100" dirty="0" err="1">
                <a:solidFill>
                  <a:srgbClr val="FFFF00"/>
                </a:solidFill>
              </a:rPr>
              <a:t>Réczey</a:t>
            </a:r>
            <a:r>
              <a:rPr lang="hu-HU" sz="2100" dirty="0">
                <a:solidFill>
                  <a:srgbClr val="FFFF00"/>
                </a:solidFill>
              </a:rPr>
              <a:t> Istvánné </a:t>
            </a:r>
            <a:r>
              <a:rPr lang="hu-HU" sz="2100" i="1" dirty="0" smtClean="0">
                <a:solidFill>
                  <a:srgbClr val="FFFF00"/>
                </a:solidFill>
              </a:rPr>
              <a:t>	</a:t>
            </a:r>
            <a:endParaRPr lang="en-GB" sz="2100" i="1" dirty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Március 21. (szerda) </a:t>
            </a:r>
            <a:r>
              <a:rPr lang="hu-HU" sz="2100" dirty="0">
                <a:solidFill>
                  <a:srgbClr val="FFFF00"/>
                </a:solidFill>
              </a:rPr>
              <a:t>Keményítőipar </a:t>
            </a:r>
            <a:r>
              <a:rPr lang="hu-HU" sz="2100" dirty="0" smtClean="0">
                <a:solidFill>
                  <a:srgbClr val="FFFF00"/>
                </a:solidFill>
              </a:rPr>
              <a:t>II. </a:t>
            </a:r>
            <a:r>
              <a:rPr lang="hu-HU" sz="2100" dirty="0" err="1">
                <a:solidFill>
                  <a:srgbClr val="FFFF00"/>
                </a:solidFill>
              </a:rPr>
              <a:t>Réczey</a:t>
            </a:r>
            <a:r>
              <a:rPr lang="hu-HU" sz="2100" dirty="0">
                <a:solidFill>
                  <a:srgbClr val="FFFF00"/>
                </a:solidFill>
              </a:rPr>
              <a:t> </a:t>
            </a:r>
            <a:r>
              <a:rPr lang="hu-HU" sz="2100" dirty="0" smtClean="0">
                <a:solidFill>
                  <a:srgbClr val="FFFF00"/>
                </a:solidFill>
              </a:rPr>
              <a:t>Istvánné 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hu-HU" sz="2100" dirty="0" smtClean="0">
                <a:solidFill>
                  <a:srgbClr val="FFFF00"/>
                </a:solidFill>
              </a:rPr>
              <a:t>Március 28. </a:t>
            </a:r>
            <a:r>
              <a:rPr lang="hu-HU" sz="2100" dirty="0">
                <a:solidFill>
                  <a:srgbClr val="FFFF00"/>
                </a:solidFill>
              </a:rPr>
              <a:t>(szerda) </a:t>
            </a:r>
            <a:r>
              <a:rPr lang="hu-HU" sz="2100" dirty="0" smtClean="0">
                <a:solidFill>
                  <a:srgbClr val="FFFF00"/>
                </a:solidFill>
              </a:rPr>
              <a:t>	Gyárlátogatás: </a:t>
            </a:r>
            <a:r>
              <a:rPr lang="hu-HU" sz="2100" dirty="0" err="1" smtClean="0">
                <a:solidFill>
                  <a:srgbClr val="FFFF00"/>
                </a:solidFill>
              </a:rPr>
              <a:t>Lesaffre</a:t>
            </a:r>
            <a:r>
              <a:rPr lang="hu-HU" sz="2100" dirty="0" smtClean="0">
                <a:solidFill>
                  <a:srgbClr val="FFFF00"/>
                </a:solidFill>
              </a:rPr>
              <a:t> (Budafok) </a:t>
            </a:r>
            <a:r>
              <a:rPr lang="hu-HU" sz="2100" dirty="0" smtClean="0">
                <a:solidFill>
                  <a:srgbClr val="FFFF00"/>
                </a:solidFill>
              </a:rPr>
              <a:t>12:30 </a:t>
            </a:r>
            <a:r>
              <a:rPr lang="hu-HU" sz="2100" dirty="0" smtClean="0">
                <a:solidFill>
                  <a:srgbClr val="FFFF00"/>
                </a:solidFill>
              </a:rPr>
              <a:t>(</a:t>
            </a:r>
            <a:r>
              <a:rPr lang="hu-HU" sz="2100" dirty="0" err="1" smtClean="0">
                <a:solidFill>
                  <a:srgbClr val="FFFF00"/>
                </a:solidFill>
              </a:rPr>
              <a:t>max</a:t>
            </a:r>
            <a:r>
              <a:rPr lang="hu-HU" sz="2100" dirty="0" smtClean="0">
                <a:solidFill>
                  <a:srgbClr val="FFFF00"/>
                </a:solidFill>
              </a:rPr>
              <a:t> 15 fő)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hu-HU" sz="2100" dirty="0" smtClean="0">
                <a:solidFill>
                  <a:srgbClr val="FFFF00"/>
                </a:solidFill>
              </a:rPr>
              <a:t>	Április 4. (szerda) 	Szünet (Tavaszi szünet)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hu-HU" sz="2100" dirty="0" smtClean="0">
                <a:solidFill>
                  <a:srgbClr val="FFFF00"/>
                </a:solidFill>
              </a:rPr>
              <a:t>Április 11. (szerda)	Szünet (Dékáni szünet)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hu-HU" sz="2100" dirty="0" smtClean="0">
                <a:solidFill>
                  <a:srgbClr val="FFFF00"/>
                </a:solidFill>
              </a:rPr>
              <a:t>Április 18. (szerda) 	Növényolajipar </a:t>
            </a:r>
            <a:r>
              <a:rPr lang="hu-HU" sz="2100" dirty="0" err="1" smtClean="0">
                <a:solidFill>
                  <a:srgbClr val="FFFF00"/>
                </a:solidFill>
              </a:rPr>
              <a:t>Cossuta</a:t>
            </a:r>
            <a:r>
              <a:rPr lang="hu-HU" sz="2100" dirty="0" smtClean="0">
                <a:solidFill>
                  <a:srgbClr val="FFFF00"/>
                </a:solidFill>
              </a:rPr>
              <a:t> Dániel (+0,1 jegy)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hu-HU" sz="2100" dirty="0" smtClean="0">
                <a:solidFill>
                  <a:srgbClr val="FFFF00"/>
                </a:solidFill>
              </a:rPr>
              <a:t>Április 25. (szerda) 	Gyárlátogatás:  Bunge </a:t>
            </a:r>
            <a:r>
              <a:rPr lang="hu-HU" sz="2100" dirty="0">
                <a:solidFill>
                  <a:srgbClr val="FFFF00"/>
                </a:solidFill>
              </a:rPr>
              <a:t>Kutatóintézet látogatás (Budapest)</a:t>
            </a:r>
            <a:endParaRPr lang="hu-HU" sz="2100" dirty="0" smtClean="0">
              <a:solidFill>
                <a:srgbClr val="FFFF00"/>
              </a:solidFill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hu-HU" sz="2100" dirty="0" smtClean="0">
                <a:solidFill>
                  <a:srgbClr val="FFFF00"/>
                </a:solidFill>
              </a:rPr>
              <a:t>Május 2. (szerda) 	Gyárlátogatás: Hungrana (Szabadegyháza)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hu-HU" sz="2100" dirty="0" smtClean="0">
                <a:solidFill>
                  <a:srgbClr val="FFFF00"/>
                </a:solidFill>
              </a:rPr>
              <a:t>Május </a:t>
            </a:r>
            <a:r>
              <a:rPr lang="hu-HU" sz="2100" dirty="0">
                <a:solidFill>
                  <a:srgbClr val="FFFF00"/>
                </a:solidFill>
              </a:rPr>
              <a:t>9</a:t>
            </a:r>
            <a:r>
              <a:rPr lang="hu-HU" sz="2100" dirty="0" smtClean="0">
                <a:solidFill>
                  <a:srgbClr val="FFFF00"/>
                </a:solidFill>
              </a:rPr>
              <a:t>. (szerda)        Gyárlátogatás: Dreher Sörgyár (Kőbánya)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hu-HU" sz="2100" dirty="0" smtClean="0">
                <a:solidFill>
                  <a:srgbClr val="FFFF00"/>
                </a:solidFill>
              </a:rPr>
              <a:t>Május 16. (szerda) </a:t>
            </a:r>
            <a:r>
              <a:rPr lang="hu-HU" sz="2100" dirty="0">
                <a:solidFill>
                  <a:srgbClr val="FFFF00"/>
                </a:solidFill>
              </a:rPr>
              <a:t>	vizsga </a:t>
            </a:r>
            <a:r>
              <a:rPr lang="hu-HU" sz="2100" dirty="0" smtClean="0">
                <a:solidFill>
                  <a:srgbClr val="FFFF00"/>
                </a:solidFill>
              </a:rPr>
              <a:t>ZH 8:15-9:15, órarendi terem</a:t>
            </a:r>
          </a:p>
          <a:p>
            <a:pPr marL="457200" indent="-457200">
              <a:lnSpc>
                <a:spcPct val="90000"/>
              </a:lnSpc>
              <a:buFont typeface="+mj-lt"/>
              <a:buAutoNum type="arabicPeriod" startAt="9"/>
            </a:pPr>
            <a:endParaRPr lang="hu-HU" sz="2100" dirty="0" smtClean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76200"/>
            <a:ext cx="9144000" cy="6629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Üzemlátogatásonként </a:t>
            </a:r>
            <a:r>
              <a:rPr lang="hu-HU" sz="2000" dirty="0">
                <a:solidFill>
                  <a:srgbClr val="FFFF00"/>
                </a:solidFill>
              </a:rPr>
              <a:t>(</a:t>
            </a:r>
            <a:r>
              <a:rPr lang="hu-HU" sz="2000" dirty="0" smtClean="0">
                <a:solidFill>
                  <a:srgbClr val="FFFF00"/>
                </a:solidFill>
              </a:rPr>
              <a:t>Bunge, Dreher, Hungrana, </a:t>
            </a:r>
            <a:r>
              <a:rPr lang="hu-HU" sz="2000" dirty="0" err="1" smtClean="0">
                <a:solidFill>
                  <a:srgbClr val="FFFF00"/>
                </a:solidFill>
              </a:rPr>
              <a:t>Lesaffre</a:t>
            </a:r>
            <a:r>
              <a:rPr lang="hu-HU" sz="2000" dirty="0" smtClean="0">
                <a:solidFill>
                  <a:srgbClr val="FFFF00"/>
                </a:solidFill>
              </a:rPr>
              <a:t>) +0,33 jegy</a:t>
            </a:r>
            <a:r>
              <a:rPr lang="hu-HU" sz="2000" dirty="0">
                <a:solidFill>
                  <a:srgbClr val="FFFF00"/>
                </a:solidFill>
              </a:rPr>
              <a:t> </a:t>
            </a:r>
            <a:r>
              <a:rPr lang="hu-HU" sz="2000" dirty="0" smtClean="0">
                <a:solidFill>
                  <a:srgbClr val="FFFF00"/>
                </a:solidFill>
              </a:rPr>
              <a:t>szerezhető, 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sörgyártási kiselőadásból +0,5 jegy,</a:t>
            </a:r>
            <a:r>
              <a:rPr lang="hu-HU" sz="2000" dirty="0">
                <a:solidFill>
                  <a:srgbClr val="FFFF00"/>
                </a:solidFill>
              </a:rPr>
              <a:t/>
            </a:r>
            <a:br>
              <a:rPr lang="hu-HU" sz="2000" dirty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katalógusos előadásokon (</a:t>
            </a:r>
            <a:r>
              <a:rPr lang="hu-HU" sz="2000" dirty="0" err="1" smtClean="0">
                <a:solidFill>
                  <a:srgbClr val="FFFF00"/>
                </a:solidFill>
              </a:rPr>
              <a:t>Kun-Farkas</a:t>
            </a:r>
            <a:r>
              <a:rPr lang="hu-HU" sz="2000" dirty="0" smtClean="0">
                <a:solidFill>
                  <a:srgbClr val="FFFF00"/>
                </a:solidFill>
              </a:rPr>
              <a:t> Gabriella, </a:t>
            </a:r>
            <a:r>
              <a:rPr lang="hu-HU" sz="2000" dirty="0" err="1" smtClean="0">
                <a:solidFill>
                  <a:srgbClr val="FFFF00"/>
                </a:solidFill>
              </a:rPr>
              <a:t>Cossuta</a:t>
            </a:r>
            <a:r>
              <a:rPr lang="hu-HU" sz="2000" dirty="0" smtClean="0">
                <a:solidFill>
                  <a:srgbClr val="FFFF00"/>
                </a:solidFill>
              </a:rPr>
              <a:t> Dániel) +0,1 jegy, 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ha a vizsgajegy legalább elégséges.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Bunge, Dreher, </a:t>
            </a:r>
            <a:r>
              <a:rPr lang="hu-HU" sz="2000" dirty="0" err="1" smtClean="0">
                <a:solidFill>
                  <a:srgbClr val="FFFF00"/>
                </a:solidFill>
              </a:rPr>
              <a:t>Lesaffre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BKK-val</a:t>
            </a:r>
            <a:r>
              <a:rPr lang="hu-HU" sz="2000" dirty="0" smtClean="0">
                <a:solidFill>
                  <a:srgbClr val="FFFF00"/>
                </a:solidFill>
              </a:rPr>
              <a:t> megközelíthető, a </a:t>
            </a:r>
            <a:r>
              <a:rPr lang="hu-HU" sz="2000" dirty="0" err="1" smtClean="0">
                <a:solidFill>
                  <a:srgbClr val="FFFF00"/>
                </a:solidFill>
              </a:rPr>
              <a:t>Hungranaba</a:t>
            </a:r>
            <a:r>
              <a:rPr lang="hu-HU" sz="2000" dirty="0" smtClean="0">
                <a:solidFill>
                  <a:srgbClr val="FFFF00"/>
                </a:solidFill>
              </a:rPr>
              <a:t> vonattal megyünk (útiköltség: 1120 Ft). 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Az aláírás megszerzése NINCS látogatáshoz kötve.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tárgy anyagai az „</a:t>
            </a:r>
            <a:r>
              <a:rPr lang="hu-HU" sz="2000" dirty="0" err="1" smtClean="0">
                <a:solidFill>
                  <a:srgbClr val="FFFF00"/>
                </a:solidFill>
              </a:rPr>
              <a:t>oktatas</a:t>
            </a:r>
            <a:r>
              <a:rPr lang="hu-HU" sz="2000" dirty="0" smtClean="0">
                <a:solidFill>
                  <a:srgbClr val="FFFF00"/>
                </a:solidFill>
              </a:rPr>
              <a:t>” mappában: http://oktatas.ch.bme.hu/oktatas/konyvek/mezgaz/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BMEVEMKA610_</a:t>
            </a:r>
            <a:r>
              <a:rPr lang="hu-HU" sz="2000" dirty="0" err="1" smtClean="0">
                <a:solidFill>
                  <a:srgbClr val="FFFF00"/>
                </a:solidFill>
              </a:rPr>
              <a:t>Mezogazdasagi</a:t>
            </a:r>
            <a:r>
              <a:rPr lang="hu-HU" sz="2000" dirty="0" smtClean="0">
                <a:solidFill>
                  <a:srgbClr val="FFFF00"/>
                </a:solidFill>
              </a:rPr>
              <a:t>_iparok_</a:t>
            </a:r>
            <a:r>
              <a:rPr lang="hu-HU" sz="2000" dirty="0" err="1" smtClean="0">
                <a:solidFill>
                  <a:srgbClr val="FFFF00"/>
                </a:solidFill>
              </a:rPr>
              <a:t>technologiaja</a:t>
            </a:r>
            <a:r>
              <a:rPr lang="hu-HU" sz="2000" dirty="0" smtClean="0">
                <a:solidFill>
                  <a:srgbClr val="FFFF00"/>
                </a:solidFill>
              </a:rPr>
              <a:t>/</a:t>
            </a:r>
            <a:endParaRPr lang="en-GB" sz="2000" dirty="0" smtClean="0">
              <a:solidFill>
                <a:srgbClr val="FFFF00"/>
              </a:solidFill>
            </a:endParaRP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Az előadások ábraanyagát  elérhetővé teszem az utolsó előadás után.  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A vizsga írásbeli, megajánlott jegy szerezhető a szorgalmi időszak végén. 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Több vizsgaalkalom lesz, de az elsőt csak azok vegyék fel, akik elfogadják a megajánlott jegyet (ezt a vizsgánál a megjegyzésben majd jelzem), és akkor nem lesz vizsgaírás.</a:t>
            </a:r>
          </a:p>
          <a:p>
            <a:pPr>
              <a:lnSpc>
                <a:spcPct val="120000"/>
              </a:lnSpc>
            </a:pPr>
            <a:r>
              <a:rPr lang="hu-HU" sz="2000" dirty="0" smtClean="0">
                <a:solidFill>
                  <a:srgbClr val="FFFF00"/>
                </a:solidFill>
              </a:rPr>
              <a:t>Vizsgajavítás: a javító vizsga eredménye számít.</a:t>
            </a:r>
          </a:p>
          <a:p>
            <a:pPr>
              <a:lnSpc>
                <a:spcPct val="120000"/>
              </a:lnSpc>
            </a:pPr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77000"/>
          </a:xfrm>
        </p:spPr>
        <p:txBody>
          <a:bodyPr>
            <a:normAutofit/>
          </a:bodyPr>
          <a:lstStyle/>
          <a:p>
            <a:pPr>
              <a:buNone/>
            </a:pPr>
            <a:endParaRPr lang="hu-HU" sz="20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hu-HU" sz="2000" b="1" dirty="0" smtClean="0">
                <a:solidFill>
                  <a:srgbClr val="FFFF00"/>
                </a:solidFill>
              </a:rPr>
              <a:t>Kapcsolat: </a:t>
            </a:r>
          </a:p>
          <a:p>
            <a:endParaRPr lang="hu-HU" sz="2000" dirty="0" smtClean="0">
              <a:solidFill>
                <a:srgbClr val="FFFF00"/>
              </a:solidFill>
            </a:endParaRPr>
          </a:p>
          <a:p>
            <a:r>
              <a:rPr lang="hu-HU" sz="2000" dirty="0" smtClean="0">
                <a:solidFill>
                  <a:srgbClr val="FFFF00"/>
                </a:solidFill>
              </a:rPr>
              <a:t>Kiss Bernadett:</a:t>
            </a:r>
            <a:r>
              <a:rPr lang="en-GB" sz="2000" dirty="0" smtClean="0">
                <a:solidFill>
                  <a:srgbClr val="FFFF00"/>
                </a:solidFill>
              </a:rPr>
              <a:t> 463 </a:t>
            </a:r>
            <a:r>
              <a:rPr lang="hu-HU" sz="2000" dirty="0" smtClean="0">
                <a:solidFill>
                  <a:srgbClr val="FFFF00"/>
                </a:solidFill>
              </a:rPr>
              <a:t>1220/2693, </a:t>
            </a:r>
            <a:r>
              <a:rPr lang="hu-HU" sz="2000" dirty="0" err="1" smtClean="0">
                <a:solidFill>
                  <a:srgbClr val="FFFF00"/>
                </a:solidFill>
              </a:rPr>
              <a:t>kiss.bernadett</a:t>
            </a:r>
            <a:r>
              <a:rPr lang="en-GB" sz="2000" dirty="0" smtClean="0">
                <a:solidFill>
                  <a:srgbClr val="FFFF00"/>
                </a:solidFill>
              </a:rPr>
              <a:t>@m</a:t>
            </a:r>
            <a:r>
              <a:rPr lang="hu-HU" sz="2000" dirty="0" err="1" smtClean="0">
                <a:solidFill>
                  <a:srgbClr val="FFFF00"/>
                </a:solidFill>
              </a:rPr>
              <a:t>ail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r>
              <a:rPr lang="en-GB" sz="2000" dirty="0" err="1" smtClean="0">
                <a:solidFill>
                  <a:srgbClr val="FFFF00"/>
                </a:solidFill>
              </a:rPr>
              <a:t>bme.hu</a:t>
            </a:r>
            <a:endParaRPr lang="en-GB" sz="2000" dirty="0" smtClean="0">
              <a:solidFill>
                <a:srgbClr val="FFFF00"/>
              </a:solidFill>
            </a:endParaRPr>
          </a:p>
          <a:p>
            <a:r>
              <a:rPr lang="en-GB" sz="2000" dirty="0" smtClean="0">
                <a:solidFill>
                  <a:srgbClr val="FFFF00"/>
                </a:solidFill>
              </a:rPr>
              <a:t>BME </a:t>
            </a:r>
            <a:r>
              <a:rPr lang="en-GB" sz="2000" dirty="0" err="1" smtClean="0">
                <a:solidFill>
                  <a:srgbClr val="FFFF00"/>
                </a:solidFill>
              </a:rPr>
              <a:t>Alkalmazott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Biotechnológia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és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Élelmiszertudományi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Tanszék</a:t>
            </a:r>
            <a:r>
              <a:rPr lang="hu-HU" sz="2000" dirty="0" smtClean="0">
                <a:solidFill>
                  <a:srgbClr val="FFFF00"/>
                </a:solidFill>
              </a:rPr>
              <a:t/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F-épület FE </a:t>
            </a:r>
            <a:r>
              <a:rPr lang="hu-HU" sz="2000" dirty="0" err="1" smtClean="0">
                <a:solidFill>
                  <a:srgbClr val="FFFF00"/>
                </a:solidFill>
              </a:rPr>
              <a:t>lcsh</a:t>
            </a:r>
            <a:r>
              <a:rPr lang="hu-HU" sz="2000" dirty="0" smtClean="0">
                <a:solidFill>
                  <a:srgbClr val="FFFF00"/>
                </a:solidFill>
              </a:rPr>
              <a:t>. földszint</a:t>
            </a:r>
          </a:p>
          <a:p>
            <a:endParaRPr lang="hu-HU" sz="2000" dirty="0" smtClean="0">
              <a:solidFill>
                <a:srgbClr val="FFFF00"/>
              </a:solidFill>
            </a:endParaRPr>
          </a:p>
          <a:p>
            <a:r>
              <a:rPr lang="hu-HU" sz="2000" dirty="0" err="1" smtClean="0">
                <a:solidFill>
                  <a:srgbClr val="FFFF00"/>
                </a:solidFill>
              </a:rPr>
              <a:t>Dr</a:t>
            </a:r>
            <a:r>
              <a:rPr lang="hu-HU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Fehét</a:t>
            </a:r>
            <a:r>
              <a:rPr lang="hu-HU" sz="2000" dirty="0" smtClean="0">
                <a:solidFill>
                  <a:srgbClr val="FFFF00"/>
                </a:solidFill>
              </a:rPr>
              <a:t> Csaba:</a:t>
            </a:r>
            <a:r>
              <a:rPr lang="en-GB" sz="2000" dirty="0" smtClean="0">
                <a:solidFill>
                  <a:srgbClr val="FFFF00"/>
                </a:solidFill>
              </a:rPr>
              <a:t> 463 2843</a:t>
            </a:r>
            <a:r>
              <a:rPr lang="hu-HU" sz="2000" dirty="0" smtClean="0">
                <a:solidFill>
                  <a:srgbClr val="FFFF00"/>
                </a:solidFill>
              </a:rPr>
              <a:t>, </a:t>
            </a:r>
            <a:r>
              <a:rPr lang="en-GB" sz="2000" dirty="0" smtClean="0">
                <a:solidFill>
                  <a:srgbClr val="FFFF00"/>
                </a:solidFill>
              </a:rPr>
              <a:t>csaba_feher@mail.bme.hu</a:t>
            </a:r>
          </a:p>
          <a:p>
            <a:r>
              <a:rPr lang="en-GB" sz="2000" dirty="0" err="1" smtClean="0">
                <a:solidFill>
                  <a:srgbClr val="FFFF00"/>
                </a:solidFill>
              </a:rPr>
              <a:t>BME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Alkalmazott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Biotechnológia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és</a:t>
            </a:r>
            <a:r>
              <a:rPr lang="en-GB" sz="2000" dirty="0" smtClean="0">
                <a:solidFill>
                  <a:srgbClr val="FFFF00"/>
                </a:solidFill>
              </a:rPr>
              <a:t> Élelmiszertudományi </a:t>
            </a:r>
            <a:r>
              <a:rPr lang="en-GB" sz="2000" dirty="0" err="1" smtClean="0">
                <a:solidFill>
                  <a:srgbClr val="FFFF00"/>
                </a:solidFill>
              </a:rPr>
              <a:t>Tanszék</a:t>
            </a:r>
            <a:r>
              <a:rPr lang="hu-HU" sz="2000" dirty="0" smtClean="0">
                <a:solidFill>
                  <a:srgbClr val="FFFF00"/>
                </a:solidFill>
              </a:rPr>
              <a:t/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en-GB" sz="2000" dirty="0" smtClean="0">
                <a:solidFill>
                  <a:srgbClr val="FFFF00"/>
                </a:solidFill>
              </a:rPr>
              <a:t>Ch </a:t>
            </a:r>
            <a:r>
              <a:rPr lang="en-GB" sz="2000" dirty="0" err="1" smtClean="0">
                <a:solidFill>
                  <a:srgbClr val="FFFF00"/>
                </a:solidFill>
              </a:rPr>
              <a:t>ép</a:t>
            </a:r>
            <a:r>
              <a:rPr lang="en-GB" sz="2000" dirty="0" smtClean="0">
                <a:solidFill>
                  <a:srgbClr val="FFFF00"/>
                </a:solidFill>
              </a:rPr>
              <a:t>. 2. </a:t>
            </a:r>
            <a:r>
              <a:rPr lang="en-GB" sz="2000" dirty="0" err="1" smtClean="0">
                <a:solidFill>
                  <a:srgbClr val="FFFF00"/>
                </a:solidFill>
              </a:rPr>
              <a:t>emelet</a:t>
            </a:r>
            <a:r>
              <a:rPr lang="en-GB" sz="2000" dirty="0" smtClean="0">
                <a:solidFill>
                  <a:srgbClr val="FFFF00"/>
                </a:solidFill>
              </a:rPr>
              <a:t> 2</a:t>
            </a:r>
            <a:r>
              <a:rPr lang="hu-HU" sz="2000" dirty="0" smtClean="0">
                <a:solidFill>
                  <a:srgbClr val="FFFF00"/>
                </a:solidFill>
              </a:rPr>
              <a:t>64</a:t>
            </a:r>
            <a:r>
              <a:rPr lang="en-GB" sz="2000" dirty="0" smtClean="0">
                <a:solidFill>
                  <a:srgbClr val="FFFF00"/>
                </a:solidFill>
              </a:rPr>
              <a:t>.</a:t>
            </a:r>
            <a:endParaRPr lang="hu-HU" sz="2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GB" sz="2000" dirty="0" smtClean="0">
              <a:solidFill>
                <a:srgbClr val="FFFF00"/>
              </a:solidFill>
            </a:endParaRPr>
          </a:p>
          <a:p>
            <a:r>
              <a:rPr lang="en-GB" sz="2000" dirty="0">
                <a:solidFill>
                  <a:srgbClr val="FFFF00"/>
                </a:solidFill>
              </a:rPr>
              <a:t>Kun-</a:t>
            </a:r>
            <a:r>
              <a:rPr lang="en-GB" sz="2000" dirty="0" err="1">
                <a:solidFill>
                  <a:srgbClr val="FFFF00"/>
                </a:solidFill>
              </a:rPr>
              <a:t>Farkas</a:t>
            </a:r>
            <a:r>
              <a:rPr lang="en-GB" sz="2000" dirty="0">
                <a:solidFill>
                  <a:srgbClr val="FFFF00"/>
                </a:solidFill>
              </a:rPr>
              <a:t> </a:t>
            </a:r>
            <a:r>
              <a:rPr lang="en-GB" sz="2000" dirty="0" smtClean="0">
                <a:solidFill>
                  <a:srgbClr val="FFFF00"/>
                </a:solidFill>
              </a:rPr>
              <a:t>Gabriella</a:t>
            </a:r>
            <a:endParaRPr lang="hu-HU" sz="2000" dirty="0" smtClean="0">
              <a:solidFill>
                <a:srgbClr val="FFFF00"/>
              </a:solidFill>
            </a:endParaRPr>
          </a:p>
          <a:p>
            <a:r>
              <a:rPr lang="en-GB" sz="2000" dirty="0" err="1" smtClean="0">
                <a:solidFill>
                  <a:srgbClr val="FFFF00"/>
                </a:solidFill>
              </a:rPr>
              <a:t>Söripari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és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hu-HU" sz="2000" dirty="0" err="1" smtClean="0">
                <a:solidFill>
                  <a:srgbClr val="FFFF00"/>
                </a:solidFill>
              </a:rPr>
              <a:t>S</a:t>
            </a:r>
            <a:r>
              <a:rPr lang="en-GB" sz="2000" dirty="0" err="1" smtClean="0">
                <a:solidFill>
                  <a:srgbClr val="FFFF00"/>
                </a:solidFill>
              </a:rPr>
              <a:t>zeszipari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Tanszék</a:t>
            </a:r>
            <a:r>
              <a:rPr lang="en-GB" sz="2000" dirty="0" smtClean="0">
                <a:solidFill>
                  <a:srgbClr val="FFFF00"/>
                </a:solidFill>
              </a:rPr>
              <a:t> (</a:t>
            </a:r>
            <a:r>
              <a:rPr lang="hu-HU" sz="2000" dirty="0" smtClean="0">
                <a:solidFill>
                  <a:srgbClr val="FFFF00"/>
                </a:solidFill>
              </a:rPr>
              <a:t>SZIE, </a:t>
            </a:r>
            <a:r>
              <a:rPr lang="en-GB" sz="2000" dirty="0" err="1" smtClean="0">
                <a:solidFill>
                  <a:srgbClr val="FFFF00"/>
                </a:solidFill>
              </a:rPr>
              <a:t>Élelmiszeripari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Kar</a:t>
            </a:r>
            <a:r>
              <a:rPr lang="en-GB" sz="2000" dirty="0" smtClean="0">
                <a:solidFill>
                  <a:srgbClr val="FFFF00"/>
                </a:solidFill>
              </a:rPr>
              <a:t>)</a:t>
            </a:r>
          </a:p>
          <a:p>
            <a:r>
              <a:rPr lang="en-GB" sz="2000" dirty="0" smtClean="0">
                <a:solidFill>
                  <a:srgbClr val="FFFF00"/>
                </a:solidFill>
              </a:rPr>
              <a:t>Budapest XI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Ménesi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út</a:t>
            </a:r>
            <a:r>
              <a:rPr lang="en-GB" sz="2000" dirty="0" smtClean="0">
                <a:solidFill>
                  <a:srgbClr val="FFFF00"/>
                </a:solidFill>
              </a:rPr>
              <a:t> 45</a:t>
            </a:r>
            <a:r>
              <a:rPr lang="hu-HU" sz="2000" dirty="0" smtClean="0">
                <a:solidFill>
                  <a:srgbClr val="FFFF00"/>
                </a:solidFill>
              </a:rPr>
              <a:t>.</a:t>
            </a:r>
            <a:r>
              <a:rPr lang="en-GB" sz="2000" dirty="0" smtClean="0">
                <a:solidFill>
                  <a:srgbClr val="FFFF00"/>
                </a:solidFill>
              </a:rPr>
              <a:t> (</a:t>
            </a:r>
            <a:r>
              <a:rPr lang="en-GB" sz="2000" dirty="0" err="1" smtClean="0">
                <a:solidFill>
                  <a:srgbClr val="FFFF00"/>
                </a:solidFill>
              </a:rPr>
              <a:t>kertkapun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kell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bemenni</a:t>
            </a:r>
            <a:r>
              <a:rPr lang="en-GB" sz="2000" dirty="0" smtClean="0">
                <a:solidFill>
                  <a:srgbClr val="FFFF00"/>
                </a:solidFill>
              </a:rPr>
              <a:t>, bal </a:t>
            </a:r>
            <a:r>
              <a:rPr lang="en-GB" sz="2000" dirty="0" err="1" smtClean="0">
                <a:solidFill>
                  <a:srgbClr val="FFFF00"/>
                </a:solidFill>
              </a:rPr>
              <a:t>kéz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felé</a:t>
            </a:r>
            <a:r>
              <a:rPr lang="en-GB" sz="2000" dirty="0" smtClean="0">
                <a:solidFill>
                  <a:srgbClr val="FFFF00"/>
                </a:solidFill>
              </a:rPr>
              <a:t> a </a:t>
            </a:r>
            <a:r>
              <a:rPr lang="en-GB" sz="2000" dirty="0" err="1" smtClean="0">
                <a:solidFill>
                  <a:srgbClr val="FFFF00"/>
                </a:solidFill>
              </a:rPr>
              <a:t>második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ajtó</a:t>
            </a:r>
            <a:r>
              <a:rPr lang="en-GB" sz="2000" dirty="0" smtClean="0">
                <a:solidFill>
                  <a:srgbClr val="FFFF00"/>
                </a:solidFill>
              </a:rPr>
              <a:t>)</a:t>
            </a:r>
          </a:p>
          <a:p>
            <a:r>
              <a:rPr lang="en-GB" sz="2000" dirty="0" smtClean="0">
                <a:solidFill>
                  <a:srgbClr val="FFFF00"/>
                </a:solidFill>
              </a:rPr>
              <a:t>Ha </a:t>
            </a:r>
            <a:r>
              <a:rPr lang="en-GB" sz="2000" dirty="0" err="1" smtClean="0">
                <a:solidFill>
                  <a:srgbClr val="FFFF00"/>
                </a:solidFill>
              </a:rPr>
              <a:t>valaki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eltévedne</a:t>
            </a:r>
            <a:r>
              <a:rPr lang="en-GB" sz="2000" dirty="0" smtClean="0">
                <a:solidFill>
                  <a:srgbClr val="FFFF00"/>
                </a:solidFill>
              </a:rPr>
              <a:t>, </a:t>
            </a:r>
            <a:r>
              <a:rPr lang="hu-HU" sz="2000" dirty="0" smtClean="0">
                <a:solidFill>
                  <a:srgbClr val="FFFF00"/>
                </a:solidFill>
              </a:rPr>
              <a:t>Gabriella</a:t>
            </a:r>
            <a:r>
              <a:rPr lang="en-GB" sz="2000" dirty="0" smtClean="0">
                <a:solidFill>
                  <a:srgbClr val="FFFF00"/>
                </a:solidFill>
              </a:rPr>
              <a:t> </a:t>
            </a:r>
            <a:r>
              <a:rPr lang="en-GB" sz="2000" dirty="0" err="1" smtClean="0">
                <a:solidFill>
                  <a:srgbClr val="FFFF00"/>
                </a:solidFill>
              </a:rPr>
              <a:t>mobilszáma</a:t>
            </a:r>
            <a:r>
              <a:rPr lang="en-GB" sz="2000" dirty="0" smtClean="0">
                <a:solidFill>
                  <a:srgbClr val="FFFF00"/>
                </a:solidFill>
              </a:rPr>
              <a:t>:</a:t>
            </a:r>
            <a:r>
              <a:rPr lang="hu-HU" sz="2000" dirty="0">
                <a:solidFill>
                  <a:srgbClr val="FFFF00"/>
                </a:solidFill>
              </a:rPr>
              <a:t> 30/90-45-383</a:t>
            </a:r>
            <a:endParaRPr lang="en-GB" sz="2000" dirty="0" smtClean="0">
              <a:solidFill>
                <a:srgbClr val="FFFF00"/>
              </a:solidFill>
            </a:endParaRPr>
          </a:p>
          <a:p>
            <a:endParaRPr lang="en-GB" sz="2000" dirty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u-HU" sz="2000" dirty="0" smtClean="0">
                <a:solidFill>
                  <a:srgbClr val="FFFF00"/>
                </a:solidFill>
              </a:rPr>
              <a:t>Üzemlátogatások</a:t>
            </a:r>
          </a:p>
          <a:p>
            <a:endParaRPr lang="hu-HU" sz="2000" u="sng" dirty="0" smtClean="0">
              <a:solidFill>
                <a:srgbClr val="FFFF00"/>
              </a:solidFill>
            </a:endParaRPr>
          </a:p>
          <a:p>
            <a:r>
              <a:rPr lang="hu-HU" sz="2000" u="sng" dirty="0" err="1" smtClean="0">
                <a:solidFill>
                  <a:srgbClr val="FFFF00"/>
                </a:solidFill>
              </a:rPr>
              <a:t>Lesaffre</a:t>
            </a:r>
            <a:r>
              <a:rPr lang="hu-HU" sz="2000" u="sng" dirty="0" smtClean="0">
                <a:solidFill>
                  <a:srgbClr val="FFFF00"/>
                </a:solidFill>
              </a:rPr>
              <a:t> Magyarország Élesztőgyártó és Kereskedelmi Kft. (Budafok)</a:t>
            </a:r>
            <a:br>
              <a:rPr lang="hu-HU" sz="2000" u="sng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találkozó március 28. 9:10-9:20 között a Móricz Zsigmond körtéren a 33-as busz megállójában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FEHÉR SZÍNŰ, TISZTA </a:t>
            </a:r>
            <a:r>
              <a:rPr lang="hu-HU" sz="2000" b="1" dirty="0" smtClean="0">
                <a:solidFill>
                  <a:srgbClr val="FFFF00"/>
                </a:solidFill>
              </a:rPr>
              <a:t>KÖPENYT</a:t>
            </a:r>
            <a:r>
              <a:rPr lang="hu-HU" sz="2000" dirty="0" smtClean="0">
                <a:solidFill>
                  <a:srgbClr val="FFFF00"/>
                </a:solidFill>
              </a:rPr>
              <a:t> mindenki hozzon magával, ékszert viszont lehetőség szerint ne hozzatok</a:t>
            </a:r>
          </a:p>
          <a:p>
            <a:pPr>
              <a:buNone/>
            </a:pPr>
            <a:endParaRPr lang="hu-HU" sz="2000" dirty="0" smtClean="0">
              <a:solidFill>
                <a:srgbClr val="FFFF00"/>
              </a:solidFill>
            </a:endParaRPr>
          </a:p>
          <a:p>
            <a:r>
              <a:rPr lang="hu-HU" sz="2000" u="sng" dirty="0" smtClean="0">
                <a:solidFill>
                  <a:srgbClr val="FFFF00"/>
                </a:solidFill>
              </a:rPr>
              <a:t>Bunge Kutatóintézet (Dél-Pest)</a:t>
            </a:r>
            <a:br>
              <a:rPr lang="hu-HU" sz="2000" u="sng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találkozó április 25.??? a </a:t>
            </a:r>
            <a:r>
              <a:rPr lang="hu-HU" sz="2000" dirty="0" err="1" smtClean="0">
                <a:solidFill>
                  <a:srgbClr val="FFFF00"/>
                </a:solidFill>
              </a:rPr>
              <a:t>Boráros</a:t>
            </a:r>
            <a:r>
              <a:rPr lang="hu-HU" sz="2000" dirty="0" smtClean="0">
                <a:solidFill>
                  <a:srgbClr val="FFFF00"/>
                </a:solidFill>
              </a:rPr>
              <a:t> téren az 54-es busz megállójában 8:20-8:30 között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FEHÉR SZÍNŰ, TISZTA </a:t>
            </a:r>
            <a:r>
              <a:rPr lang="hu-HU" sz="2000" b="1" dirty="0" smtClean="0">
                <a:solidFill>
                  <a:srgbClr val="FFFF00"/>
                </a:solidFill>
              </a:rPr>
              <a:t>KÖPENYT és SZEMÜVEGET</a:t>
            </a:r>
            <a:r>
              <a:rPr lang="hu-HU" sz="2000" dirty="0" smtClean="0">
                <a:solidFill>
                  <a:srgbClr val="FFFF00"/>
                </a:solidFill>
              </a:rPr>
              <a:t> mindenki hozzon magával</a:t>
            </a:r>
          </a:p>
          <a:p>
            <a:endParaRPr lang="hu-HU" sz="2000" u="sng" dirty="0" smtClean="0">
              <a:solidFill>
                <a:srgbClr val="FFFF00"/>
              </a:solidFill>
            </a:endParaRPr>
          </a:p>
          <a:p>
            <a:r>
              <a:rPr lang="hu-HU" sz="2000" u="sng" dirty="0" smtClean="0">
                <a:solidFill>
                  <a:srgbClr val="FFFF00"/>
                </a:solidFill>
              </a:rPr>
              <a:t>Hungrana (Szabadegyháza)</a:t>
            </a:r>
            <a:br>
              <a:rPr lang="hu-HU" sz="2000" u="sng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Május 2. (részletek </a:t>
            </a:r>
            <a:r>
              <a:rPr lang="hu-HU" sz="2000" dirty="0" err="1" smtClean="0">
                <a:solidFill>
                  <a:srgbClr val="FFFF00"/>
                </a:solidFill>
              </a:rPr>
              <a:t>Neptun</a:t>
            </a:r>
            <a:r>
              <a:rPr lang="hu-HU" sz="2000" dirty="0" smtClean="0">
                <a:solidFill>
                  <a:srgbClr val="FFFF00"/>
                </a:solidFill>
              </a:rPr>
              <a:t> üzenetben később)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FEHÉR SZÍNŰ, TISZTA </a:t>
            </a:r>
            <a:r>
              <a:rPr lang="hu-HU" sz="2000" b="1" dirty="0" smtClean="0">
                <a:solidFill>
                  <a:srgbClr val="FFFF00"/>
                </a:solidFill>
              </a:rPr>
              <a:t>KÖPENYT</a:t>
            </a:r>
            <a:r>
              <a:rPr lang="hu-HU" sz="2000" dirty="0" smtClean="0">
                <a:solidFill>
                  <a:srgbClr val="FFFF00"/>
                </a:solidFill>
              </a:rPr>
              <a:t> mindenki hozzon magával</a:t>
            </a:r>
            <a:endParaRPr lang="hu-HU" sz="2000" u="sng" dirty="0" smtClean="0">
              <a:solidFill>
                <a:srgbClr val="FFFF00"/>
              </a:solidFill>
            </a:endParaRPr>
          </a:p>
          <a:p>
            <a:endParaRPr lang="hu-HU" sz="2000" dirty="0" smtClean="0">
              <a:solidFill>
                <a:srgbClr val="FFFF00"/>
              </a:solidFill>
            </a:endParaRPr>
          </a:p>
          <a:p>
            <a:r>
              <a:rPr lang="hu-HU" sz="2000" u="sng" dirty="0" smtClean="0">
                <a:solidFill>
                  <a:srgbClr val="FFFF00"/>
                </a:solidFill>
              </a:rPr>
              <a:t>Dreher Sörgyár (Kőbánya)</a:t>
            </a:r>
            <a:br>
              <a:rPr lang="hu-HU" sz="2000" u="sng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találkozó május 9. 7:40-7:50 között a Blaha Lujza téren a 37A villamos megállójában</a:t>
            </a:r>
            <a:br>
              <a:rPr lang="hu-HU" sz="2000" dirty="0" smtClean="0">
                <a:solidFill>
                  <a:srgbClr val="FFFF00"/>
                </a:solidFill>
              </a:rPr>
            </a:br>
            <a:r>
              <a:rPr lang="hu-HU" sz="2000" dirty="0" smtClean="0">
                <a:solidFill>
                  <a:srgbClr val="FFFF00"/>
                </a:solidFill>
              </a:rPr>
              <a:t>FEHÉR </a:t>
            </a:r>
            <a:r>
              <a:rPr lang="hu-HU" sz="2000" dirty="0">
                <a:solidFill>
                  <a:srgbClr val="FFFF00"/>
                </a:solidFill>
              </a:rPr>
              <a:t>SZÍNŰ, TISZTA </a:t>
            </a:r>
            <a:r>
              <a:rPr lang="hu-HU" sz="2000" b="1" dirty="0">
                <a:solidFill>
                  <a:srgbClr val="FFFF00"/>
                </a:solidFill>
              </a:rPr>
              <a:t>KÖPENYT </a:t>
            </a:r>
            <a:r>
              <a:rPr lang="hu-HU" sz="2000" dirty="0" smtClean="0">
                <a:solidFill>
                  <a:srgbClr val="FFFF00"/>
                </a:solidFill>
              </a:rPr>
              <a:t>mindenki </a:t>
            </a:r>
            <a:r>
              <a:rPr lang="hu-HU" sz="2000" dirty="0">
                <a:solidFill>
                  <a:srgbClr val="FFFF00"/>
                </a:solidFill>
              </a:rPr>
              <a:t>hozzon magával</a:t>
            </a:r>
            <a:endParaRPr lang="hu-HU" sz="2000" u="sng" dirty="0" smtClean="0">
              <a:solidFill>
                <a:srgbClr val="FFFF00"/>
              </a:solidFill>
            </a:endParaRPr>
          </a:p>
          <a:p>
            <a:endParaRPr lang="hu-HU" sz="2000" u="sng" dirty="0" smtClean="0">
              <a:solidFill>
                <a:srgbClr val="FFFF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14227</TotalTime>
  <Words>56</Words>
  <Application>Microsoft Office PowerPoint</Application>
  <PresentationFormat>Diavetítés a képernyőre (4:3 oldalarány)</PresentationFormat>
  <Paragraphs>45</Paragraphs>
  <Slides>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5" baseType="lpstr">
      <vt:lpstr>Office-téma</vt:lpstr>
      <vt:lpstr>1. dia</vt:lpstr>
      <vt:lpstr>2. dia</vt:lpstr>
      <vt:lpstr>3. dia</vt:lpstr>
      <vt:lpstr>4. dia</vt:lpstr>
    </vt:vector>
  </TitlesOfParts>
  <Company>Non-Food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Mező</dc:title>
  <dc:creator>Balint Sipos</dc:creator>
  <cp:lastModifiedBy>Berni</cp:lastModifiedBy>
  <cp:revision>158</cp:revision>
  <dcterms:created xsi:type="dcterms:W3CDTF">2014-02-11T14:11:10Z</dcterms:created>
  <dcterms:modified xsi:type="dcterms:W3CDTF">2018-02-27T11:37:37Z</dcterms:modified>
</cp:coreProperties>
</file>