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9" r:id="rId2"/>
    <p:sldId id="324" r:id="rId3"/>
    <p:sldId id="382" r:id="rId4"/>
    <p:sldId id="327" r:id="rId5"/>
    <p:sldId id="383" r:id="rId6"/>
    <p:sldId id="326" r:id="rId7"/>
    <p:sldId id="386" r:id="rId8"/>
    <p:sldId id="387" r:id="rId9"/>
    <p:sldId id="374" r:id="rId10"/>
    <p:sldId id="329" r:id="rId11"/>
    <p:sldId id="360" r:id="rId12"/>
    <p:sldId id="328" r:id="rId13"/>
    <p:sldId id="330" r:id="rId14"/>
    <p:sldId id="344" r:id="rId15"/>
    <p:sldId id="362" r:id="rId16"/>
    <p:sldId id="331" r:id="rId17"/>
    <p:sldId id="332" r:id="rId18"/>
    <p:sldId id="333" r:id="rId19"/>
    <p:sldId id="334" r:id="rId20"/>
    <p:sldId id="335" r:id="rId21"/>
    <p:sldId id="364" r:id="rId22"/>
    <p:sldId id="336" r:id="rId23"/>
    <p:sldId id="342" r:id="rId24"/>
    <p:sldId id="337" r:id="rId25"/>
    <p:sldId id="338" r:id="rId26"/>
    <p:sldId id="339" r:id="rId27"/>
    <p:sldId id="340" r:id="rId28"/>
    <p:sldId id="366" r:id="rId29"/>
    <p:sldId id="376" r:id="rId30"/>
    <p:sldId id="343" r:id="rId31"/>
    <p:sldId id="341" r:id="rId32"/>
    <p:sldId id="311" r:id="rId33"/>
    <p:sldId id="385" r:id="rId34"/>
    <p:sldId id="346" r:id="rId35"/>
    <p:sldId id="347" r:id="rId36"/>
    <p:sldId id="354" r:id="rId37"/>
    <p:sldId id="357" r:id="rId38"/>
    <p:sldId id="378" r:id="rId39"/>
    <p:sldId id="388" r:id="rId40"/>
    <p:sldId id="389" r:id="rId41"/>
  </p:sldIdLst>
  <p:sldSz cx="9144000" cy="6858000" type="screen4x3"/>
  <p:notesSz cx="9601200" cy="7315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FAD97"/>
    <a:srgbClr val="005678"/>
    <a:srgbClr val="96C4B4"/>
    <a:srgbClr val="004664"/>
    <a:srgbClr val="13818D"/>
    <a:srgbClr val="858585"/>
    <a:srgbClr val="767676"/>
    <a:srgbClr val="8CA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0" autoAdjust="0"/>
    <p:restoredTop sz="91771" autoAdjust="0"/>
  </p:normalViewPr>
  <p:slideViewPr>
    <p:cSldViewPr showGuides="1">
      <p:cViewPr>
        <p:scale>
          <a:sx n="70" d="100"/>
          <a:sy n="70" d="100"/>
        </p:scale>
        <p:origin x="-1524" y="-78"/>
      </p:cViewPr>
      <p:guideLst>
        <p:guide orient="horz" pos="1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notesViewPr>
    <p:cSldViewPr showGuides="1">
      <p:cViewPr varScale="1">
        <p:scale>
          <a:sx n="71" d="100"/>
          <a:sy n="71" d="100"/>
        </p:scale>
        <p:origin x="-798" y="-102"/>
      </p:cViewPr>
      <p:guideLst>
        <p:guide orient="horz" pos="2304"/>
        <p:guide pos="30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2.xml"/><Relationship Id="rId3" Type="http://schemas.openxmlformats.org/officeDocument/2006/relationships/slide" Target="slides/slide4.xml"/><Relationship Id="rId21" Type="http://schemas.openxmlformats.org/officeDocument/2006/relationships/slide" Target="slides/slide25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31.xml"/><Relationship Id="rId2" Type="http://schemas.openxmlformats.org/officeDocument/2006/relationships/slide" Target="slides/slide3.xml"/><Relationship Id="rId16" Type="http://schemas.openxmlformats.org/officeDocument/2006/relationships/slide" Target="slides/slide19.xml"/><Relationship Id="rId20" Type="http://schemas.openxmlformats.org/officeDocument/2006/relationships/slide" Target="slides/slide24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30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7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6.xml"/><Relationship Id="rId27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r>
              <a:rPr lang="en-GB"/>
              <a:t>fdgbb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0E73ADA7-943C-4048-9B5C-DFFABF7B5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39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2700" y="3475038"/>
            <a:ext cx="7035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r>
              <a:rPr lang="hu-HU"/>
              <a:t>fdgbb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BF795DB0-B074-4858-A4E7-29E65F61B1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056182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DEE7C6-2B91-40CD-BD6D-0E6296DFBF15}" type="slidenum">
              <a:rPr lang="hu-HU" altLang="hu-HU" sz="1200" smtClean="0"/>
              <a:pPr/>
              <a:t>1</a:t>
            </a:fld>
            <a:endParaRPr lang="hu-HU" altLang="hu-HU" sz="1200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Mitől barna a cukor?</a:t>
            </a:r>
          </a:p>
          <a:p>
            <a:r>
              <a:rPr lang="hu-HU" dirty="0" smtClean="0"/>
              <a:t>A </a:t>
            </a:r>
            <a:r>
              <a:rPr lang="hu-HU" u="sng" dirty="0" smtClean="0"/>
              <a:t>barna cukor</a:t>
            </a:r>
            <a:r>
              <a:rPr lang="hu-HU" dirty="0" smtClean="0"/>
              <a:t> színe lényegében egy csekély mennyiségű cukornádmelasztól származik. Elvileg cukornádból lehet úgy barna cukrot készíteni, hogy a tisztítási folyamat közben megállnak valahol, ahol még nem fehér a termék, de ennél jóval gyakoribb az, hogy a szokásos fehér kristálycukrot készítik el, és ehhez később adnak hozzá egy kis melaszt.</a:t>
            </a:r>
          </a:p>
          <a:p>
            <a:r>
              <a:rPr lang="hu-HU" u="sng" dirty="0" smtClean="0"/>
              <a:t>Barna cukor</a:t>
            </a:r>
            <a:r>
              <a:rPr lang="hu-HU" dirty="0" smtClean="0"/>
              <a:t> cukorrépából is készíthető úgy, hogy kis nádcukormelaszt adnak a hófehér végtermékhez.</a:t>
            </a:r>
          </a:p>
          <a:p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67704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http://www.abfallwirtschaft.steiermark.at/cms/dokumente/10029679_46555/460e37e4/011-Endbericht.pdf</a:t>
            </a:r>
            <a:endParaRPr lang="hu-HU" dirty="0" smtClean="0"/>
          </a:p>
          <a:p>
            <a:r>
              <a:rPr lang="en-GB" dirty="0" smtClean="0"/>
              <a:t>http://tudasbazis.sulinet.hu/hu/szakkepzes/mezogazdasag/allattenyesztes/elelmiszeripari-mellektermekek/novenyi-eredetu-mellektermekek-iii-cukorgyari-mellektermekek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09671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dirty="0" smtClean="0"/>
              <a:t>egy technológia szállító sem vállalta, sőt nem is tartották megvalósíthatónak a nagy C tartalmú </a:t>
            </a:r>
            <a:r>
              <a:rPr lang="hu-HU" altLang="hu-HU" dirty="0" err="1" smtClean="0"/>
              <a:t>monoszubsztrátos</a:t>
            </a:r>
            <a:r>
              <a:rPr lang="hu-HU" altLang="hu-HU" dirty="0" smtClean="0"/>
              <a:t> rothasztást</a:t>
            </a:r>
          </a:p>
          <a:p>
            <a:r>
              <a:rPr lang="hu-HU" altLang="hu-HU" dirty="0" smtClean="0"/>
              <a:t>léptéknövelés 5 m3-es reaktorból!</a:t>
            </a:r>
          </a:p>
          <a:p>
            <a:r>
              <a:rPr lang="hu-HU" altLang="hu-HU" dirty="0" smtClean="0"/>
              <a:t>2007. januárban indultak a kísérletek, és októberben állt a két 13 e m3 reaktor  </a:t>
            </a:r>
          </a:p>
          <a:p>
            <a:r>
              <a:rPr lang="hu-HU" altLang="hu-HU" dirty="0" smtClean="0"/>
              <a:t>25 nap a tartózkodási idő, gázhozam kezdetben 4 m3/reaktor m3, majd 2013-ban 7 m3/reaktor m3 </a:t>
            </a:r>
            <a:endParaRPr lang="en-GB" altLang="hu-HU" dirty="0" smtClean="0"/>
          </a:p>
          <a:p>
            <a:endParaRPr lang="en-GB" altLang="hu-HU" dirty="0" smtClean="0"/>
          </a:p>
        </p:txBody>
      </p:sp>
      <p:sp>
        <p:nvSpPr>
          <p:cNvPr id="53252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3253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395A23-2DE1-4493-8616-F0FCAA3333E8}" type="slidenum">
              <a:rPr lang="hu-HU" altLang="hu-HU" sz="1200" smtClean="0"/>
              <a:pPr/>
              <a:t>36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 smtClean="0"/>
          </a:p>
        </p:txBody>
      </p:sp>
      <p:sp>
        <p:nvSpPr>
          <p:cNvPr id="54276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4277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1F6716-FC95-416B-A622-4A7119062434}" type="slidenum">
              <a:rPr lang="hu-HU" altLang="hu-HU" sz="1200" smtClean="0"/>
              <a:pPr/>
              <a:t>38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hu-HU" smtClean="0"/>
              <a:t>Magyar Cukor Zrt. cukorkvótája 105 ezer t / év: hazai igény (320-330 ezer t) kb. 1/3-a</a:t>
            </a:r>
          </a:p>
        </p:txBody>
      </p:sp>
      <p:sp>
        <p:nvSpPr>
          <p:cNvPr id="55300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5301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9B7D7F-5826-402D-A8AC-9E3353FAD5EA}" type="slidenum">
              <a:rPr lang="hu-HU" altLang="hu-HU" sz="1200" smtClean="0"/>
              <a:pPr/>
              <a:t>39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2008. március - EU szabályozás: csak az </a:t>
            </a:r>
            <a:r>
              <a:rPr lang="hu-HU" dirty="0" err="1" smtClean="0"/>
              <a:t>energiahatékony</a:t>
            </a:r>
            <a:r>
              <a:rPr lang="hu-HU" baseline="0" dirty="0" smtClean="0"/>
              <a:t> üzemek maradhattak meg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1055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  <p:sp>
        <p:nvSpPr>
          <p:cNvPr id="47108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7109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CFADA5-4F5A-4B66-A6CC-ED1744243389}" type="slidenum">
              <a:rPr lang="hu-HU" altLang="hu-HU" sz="1200" smtClean="0"/>
              <a:pPr/>
              <a:t>4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BF9D03-AD09-4BA3-98E4-DD9EFBC4B62C}" type="slidenum">
              <a:rPr lang="hu-HU" altLang="hu-HU" sz="1200" smtClean="0"/>
              <a:pPr/>
              <a:t>7</a:t>
            </a:fld>
            <a:endParaRPr lang="hu-HU" altLang="hu-HU" sz="1200" smtClean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a-d-glükóz anomer 112 </a:t>
            </a:r>
            <a:r>
              <a:rPr lang="hu-HU" altLang="hu-HU" sz="1100" smtClean="0">
                <a:sym typeface="Symbol" pitchFamily="18" charset="2"/>
              </a:rPr>
              <a:t></a:t>
            </a:r>
            <a:r>
              <a:rPr lang="hu-HU" altLang="hu-HU" sz="1100" smtClean="0"/>
              <a:t>g</a:t>
            </a:r>
            <a:r>
              <a:rPr lang="hu-HU" altLang="hu-HU" sz="1100" baseline="30000" smtClean="0"/>
              <a:t>-1</a:t>
            </a:r>
            <a:r>
              <a:rPr lang="hu-HU" altLang="hu-HU" sz="1100" smtClean="0"/>
              <a:t>cm</a:t>
            </a:r>
            <a:r>
              <a:rPr lang="hu-HU" altLang="hu-HU" sz="1100" baseline="30000" smtClean="0"/>
              <a:t>3</a:t>
            </a:r>
            <a:r>
              <a:rPr lang="hu-HU" altLang="hu-HU" sz="1100" smtClean="0"/>
              <a:t>dm</a:t>
            </a:r>
            <a:r>
              <a:rPr lang="hu-HU" altLang="hu-HU" sz="1100" baseline="30000" smtClean="0"/>
              <a:t>-1</a:t>
            </a:r>
            <a:endParaRPr lang="en-GB" altLang="hu-HU" smtClean="0"/>
          </a:p>
        </p:txBody>
      </p:sp>
      <p:sp>
        <p:nvSpPr>
          <p:cNvPr id="49156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9157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74863C-C12B-4CAE-8BEF-B5F519354046}" type="slidenum">
              <a:rPr lang="hu-HU" altLang="hu-HU" sz="1200" smtClean="0"/>
              <a:pPr/>
              <a:t>8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levegőztetni kell, mert befülledhet (nő a hőmérséklet, fokozódik a cukorbomlás)</a:t>
            </a:r>
            <a:endParaRPr lang="en-GB" altLang="hu-HU" smtClean="0"/>
          </a:p>
        </p:txBody>
      </p:sp>
      <p:sp>
        <p:nvSpPr>
          <p:cNvPr id="50180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0181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336E85-2FCE-493A-9BDE-6C4E875503E0}" type="slidenum">
              <a:rPr lang="hu-HU" altLang="hu-HU" sz="1200" smtClean="0"/>
              <a:pPr/>
              <a:t>10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mosógép: lyuggatott lemez, csigaszerű tengely, lehet kettő is, jobban dörzsöli egymáshoz a répát</a:t>
            </a:r>
            <a:endParaRPr lang="en-GB" altLang="hu-HU" smtClean="0"/>
          </a:p>
        </p:txBody>
      </p:sp>
      <p:sp>
        <p:nvSpPr>
          <p:cNvPr id="51204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1205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086941-2B31-4119-ABBB-E89314A12164}" type="slidenum">
              <a:rPr lang="hu-HU" altLang="hu-HU" sz="1200" smtClean="0"/>
              <a:pPr/>
              <a:t>11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hőmérséklet a nagy</a:t>
            </a:r>
            <a:r>
              <a:rPr lang="hu-HU" baseline="0" dirty="0" smtClean="0"/>
              <a:t> diffúziós együttható miatt is fontos</a:t>
            </a:r>
            <a:endParaRPr lang="en-GB" smtClean="0"/>
          </a:p>
          <a:p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3718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hőmérséklet a nagy</a:t>
            </a:r>
            <a:r>
              <a:rPr lang="hu-HU" baseline="0" dirty="0" smtClean="0"/>
              <a:t> diffúziós együttható miatt is fontos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1357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en-US" smtClean="0"/>
              <a:t>Fehérszörpöt jobban elmondani: nem csak átkristályosítás után képződik</a:t>
            </a:r>
          </a:p>
        </p:txBody>
      </p:sp>
      <p:sp>
        <p:nvSpPr>
          <p:cNvPr id="52228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1200" smtClean="0"/>
              <a:t>fdgbb</a:t>
            </a:r>
          </a:p>
        </p:txBody>
      </p:sp>
      <p:sp>
        <p:nvSpPr>
          <p:cNvPr id="52229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09D319-C7F2-4A1E-A603-BD4173DF8EC1}" type="slidenum">
              <a:rPr lang="hu-HU" altLang="en-US" sz="1200" smtClean="0"/>
              <a:pPr/>
              <a:t>27</a:t>
            </a:fld>
            <a:endParaRPr lang="hu-HU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43625"/>
            <a:ext cx="1371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6427788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8229600" y="642778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172200" y="6427788"/>
            <a:ext cx="1905000" cy="0"/>
          </a:xfrm>
          <a:prstGeom prst="line">
            <a:avLst/>
          </a:prstGeom>
          <a:noFill/>
          <a:ln w="19050">
            <a:solidFill>
              <a:srgbClr val="166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895600" y="4116388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419600" y="4116388"/>
            <a:ext cx="4343400" cy="53975"/>
          </a:xfrm>
          <a:prstGeom prst="rect">
            <a:avLst/>
          </a:prstGeom>
          <a:solidFill>
            <a:srgbClr val="16698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895600" y="1066800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419600" y="1066800"/>
            <a:ext cx="4343400" cy="53975"/>
          </a:xfrm>
          <a:prstGeom prst="rect">
            <a:avLst/>
          </a:prstGeom>
          <a:solidFill>
            <a:srgbClr val="16698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447800"/>
            <a:ext cx="5334000" cy="2362200"/>
          </a:xfrm>
        </p:spPr>
        <p:txBody>
          <a:bodyPr/>
          <a:lstStyle>
            <a:lvl1pPr>
              <a:defRPr sz="2300">
                <a:latin typeface="Arial Narrow" pitchFamily="34" charset="0"/>
              </a:defRPr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724400"/>
            <a:ext cx="64008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3154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F507-4DCD-4ACD-808F-056A2143EF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0616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6019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6019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DC356-9892-48CB-A21D-069E03C244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146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248400" cy="8382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14800" cy="4724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14800" cy="2286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114800" cy="2286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8736-E096-4E75-984A-77A95F63BA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2346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248400" cy="8382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14800" cy="4724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724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71F2-D2A5-43B5-92B6-9ACC4D24FA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139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A2BE-8B60-4220-9F83-8D0C031C91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9104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1CAF-1542-492A-8EC2-182AEFE190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004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50F0-EA0A-4BCC-A95C-5AB6986C74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964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32E12-68AA-4993-A4D7-FE80BE232A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599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1D73-231C-417F-ADAF-26C2C0062F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925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765B-DDB4-415D-B930-5FC641DCE8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7685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8CAD6-6792-43BF-962A-32AD4E0615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04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3B00-8DAF-47E8-BE0E-1D13F9E372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4125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048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pic>
        <p:nvPicPr>
          <p:cNvPr id="1030" name="Picture 7" descr="ch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9209E2E9-22B0-4F96-AA3F-4ED1A74A73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2" name="Picture 11" descr="b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43625"/>
            <a:ext cx="1371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427788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8229600" y="642778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>
            <a:off x="6172200" y="6427788"/>
            <a:ext cx="1905000" cy="0"/>
          </a:xfrm>
          <a:prstGeom prst="line">
            <a:avLst/>
          </a:prstGeom>
          <a:noFill/>
          <a:ln w="19050">
            <a:solidFill>
              <a:srgbClr val="166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2895600" y="1066800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4419600" y="1066800"/>
            <a:ext cx="4343400" cy="53975"/>
          </a:xfrm>
          <a:prstGeom prst="rect">
            <a:avLst/>
          </a:prstGeom>
          <a:solidFill>
            <a:srgbClr val="16698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­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­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447800"/>
            <a:ext cx="5791200" cy="2362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hu-HU" altLang="hu-HU" sz="3200" smtClean="0">
                <a:latin typeface="Tahoma" pitchFamily="34" charset="0"/>
                <a:cs typeface="Times New Roman" pitchFamily="18" charset="0"/>
              </a:rPr>
              <a:t>Mez</a:t>
            </a:r>
            <a:r>
              <a:rPr lang="hu-HU" altLang="hu-HU" sz="3200" smtClean="0">
                <a:solidFill>
                  <a:srgbClr val="005678"/>
                </a:solidFill>
                <a:latin typeface="Tahoma" pitchFamily="34" charset="0"/>
              </a:rPr>
              <a:t>ő</a:t>
            </a:r>
            <a:r>
              <a:rPr lang="hu-HU" altLang="hu-HU" sz="3200" smtClean="0">
                <a:latin typeface="Tahoma" pitchFamily="34" charset="0"/>
                <a:cs typeface="Times New Roman" pitchFamily="18" charset="0"/>
              </a:rPr>
              <a:t>gazdasági iparok</a:t>
            </a:r>
            <a:br>
              <a:rPr lang="hu-HU" altLang="hu-HU" sz="3200" smtClean="0">
                <a:latin typeface="Tahoma" pitchFamily="34" charset="0"/>
                <a:cs typeface="Times New Roman" pitchFamily="18" charset="0"/>
              </a:rPr>
            </a:br>
            <a:r>
              <a:rPr lang="hu-HU" altLang="hu-HU" sz="3200" smtClean="0">
                <a:latin typeface="Tahoma" pitchFamily="34" charset="0"/>
                <a:cs typeface="Times New Roman" pitchFamily="18" charset="0"/>
              </a:rPr>
              <a:t>Cukorgyártás</a:t>
            </a:r>
            <a:r>
              <a:rPr lang="en-US" altLang="hu-HU" sz="3200" dirty="0" smtClean="0">
                <a:latin typeface="Tahoma" pitchFamily="34" charset="0"/>
              </a:rPr>
              <a:t> </a:t>
            </a:r>
            <a:endParaRPr lang="hu-HU" altLang="hu-HU" sz="3200" dirty="0" smtClean="0"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495800"/>
            <a:ext cx="6049963" cy="1600200"/>
          </a:xfrm>
        </p:spPr>
        <p:txBody>
          <a:bodyPr anchor="ctr"/>
          <a:lstStyle/>
          <a:p>
            <a:pPr algn="l"/>
            <a:endParaRPr lang="hu-HU" altLang="hu-HU" sz="1600" dirty="0" smtClean="0"/>
          </a:p>
          <a:p>
            <a:pPr algn="l"/>
            <a:r>
              <a:rPr lang="hu-HU" altLang="hu-HU" sz="1600" dirty="0" smtClean="0"/>
              <a:t>Kiss Bernadett</a:t>
            </a:r>
          </a:p>
          <a:p>
            <a:pPr algn="l"/>
            <a:r>
              <a:rPr lang="en-US" altLang="hu-HU" sz="1600" dirty="0" smtClean="0"/>
              <a:t>Budapest</a:t>
            </a:r>
            <a:r>
              <a:rPr lang="hu-HU" altLang="hu-HU" sz="1600" dirty="0" smtClean="0"/>
              <a:t>i Műszaki és Gazdaságtudományi Egyetem</a:t>
            </a:r>
          </a:p>
          <a:p>
            <a:pPr algn="l"/>
            <a:r>
              <a:rPr lang="hu-HU" altLang="hu-HU" sz="1600" dirty="0" smtClean="0"/>
              <a:t>Alkalmazott Biotechnológia és Élelmiszertudományi Tanszék</a:t>
            </a:r>
          </a:p>
          <a:p>
            <a:pPr algn="l"/>
            <a:fld id="{F4B503C5-20B0-4B0F-9886-6B6CD2A9767F}" type="datetime4">
              <a:rPr lang="hu-HU" altLang="hu-HU" sz="1600" smtClean="0"/>
              <a:pPr algn="l"/>
              <a:t>2018. március 7.</a:t>
            </a:fld>
            <a:endParaRPr lang="hu-HU" alt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FC3A1-67E7-41AA-88AB-7943E347DC4C}" type="slidenum">
              <a:rPr lang="hu-HU"/>
              <a:pPr>
                <a:defRPr/>
              </a:pPr>
              <a:t>10</a:t>
            </a:fld>
            <a:endParaRPr lang="hu-HU"/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716338"/>
            <a:ext cx="33909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843088"/>
            <a:ext cx="8283575" cy="4465637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Betakarítás, előkészítés a beszállítás előtt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szedés, feldolgozás: októbertől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/>
              <a:t>végső stádium</a:t>
            </a:r>
            <a:r>
              <a:rPr lang="hu-HU" altLang="hu-HU" dirty="0" smtClean="0"/>
              <a:t> a kedvező, mert a cukorraktározás még késő ősszel is folyik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fejelés: eltávolítják a répa kis cukortartalmú fej- és </a:t>
            </a:r>
            <a:r>
              <a:rPr lang="hu-HU" altLang="hu-HU" dirty="0" err="1" smtClean="0"/>
              <a:t>farokrészét</a:t>
            </a: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(kevés cukrot tartalmaz)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a leveles répafej értékes takarmány 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Tárolás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tárolás</a:t>
            </a:r>
            <a:r>
              <a:rPr lang="hu-HU" altLang="hu-HU" u="sng" dirty="0" smtClean="0"/>
              <a:t> prizmákban</a:t>
            </a:r>
            <a:r>
              <a:rPr lang="hu-HU" altLang="hu-HU" dirty="0" smtClean="0"/>
              <a:t> a tábla szélén (közút mellett)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vagy gyári átvevőhelyeken depózva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h&gt;2 m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levegőztetés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/>
              <a:t>enzimtevékenység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>
                <a:latin typeface="Arial" charset="0"/>
                <a:cs typeface="Arial" charset="0"/>
              </a:rPr>
              <a:t>→</a:t>
            </a:r>
            <a:r>
              <a:rPr lang="hu-HU" altLang="hu-HU" u="sng" dirty="0" smtClean="0"/>
              <a:t> cukortartalom csökkenése </a:t>
            </a:r>
            <a:r>
              <a:rPr lang="hu-HU" altLang="hu-HU" dirty="0" smtClean="0"/>
              <a:t>(0,07-0,14% naponta)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 smtClean="0"/>
              <a:t>invertáz</a:t>
            </a:r>
            <a:r>
              <a:rPr lang="hu-HU" altLang="hu-HU" dirty="0" smtClean="0"/>
              <a:t> enzim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invert</a:t>
            </a:r>
            <a:r>
              <a:rPr lang="hu-HU" altLang="hu-HU" dirty="0" smtClean="0"/>
              <a:t> cukor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légzési enzimek bontják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/>
              <a:t> </a:t>
            </a:r>
            <a:r>
              <a:rPr lang="hu-HU" altLang="hu-HU" dirty="0" smtClean="0">
                <a:cs typeface="Arial" charset="0"/>
              </a:rPr>
              <a:t>tárolás: 0-3°C optimális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/>
              <a:t> idényjellegű ipar, kampány: 80-100 nap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4405313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Előkészítés, Tárolás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1844675"/>
            <a:ext cx="10937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BED45-D147-4D32-9D50-4EE08CFC5BDF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843088"/>
            <a:ext cx="8283575" cy="4249737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Tisztítás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gyárba szállított cukorrépa (közút/vasút)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</a:t>
            </a:r>
            <a:r>
              <a:rPr lang="hu-HU" altLang="hu-HU" u="sng" dirty="0" smtClean="0"/>
              <a:t>mintázás</a:t>
            </a:r>
            <a:r>
              <a:rPr lang="hu-HU" altLang="hu-HU" dirty="0" smtClean="0"/>
              <a:t> (cukor, K, Na, N-tartalom)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tárolás prizmákba rakva vagy közvetlen feldolgozás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szállítószalagra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tárolás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hosszú, árokszerű csatornákba (6-8 m széles x 4-5 m mély): </a:t>
            </a:r>
            <a:r>
              <a:rPr lang="hu-HU" altLang="hu-HU" u="sng" dirty="0" smtClean="0"/>
              <a:t>úsztatók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a tárolt répát víz szállítja be a gyárépületbe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részben eltávolítja a répára tapadt földet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kőfogó, gazfogó</a:t>
            </a: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 mosógép</a:t>
            </a:r>
            <a:endParaRPr lang="en-GB" altLang="hu-HU" dirty="0" smtClean="0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752975"/>
            <a:ext cx="2159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49800"/>
            <a:ext cx="2159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Ké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4752975"/>
            <a:ext cx="20589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30750"/>
            <a:ext cx="2159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CE8F7-EC9C-460A-9270-00C930ED0C01}" type="slidenum">
              <a:rPr lang="hu-HU"/>
              <a:pPr>
                <a:defRPr/>
              </a:pPr>
              <a:t>12</a:t>
            </a:fld>
            <a:endParaRPr lang="hu-HU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Szeletelés, Lényerés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844675"/>
            <a:ext cx="8283575" cy="46799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Szeletelés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tisztított répa →</a:t>
            </a:r>
            <a:r>
              <a:rPr lang="hu-HU" altLang="hu-HU" dirty="0" smtClean="0"/>
              <a:t> vágógépekbe </a:t>
            </a:r>
            <a:r>
              <a:rPr lang="hu-HU" altLang="hu-HU" dirty="0" smtClean="0">
                <a:cs typeface="Arial" charset="0"/>
              </a:rPr>
              <a:t>(késes vágógépek) → </a:t>
            </a:r>
            <a:r>
              <a:rPr lang="hu-HU" altLang="hu-HU" dirty="0" smtClean="0"/>
              <a:t>vékony csíkok, szeletek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/>
              <a:t>cél: a </a:t>
            </a:r>
            <a:r>
              <a:rPr lang="hu-HU" altLang="hu-HU" u="sng" dirty="0" err="1" smtClean="0"/>
              <a:t>lényerés</a:t>
            </a:r>
            <a:r>
              <a:rPr lang="hu-HU" altLang="hu-HU" u="sng" dirty="0" smtClean="0"/>
              <a:t> megkönnyítése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finomabb aprítás</a:t>
            </a:r>
            <a:r>
              <a:rPr lang="hu-HU" altLang="hu-HU" dirty="0" smtClean="0">
                <a:cs typeface="Arial" charset="0"/>
              </a:rPr>
              <a:t> → szelet felülete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</a:t>
            </a:r>
            <a:r>
              <a:rPr lang="hu-HU" altLang="hu-HU" dirty="0" smtClean="0">
                <a:cs typeface="Arial" charset="0"/>
              </a:rPr>
              <a:t>, kidiffundálás útja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</a:t>
            </a:r>
            <a:r>
              <a:rPr lang="hu-HU" altLang="hu-HU" dirty="0" smtClean="0">
                <a:cs typeface="Arial" charset="0"/>
              </a:rPr>
              <a:t> kidiffundált cukor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</a:t>
            </a: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túlzott aprítás </a:t>
            </a:r>
            <a:r>
              <a:rPr lang="hu-HU" altLang="hu-HU" dirty="0" smtClean="0">
                <a:cs typeface="Arial" charset="0"/>
              </a:rPr>
              <a:t>→ nem-cukor </a:t>
            </a:r>
            <a:r>
              <a:rPr lang="hu-HU" altLang="hu-HU" dirty="0" err="1" smtClean="0">
                <a:cs typeface="Arial" charset="0"/>
              </a:rPr>
              <a:t>ag</a:t>
            </a:r>
            <a:r>
              <a:rPr lang="hu-HU" altLang="hu-HU" dirty="0" smtClean="0">
                <a:cs typeface="Arial" charset="0"/>
              </a:rPr>
              <a:t>. kiold. + </a:t>
            </a:r>
            <a:r>
              <a:rPr lang="hu-HU" altLang="hu-HU" dirty="0" err="1" smtClean="0">
                <a:cs typeface="Arial" charset="0"/>
              </a:rPr>
              <a:t>mech</a:t>
            </a:r>
            <a:r>
              <a:rPr lang="hu-HU" altLang="hu-HU" dirty="0" smtClean="0">
                <a:cs typeface="Arial" charset="0"/>
              </a:rPr>
              <a:t>. szil.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(</a:t>
            </a:r>
            <a:r>
              <a:rPr lang="hu-HU" altLang="hu-HU" dirty="0" smtClean="0">
                <a:cs typeface="Arial" charset="0"/>
              </a:rPr>
              <a:t>tömörödés, átjárhatóság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</a:t>
            </a:r>
            <a:r>
              <a:rPr lang="hu-HU" altLang="hu-HU" dirty="0" smtClean="0">
                <a:cs typeface="Arial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az aprítás mértékét optimálni kell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szeletelés minősége (</a:t>
            </a:r>
            <a:r>
              <a:rPr lang="hu-HU" altLang="hu-HU" b="1" u="sng" dirty="0" smtClean="0">
                <a:cs typeface="Arial" charset="0"/>
              </a:rPr>
              <a:t>szilin szám</a:t>
            </a:r>
            <a:r>
              <a:rPr lang="hu-HU" altLang="hu-HU" u="sng" dirty="0" smtClean="0">
                <a:cs typeface="Arial" charset="0"/>
              </a:rPr>
              <a:t>):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100 g szeletke együttes hossza m-ben</a:t>
            </a:r>
            <a:r>
              <a:rPr lang="hu-HU" altLang="hu-HU" dirty="0" smtClean="0">
                <a:cs typeface="Arial" charset="0"/>
              </a:rPr>
              <a:t> (durvább 8-12 m, finomabb 20-25 m)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b="1" dirty="0" err="1" smtClean="0"/>
              <a:t>Lényerés</a:t>
            </a:r>
            <a:r>
              <a:rPr lang="hu-HU" altLang="hu-HU" b="1" dirty="0" smtClean="0"/>
              <a:t> (</a:t>
            </a:r>
            <a:r>
              <a:rPr lang="hu-HU" altLang="hu-HU" b="1" dirty="0" err="1" smtClean="0"/>
              <a:t>kilúgzás</a:t>
            </a:r>
            <a:r>
              <a:rPr lang="hu-HU" altLang="hu-HU" b="1" dirty="0" smtClean="0"/>
              <a:t>)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répaszelet (un. édes szelet): cukor az ép sejtek levében</a:t>
            </a:r>
          </a:p>
          <a:p>
            <a:pPr>
              <a:buNone/>
            </a:pPr>
            <a:r>
              <a:rPr lang="hu-HU" altLang="hu-HU" dirty="0" smtClean="0">
                <a:cs typeface="Arial" charset="0"/>
              </a:rPr>
              <a:t>→ kinyerés: diffúzióval történik (a sejtek </a:t>
            </a:r>
            <a:r>
              <a:rPr lang="hu-HU" altLang="hu-HU" dirty="0" err="1" smtClean="0">
                <a:cs typeface="Arial" charset="0"/>
              </a:rPr>
              <a:t>dezintegrálása</a:t>
            </a:r>
            <a:r>
              <a:rPr lang="hu-HU" altLang="hu-HU" dirty="0" smtClean="0">
                <a:cs typeface="Arial" charset="0"/>
              </a:rPr>
              <a:t> kerülendő)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diffúzió (tiszta vízzel): minél kevesebb idegen anyag kinyerése a cukor mellett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err="1" smtClean="0">
                <a:cs typeface="Arial" charset="0"/>
              </a:rPr>
              <a:t>plazmolízis</a:t>
            </a:r>
            <a:r>
              <a:rPr lang="hu-HU" altLang="hu-HU" dirty="0" smtClean="0">
                <a:cs typeface="Arial" charset="0"/>
              </a:rPr>
              <a:t>: </a:t>
            </a:r>
            <a:r>
              <a:rPr lang="hu-HU" altLang="hu-HU" u="sng" dirty="0" smtClean="0">
                <a:cs typeface="Arial" charset="0"/>
              </a:rPr>
              <a:t>hőhatás → sejtfehérjék </a:t>
            </a:r>
            <a:r>
              <a:rPr lang="hu-HU" altLang="hu-HU" u="sng" dirty="0" err="1" smtClean="0">
                <a:cs typeface="Arial" charset="0"/>
              </a:rPr>
              <a:t>koagulálása</a:t>
            </a:r>
            <a:r>
              <a:rPr lang="hu-HU" altLang="hu-HU" u="sng" dirty="0" smtClean="0">
                <a:cs typeface="Arial" charset="0"/>
              </a:rPr>
              <a:t> és a sejtmembrán átjárhatóvá válik</a:t>
            </a:r>
            <a:r>
              <a:rPr lang="hu-HU" altLang="hu-HU" dirty="0" smtClean="0"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50-60°C: lassú, &gt;80°C: sejtmembrán túlzott károsodása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optimális: 70-80°C (ideje kb. 10 perc)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adagolás, hogy a pektin ne oldódjon ki</a:t>
            </a:r>
            <a:endParaRPr lang="en-GB" altLang="hu-HU" dirty="0" smtClean="0">
              <a:cs typeface="Arial" charset="0"/>
            </a:endParaRPr>
          </a:p>
        </p:txBody>
      </p:sp>
      <p:pic>
        <p:nvPicPr>
          <p:cNvPr id="1536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13100"/>
            <a:ext cx="21590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663" y="1700213"/>
            <a:ext cx="215741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1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9A046-7FCE-4C23-9CFD-F4A8BA83ACEA}" type="slidenum">
              <a:rPr lang="hu-HU"/>
              <a:pPr>
                <a:defRPr/>
              </a:pPr>
              <a:t>13</a:t>
            </a:fld>
            <a:endParaRPr lang="hu-HU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6783388" cy="449262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Diffúzió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Fick</a:t>
            </a:r>
            <a:r>
              <a:rPr lang="hu-HU" altLang="hu-HU" dirty="0" smtClean="0">
                <a:cs typeface="Arial" charset="0"/>
              </a:rPr>
              <a:t>: 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S – az F felületen átdiffundáló anyagmennyiség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D – diffúziós együttható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F – a felület, melyen a diffúzió végbemegy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 – tömény oldat koncentrációja (répaszeletben)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 – híg oldat koncentrációja (a </a:t>
            </a:r>
            <a:r>
              <a:rPr lang="hu-HU" altLang="hu-HU" dirty="0" err="1" smtClean="0">
                <a:cs typeface="Arial" charset="0"/>
              </a:rPr>
              <a:t>kilúgzó</a:t>
            </a:r>
            <a:r>
              <a:rPr lang="hu-HU" altLang="hu-HU" dirty="0" smtClean="0">
                <a:cs typeface="Arial" charset="0"/>
              </a:rPr>
              <a:t> lében)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x – diffúziós réteg vastagsága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t – diffúziós idő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hajtóerő a konc. gradiens: </a:t>
            </a:r>
            <a:r>
              <a:rPr lang="hu-HU" altLang="hu-HU" u="sng" dirty="0" err="1" smtClean="0">
                <a:latin typeface="Symbol" pitchFamily="18" charset="2"/>
                <a:cs typeface="Arial" charset="0"/>
              </a:rPr>
              <a:t>D</a:t>
            </a:r>
            <a:r>
              <a:rPr lang="hu-HU" altLang="hu-HU" u="sng" dirty="0" err="1" smtClean="0">
                <a:cs typeface="Arial" charset="0"/>
              </a:rPr>
              <a:t>c</a:t>
            </a:r>
            <a:r>
              <a:rPr lang="hu-HU" altLang="hu-HU" u="sng" dirty="0" smtClean="0">
                <a:cs typeface="Arial" charset="0"/>
              </a:rPr>
              <a:t>/x</a:t>
            </a:r>
            <a:r>
              <a:rPr lang="hu-HU" altLang="hu-HU" dirty="0" smtClean="0">
                <a:cs typeface="Arial" charset="0"/>
              </a:rPr>
              <a:t>, azaz az egységnyi távolságra eső konc. különbség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Einstein:  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K – állandó = f (molekulaméret)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T – </a:t>
            </a:r>
            <a:r>
              <a:rPr lang="hu-HU" altLang="hu-HU" dirty="0" err="1" smtClean="0">
                <a:cs typeface="Arial" charset="0"/>
              </a:rPr>
              <a:t>absz</a:t>
            </a:r>
            <a:r>
              <a:rPr lang="hu-HU" altLang="hu-HU" dirty="0" smtClean="0">
                <a:cs typeface="Arial" charset="0"/>
              </a:rPr>
              <a:t>. </a:t>
            </a:r>
            <a:r>
              <a:rPr lang="hu-HU" altLang="hu-HU" u="sng" dirty="0" smtClean="0">
                <a:cs typeface="Arial" charset="0"/>
              </a:rPr>
              <a:t>hőmérséklet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smtClean="0">
                <a:latin typeface="Symbol" pitchFamily="18" charset="2"/>
                <a:cs typeface="Arial" charset="0"/>
              </a:rPr>
              <a:t>h </a:t>
            </a:r>
            <a:r>
              <a:rPr lang="hu-HU" altLang="hu-HU" dirty="0" smtClean="0">
                <a:cs typeface="Arial" charset="0"/>
              </a:rPr>
              <a:t>– a víz </a:t>
            </a:r>
            <a:r>
              <a:rPr lang="hu-HU" altLang="hu-HU" u="sng" dirty="0" smtClean="0">
                <a:cs typeface="Arial" charset="0"/>
              </a:rPr>
              <a:t>viszkozitása</a:t>
            </a:r>
            <a:r>
              <a:rPr lang="hu-HU" altLang="hu-HU" dirty="0" smtClean="0">
                <a:cs typeface="Arial" charset="0"/>
              </a:rPr>
              <a:t> adott hőmérsékleten</a:t>
            </a:r>
          </a:p>
        </p:txBody>
      </p:sp>
      <p:graphicFrame>
        <p:nvGraphicFramePr>
          <p:cNvPr id="16390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2038350"/>
          <a:ext cx="1512888" cy="527050"/>
        </p:xfrm>
        <a:graphic>
          <a:graphicData uri="http://schemas.openxmlformats.org/presentationml/2006/ole">
            <p:oleObj spid="_x0000_s16449" name="Equation" r:id="rId4" imgW="1129810" imgH="393529" progId="">
              <p:embed/>
            </p:oleObj>
          </a:graphicData>
        </a:graphic>
      </p:graphicFrame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Lényerés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graphicFrame>
        <p:nvGraphicFramePr>
          <p:cNvPr id="16392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87450" y="4841875"/>
          <a:ext cx="804863" cy="531813"/>
        </p:xfrm>
        <a:graphic>
          <a:graphicData uri="http://schemas.openxmlformats.org/presentationml/2006/ole">
            <p:oleObj spid="_x0000_s16450" name="Equation" r:id="rId5" imgW="634725" imgH="418918" progId="">
              <p:embed/>
            </p:oleObj>
          </a:graphicData>
        </a:graphic>
      </p:graphicFrame>
      <p:sp>
        <p:nvSpPr>
          <p:cNvPr id="16393" name="AutoShape 11"/>
          <p:cNvSpPr>
            <a:spLocks/>
          </p:cNvSpPr>
          <p:nvPr/>
        </p:nvSpPr>
        <p:spPr bwMode="auto">
          <a:xfrm>
            <a:off x="4787900" y="2708275"/>
            <a:ext cx="144463" cy="1584325"/>
          </a:xfrm>
          <a:prstGeom prst="rightBrace">
            <a:avLst>
              <a:gd name="adj1" fmla="val 913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hu-HU" sz="2400">
              <a:latin typeface="Times New Roman" pitchFamily="18" charset="0"/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5003800" y="2995613"/>
            <a:ext cx="39608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szilinszám</a:t>
            </a:r>
            <a:endParaRPr lang="hu-HU" altLang="hu-HU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>
                <a:cs typeface="Arial" charset="0"/>
              </a:rPr>
              <a:t>	→ F, x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kilúgzó</a:t>
            </a:r>
            <a:r>
              <a:rPr lang="hu-HU" altLang="hu-HU" dirty="0">
                <a:cs typeface="Arial" charset="0"/>
              </a:rPr>
              <a:t> lé mennyisége </a:t>
            </a:r>
            <a:r>
              <a:rPr lang="hu-HU" altLang="hu-HU" dirty="0" smtClean="0">
                <a:cs typeface="Arial" charset="0"/>
              </a:rPr>
              <a:t>és </a:t>
            </a:r>
            <a:r>
              <a:rPr lang="hu-HU" altLang="hu-HU" dirty="0">
                <a:cs typeface="Arial" charset="0"/>
              </a:rPr>
              <a:t>ellenáram</a:t>
            </a:r>
          </a:p>
          <a:p>
            <a:pPr>
              <a:buFont typeface="Wingdings" pitchFamily="2" charset="2"/>
              <a:buNone/>
            </a:pPr>
            <a:r>
              <a:rPr lang="hu-HU" altLang="hu-HU" dirty="0">
                <a:cs typeface="Arial" charset="0"/>
              </a:rPr>
              <a:t>	→  </a:t>
            </a:r>
            <a:r>
              <a:rPr lang="hu-HU" altLang="hu-HU" dirty="0" err="1">
                <a:latin typeface="Symbol" pitchFamily="18" charset="2"/>
                <a:cs typeface="Arial" charset="0"/>
              </a:rPr>
              <a:t>D</a:t>
            </a:r>
            <a:r>
              <a:rPr lang="hu-HU" altLang="hu-HU" dirty="0" err="1">
                <a:cs typeface="Arial" charset="0"/>
              </a:rPr>
              <a:t>c</a:t>
            </a:r>
            <a:endParaRPr lang="hu-HU" altLang="hu-HU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>
                <a:cs typeface="Arial" charset="0"/>
              </a:rPr>
              <a:t>	</a:t>
            </a:r>
          </a:p>
          <a:p>
            <a:pPr>
              <a:buFont typeface="Wingdings" pitchFamily="2" charset="2"/>
              <a:buNone/>
            </a:pPr>
            <a:endParaRPr lang="hu-HU" altLang="hu-HU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35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74F3E-3A2D-4CC2-9CB2-980E23A16EA0}" type="slidenum">
              <a:rPr lang="hu-HU"/>
              <a:pPr>
                <a:defRPr/>
              </a:pPr>
              <a:t>14</a:t>
            </a:fld>
            <a:endParaRPr lang="hu-HU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333375"/>
            <a:ext cx="3713163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868988" y="1066800"/>
            <a:ext cx="287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Lényerés – diffúzőr torony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7414" name="Picture 12" descr="toronydiffuz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64944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641350" y="2566988"/>
            <a:ext cx="3448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forrázó teknő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plazmolízis (+ diffúzió)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 algn="ctr"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5513388" y="5089525"/>
            <a:ext cx="1722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diffúzőr torony</a:t>
            </a:r>
          </a:p>
        </p:txBody>
      </p:sp>
      <p:pic>
        <p:nvPicPr>
          <p:cNvPr id="17417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81550"/>
            <a:ext cx="215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250825" y="1789113"/>
            <a:ext cx="23764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diffúzió ideje: 70-80 perc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pic>
        <p:nvPicPr>
          <p:cNvPr id="17419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628775"/>
            <a:ext cx="2159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258888" y="2727325"/>
            <a:ext cx="5184775" cy="3097213"/>
            <a:chOff x="793" y="1718"/>
            <a:chExt cx="3266" cy="1951"/>
          </a:xfrm>
        </p:grpSpPr>
        <p:sp>
          <p:nvSpPr>
            <p:cNvPr id="17436" name="Line 19"/>
            <p:cNvSpPr>
              <a:spLocks noChangeShapeType="1"/>
            </p:cNvSpPr>
            <p:nvPr/>
          </p:nvSpPr>
          <p:spPr bwMode="auto">
            <a:xfrm>
              <a:off x="793" y="2341"/>
              <a:ext cx="698" cy="1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7" name="Line 25"/>
            <p:cNvSpPr>
              <a:spLocks noChangeShapeType="1"/>
            </p:cNvSpPr>
            <p:nvPr/>
          </p:nvSpPr>
          <p:spPr bwMode="auto">
            <a:xfrm>
              <a:off x="3470" y="1729"/>
              <a:ext cx="589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8" name="Line 38"/>
            <p:cNvSpPr>
              <a:spLocks noChangeShapeType="1"/>
            </p:cNvSpPr>
            <p:nvPr/>
          </p:nvSpPr>
          <p:spPr bwMode="auto">
            <a:xfrm flipH="1">
              <a:off x="1474" y="2341"/>
              <a:ext cx="0" cy="68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9" name="Line 39"/>
            <p:cNvSpPr>
              <a:spLocks noChangeShapeType="1"/>
            </p:cNvSpPr>
            <p:nvPr/>
          </p:nvSpPr>
          <p:spPr bwMode="auto">
            <a:xfrm flipH="1">
              <a:off x="2200" y="3022"/>
              <a:ext cx="0" cy="63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0" name="Line 40"/>
            <p:cNvSpPr>
              <a:spLocks noChangeShapeType="1"/>
            </p:cNvSpPr>
            <p:nvPr/>
          </p:nvSpPr>
          <p:spPr bwMode="auto">
            <a:xfrm flipH="1">
              <a:off x="3470" y="1718"/>
              <a:ext cx="0" cy="195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1" name="Line 41"/>
            <p:cNvSpPr>
              <a:spLocks noChangeShapeType="1"/>
            </p:cNvSpPr>
            <p:nvPr/>
          </p:nvSpPr>
          <p:spPr bwMode="auto">
            <a:xfrm>
              <a:off x="1474" y="3022"/>
              <a:ext cx="726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2" name="Line 42"/>
            <p:cNvSpPr>
              <a:spLocks noChangeShapeType="1"/>
            </p:cNvSpPr>
            <p:nvPr/>
          </p:nvSpPr>
          <p:spPr bwMode="auto">
            <a:xfrm>
              <a:off x="2200" y="3657"/>
              <a:ext cx="1270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323850" y="2528888"/>
            <a:ext cx="5040313" cy="3565525"/>
            <a:chOff x="204" y="1593"/>
            <a:chExt cx="3175" cy="2246"/>
          </a:xfrm>
        </p:grpSpPr>
        <p:sp>
          <p:nvSpPr>
            <p:cNvPr id="17423" name="Line 43"/>
            <p:cNvSpPr>
              <a:spLocks noChangeShapeType="1"/>
            </p:cNvSpPr>
            <p:nvPr/>
          </p:nvSpPr>
          <p:spPr bwMode="auto">
            <a:xfrm flipH="1">
              <a:off x="3379" y="1593"/>
              <a:ext cx="0" cy="1429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4" name="Line 46"/>
            <p:cNvSpPr>
              <a:spLocks noChangeShapeType="1"/>
            </p:cNvSpPr>
            <p:nvPr/>
          </p:nvSpPr>
          <p:spPr bwMode="auto">
            <a:xfrm flipH="1">
              <a:off x="204" y="2795"/>
              <a:ext cx="0" cy="1044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5" name="Line 47"/>
            <p:cNvSpPr>
              <a:spLocks noChangeShapeType="1"/>
            </p:cNvSpPr>
            <p:nvPr/>
          </p:nvSpPr>
          <p:spPr bwMode="auto">
            <a:xfrm>
              <a:off x="204" y="3838"/>
              <a:ext cx="2767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6" name="Line 48"/>
            <p:cNvSpPr>
              <a:spLocks noChangeShapeType="1"/>
            </p:cNvSpPr>
            <p:nvPr/>
          </p:nvSpPr>
          <p:spPr bwMode="auto">
            <a:xfrm>
              <a:off x="204" y="2795"/>
              <a:ext cx="499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7" name="Line 49"/>
            <p:cNvSpPr>
              <a:spLocks noChangeShapeType="1"/>
            </p:cNvSpPr>
            <p:nvPr/>
          </p:nvSpPr>
          <p:spPr bwMode="auto">
            <a:xfrm>
              <a:off x="703" y="2024"/>
              <a:ext cx="952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8" name="Line 50"/>
            <p:cNvSpPr>
              <a:spLocks noChangeShapeType="1"/>
            </p:cNvSpPr>
            <p:nvPr/>
          </p:nvSpPr>
          <p:spPr bwMode="auto">
            <a:xfrm flipH="1">
              <a:off x="1655" y="2024"/>
              <a:ext cx="0" cy="726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9" name="Line 51"/>
            <p:cNvSpPr>
              <a:spLocks noChangeShapeType="1"/>
            </p:cNvSpPr>
            <p:nvPr/>
          </p:nvSpPr>
          <p:spPr bwMode="auto">
            <a:xfrm flipH="1">
              <a:off x="703" y="2024"/>
              <a:ext cx="0" cy="1588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0" name="Line 52"/>
            <p:cNvSpPr>
              <a:spLocks noChangeShapeType="1"/>
            </p:cNvSpPr>
            <p:nvPr/>
          </p:nvSpPr>
          <p:spPr bwMode="auto">
            <a:xfrm flipH="1">
              <a:off x="2971" y="3022"/>
              <a:ext cx="408" cy="816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1" name="Line 53"/>
            <p:cNvSpPr>
              <a:spLocks noChangeShapeType="1"/>
            </p:cNvSpPr>
            <p:nvPr/>
          </p:nvSpPr>
          <p:spPr bwMode="auto">
            <a:xfrm flipH="1">
              <a:off x="1202" y="2750"/>
              <a:ext cx="453" cy="68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2" name="Line 54"/>
            <p:cNvSpPr>
              <a:spLocks noChangeShapeType="1"/>
            </p:cNvSpPr>
            <p:nvPr/>
          </p:nvSpPr>
          <p:spPr bwMode="auto">
            <a:xfrm flipH="1">
              <a:off x="1882" y="2523"/>
              <a:ext cx="0" cy="1089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3" name="Line 55"/>
            <p:cNvSpPr>
              <a:spLocks noChangeShapeType="1"/>
            </p:cNvSpPr>
            <p:nvPr/>
          </p:nvSpPr>
          <p:spPr bwMode="auto">
            <a:xfrm>
              <a:off x="703" y="3612"/>
              <a:ext cx="1179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4" name="Line 56"/>
            <p:cNvSpPr>
              <a:spLocks noChangeShapeType="1"/>
            </p:cNvSpPr>
            <p:nvPr/>
          </p:nvSpPr>
          <p:spPr bwMode="auto">
            <a:xfrm>
              <a:off x="1655" y="2523"/>
              <a:ext cx="227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5" name="Line 59"/>
            <p:cNvSpPr>
              <a:spLocks noChangeShapeType="1"/>
            </p:cNvSpPr>
            <p:nvPr/>
          </p:nvSpPr>
          <p:spPr bwMode="auto">
            <a:xfrm>
              <a:off x="2699" y="1593"/>
              <a:ext cx="680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7422" name="Rectangle 61"/>
          <p:cNvSpPr>
            <a:spLocks noChangeArrowheads="1"/>
          </p:cNvSpPr>
          <p:nvPr/>
        </p:nvSpPr>
        <p:spPr bwMode="auto">
          <a:xfrm>
            <a:off x="395288" y="3860800"/>
            <a:ext cx="647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80°C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22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03264-802C-4BD0-B374-28AA1D658EF8}" type="slidenum">
              <a:rPr lang="hu-HU"/>
              <a:pPr>
                <a:defRPr/>
              </a:pPr>
              <a:t>15</a:t>
            </a:fld>
            <a:endParaRPr lang="hu-HU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04800"/>
            <a:ext cx="7272338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059113" y="1066800"/>
            <a:ext cx="568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Lényerés – fekvő diffúzőr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8438" name="Picture 5" descr="diffuzios tek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5" y="2230438"/>
            <a:ext cx="5791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124075" y="4141788"/>
            <a:ext cx="66246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diffúziós teknő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 120-140 perc </a:t>
            </a:r>
            <a:r>
              <a:rPr lang="hu-HU" altLang="hu-HU">
                <a:cs typeface="Arial" charset="0"/>
                <a:sym typeface="Wingdings" pitchFamily="2" charset="2"/>
              </a:rPr>
              <a:t> </a:t>
            </a:r>
            <a:r>
              <a:rPr lang="hu-HU" altLang="hu-HU">
                <a:cs typeface="Arial" charset="0"/>
              </a:rPr>
              <a:t>szeletek törésének elkerülésére vastagabb szelettel üzemel	</a:t>
            </a:r>
          </a:p>
          <a:p>
            <a:pPr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27038" y="1844675"/>
            <a:ext cx="36798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plazmolízis + diffúzió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 algn="ctr"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sp>
        <p:nvSpPr>
          <p:cNvPr id="18441" name="Rectangle 21"/>
          <p:cNvSpPr>
            <a:spLocks noChangeArrowheads="1"/>
          </p:cNvSpPr>
          <p:nvPr/>
        </p:nvSpPr>
        <p:spPr bwMode="auto">
          <a:xfrm>
            <a:off x="323850" y="5013325"/>
            <a:ext cx="8496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diffúzőr</a:t>
            </a:r>
            <a:r>
              <a:rPr lang="hu-HU" altLang="hu-HU" dirty="0">
                <a:cs typeface="Arial" charset="0"/>
              </a:rPr>
              <a:t> tömege: répaszelettel és extraháló vízzel együtt több </a:t>
            </a:r>
            <a:r>
              <a:rPr lang="hu-HU" altLang="hu-HU" dirty="0" smtClean="0">
                <a:cs typeface="Arial" charset="0"/>
              </a:rPr>
              <a:t>száz tonna</a:t>
            </a:r>
            <a:endParaRPr lang="hu-HU" altLang="hu-HU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hu-HU" altLang="hu-HU" dirty="0"/>
          </a:p>
          <a:p>
            <a:pPr>
              <a:buFont typeface="Wingdings" pitchFamily="2" charset="2"/>
              <a:buNone/>
            </a:pPr>
            <a:r>
              <a:rPr lang="hu-HU" altLang="hu-HU" b="1" u="sng" dirty="0" err="1">
                <a:cs typeface="Arial" charset="0"/>
              </a:rPr>
              <a:t>Lélehúzás</a:t>
            </a:r>
            <a:r>
              <a:rPr lang="hu-HU" altLang="hu-HU" u="sng" dirty="0">
                <a:cs typeface="Arial" charset="0"/>
              </a:rPr>
              <a:t>: 100 tömegrész répaszeletből hány tömegrész </a:t>
            </a:r>
            <a:r>
              <a:rPr lang="hu-HU" altLang="hu-HU" u="sng" dirty="0" err="1">
                <a:cs typeface="Arial" charset="0"/>
              </a:rPr>
              <a:t>nyerslé</a:t>
            </a:r>
            <a:r>
              <a:rPr lang="hu-HU" altLang="hu-HU" u="sng" dirty="0">
                <a:cs typeface="Arial" charset="0"/>
              </a:rPr>
              <a:t>, % (jellemzően 110-120%)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Diffuziós</a:t>
            </a:r>
            <a:r>
              <a:rPr lang="hu-HU" altLang="hu-HU" dirty="0">
                <a:cs typeface="Arial" charset="0"/>
              </a:rPr>
              <a:t> veszteség: 0,2-0,3% a beérkező cukormennyiségre nézve</a:t>
            </a:r>
          </a:p>
          <a:p>
            <a:pPr>
              <a:buFont typeface="Wingdings" pitchFamily="2" charset="2"/>
              <a:buNone/>
            </a:pPr>
            <a:endParaRPr lang="hu-HU" altLang="hu-HU" dirty="0">
              <a:cs typeface="Arial" charset="0"/>
            </a:endParaRPr>
          </a:p>
        </p:txBody>
      </p:sp>
      <p:pic>
        <p:nvPicPr>
          <p:cNvPr id="18442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11388"/>
            <a:ext cx="25844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900113" y="2492375"/>
            <a:ext cx="2817812" cy="865188"/>
            <a:chOff x="567" y="1570"/>
            <a:chExt cx="1775" cy="545"/>
          </a:xfrm>
        </p:grpSpPr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2109" y="1616"/>
              <a:ext cx="233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1" name="Line 25"/>
            <p:cNvSpPr>
              <a:spLocks noChangeShapeType="1"/>
            </p:cNvSpPr>
            <p:nvPr/>
          </p:nvSpPr>
          <p:spPr bwMode="auto">
            <a:xfrm flipV="1">
              <a:off x="567" y="1933"/>
              <a:ext cx="1542" cy="18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2" name="Line 26"/>
            <p:cNvSpPr>
              <a:spLocks noChangeShapeType="1"/>
            </p:cNvSpPr>
            <p:nvPr/>
          </p:nvSpPr>
          <p:spPr bwMode="auto">
            <a:xfrm>
              <a:off x="2109" y="1616"/>
              <a:ext cx="0" cy="31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3" name="Line 27"/>
            <p:cNvSpPr>
              <a:spLocks noChangeShapeType="1"/>
            </p:cNvSpPr>
            <p:nvPr/>
          </p:nvSpPr>
          <p:spPr bwMode="auto">
            <a:xfrm>
              <a:off x="567" y="1570"/>
              <a:ext cx="0" cy="54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11188" y="2565400"/>
            <a:ext cx="2447925" cy="1441450"/>
            <a:chOff x="385" y="1570"/>
            <a:chExt cx="1542" cy="908"/>
          </a:xfrm>
        </p:grpSpPr>
        <p:sp>
          <p:nvSpPr>
            <p:cNvPr id="18446" name="Line 28"/>
            <p:cNvSpPr>
              <a:spLocks noChangeShapeType="1"/>
            </p:cNvSpPr>
            <p:nvPr/>
          </p:nvSpPr>
          <p:spPr bwMode="auto">
            <a:xfrm>
              <a:off x="1927" y="1570"/>
              <a:ext cx="0" cy="454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8447" name="Group 30"/>
            <p:cNvGrpSpPr>
              <a:grpSpLocks/>
            </p:cNvGrpSpPr>
            <p:nvPr/>
          </p:nvGrpSpPr>
          <p:grpSpPr bwMode="auto">
            <a:xfrm>
              <a:off x="385" y="2024"/>
              <a:ext cx="1542" cy="454"/>
              <a:chOff x="385" y="2024"/>
              <a:chExt cx="1542" cy="454"/>
            </a:xfrm>
          </p:grpSpPr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 flipV="1">
                <a:off x="385" y="2024"/>
                <a:ext cx="1542" cy="181"/>
              </a:xfrm>
              <a:prstGeom prst="line">
                <a:avLst/>
              </a:prstGeom>
              <a:noFill/>
              <a:ln w="50800">
                <a:solidFill>
                  <a:srgbClr val="8CA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49" name="Line 29"/>
              <p:cNvSpPr>
                <a:spLocks noChangeShapeType="1"/>
              </p:cNvSpPr>
              <p:nvPr/>
            </p:nvSpPr>
            <p:spPr bwMode="auto">
              <a:xfrm>
                <a:off x="385" y="2205"/>
                <a:ext cx="0" cy="273"/>
              </a:xfrm>
              <a:prstGeom prst="line">
                <a:avLst/>
              </a:prstGeom>
              <a:noFill/>
              <a:ln w="50800">
                <a:solidFill>
                  <a:srgbClr val="8CA5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8445" name="Rectangle 33"/>
          <p:cNvSpPr>
            <a:spLocks noChangeArrowheads="1"/>
          </p:cNvSpPr>
          <p:nvPr/>
        </p:nvSpPr>
        <p:spPr bwMode="auto">
          <a:xfrm>
            <a:off x="468313" y="4005263"/>
            <a:ext cx="720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80°C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 algn="ctr"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AE14D-369D-4478-B85E-46A0B2C52287}" type="slidenum">
              <a:rPr lang="hu-HU"/>
              <a:pPr>
                <a:defRPr/>
              </a:pPr>
              <a:t>16</a:t>
            </a:fld>
            <a:endParaRPr lang="hu-HU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151813" cy="4392613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Diffúzió →	zöldes szürke / majdnem fekete </a:t>
            </a:r>
            <a:r>
              <a:rPr lang="hu-HU" altLang="hu-HU" dirty="0" err="1" smtClean="0">
                <a:cs typeface="Arial" charset="0"/>
              </a:rPr>
              <a:t>nyerslé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</a:t>
            </a:r>
            <a:r>
              <a:rPr lang="hu-HU" altLang="hu-HU" u="sng" dirty="0" smtClean="0">
                <a:cs typeface="Arial" charset="0"/>
              </a:rPr>
              <a:t>120-170 g/l cukoroldat</a:t>
            </a:r>
          </a:p>
          <a:p>
            <a:pPr>
              <a:lnSpc>
                <a:spcPct val="90000"/>
              </a:lnSpc>
              <a:buNone/>
            </a:pPr>
            <a:r>
              <a:rPr lang="hu-HU" altLang="hu-HU" dirty="0" smtClean="0">
                <a:cs typeface="Arial" charset="0"/>
              </a:rPr>
              <a:t>		</a:t>
            </a:r>
            <a:r>
              <a:rPr lang="hu-HU" altLang="hu-HU" b="1" dirty="0" smtClean="0">
                <a:cs typeface="Arial" charset="0"/>
              </a:rPr>
              <a:t>tisztasági hányados</a:t>
            </a:r>
            <a:r>
              <a:rPr lang="hu-HU" altLang="hu-HU" dirty="0" smtClean="0">
                <a:cs typeface="Arial" charset="0"/>
              </a:rPr>
              <a:t>: cukor / összes szárazanyag </a:t>
            </a:r>
            <a:r>
              <a:rPr lang="hu-HU" altLang="hu-HU" dirty="0" smtClean="0">
                <a:cs typeface="Arial" charset="0"/>
                <a:sym typeface="Wingdings" panose="05000000000000000000" pitchFamily="2" charset="2"/>
              </a:rPr>
              <a:t></a:t>
            </a:r>
            <a:r>
              <a:rPr lang="hu-HU" altLang="hu-HU" dirty="0" smtClean="0">
                <a:cs typeface="Arial" charset="0"/>
              </a:rPr>
              <a:t> 85-88</a:t>
            </a:r>
            <a:r>
              <a:rPr lang="hu-HU" altLang="hu-HU" dirty="0">
                <a:cs typeface="Arial" charset="0"/>
              </a:rPr>
              <a:t>% 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</a:t>
            </a:r>
            <a:r>
              <a:rPr lang="hu-HU" altLang="hu-HU" u="sng" dirty="0" smtClean="0">
                <a:cs typeface="Arial" charset="0"/>
              </a:rPr>
              <a:t>cukor mellett: </a:t>
            </a:r>
            <a:r>
              <a:rPr lang="hu-HU" altLang="hu-HU" u="sng" dirty="0" err="1" smtClean="0">
                <a:cs typeface="Arial" charset="0"/>
              </a:rPr>
              <a:t>invert</a:t>
            </a:r>
            <a:r>
              <a:rPr lang="hu-HU" altLang="hu-HU" u="sng" dirty="0" smtClean="0">
                <a:cs typeface="Arial" charset="0"/>
              </a:rPr>
              <a:t> cukor, szerves savak, kolloidok (fehérjék, pektin), szervetlen ionok</a:t>
            </a:r>
            <a:r>
              <a:rPr lang="hu-HU" altLang="hu-HU" dirty="0" smtClean="0"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err="1" smtClean="0"/>
              <a:t>Létisztítás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nem-cukor anyagok eltávolítása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minimális cukorveszteség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a keletkező anyagok ne gátolják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- a bepárlást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- a kristályosítást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Meszes-szénsavas eljárás</a:t>
            </a:r>
            <a:r>
              <a:rPr lang="hu-HU" altLang="hu-HU" dirty="0" smtClean="0">
                <a:cs typeface="Arial" charset="0"/>
              </a:rPr>
              <a:t> (kb. 700 tesztelt technológiából)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err="1" smtClean="0">
                <a:cs typeface="Arial" charset="0"/>
              </a:rPr>
              <a:t>nyerslé</a:t>
            </a:r>
            <a:r>
              <a:rPr lang="hu-HU" altLang="hu-HU" dirty="0" smtClean="0">
                <a:cs typeface="Arial" charset="0"/>
              </a:rPr>
              <a:t> + </a:t>
            </a:r>
            <a:r>
              <a:rPr lang="hu-HU" altLang="hu-HU" u="sng" dirty="0" smtClean="0">
                <a:cs typeface="Arial" charset="0"/>
              </a:rPr>
              <a:t>mésztej</a:t>
            </a:r>
            <a:r>
              <a:rPr lang="hu-HU" altLang="hu-HU" dirty="0" smtClean="0">
                <a:cs typeface="Arial" charset="0"/>
              </a:rPr>
              <a:t> (</a:t>
            </a:r>
            <a:r>
              <a:rPr lang="hu-HU" altLang="hu-HU" dirty="0" err="1" smtClean="0">
                <a:cs typeface="Arial" charset="0"/>
              </a:rPr>
              <a:t>Ca</a:t>
            </a:r>
            <a:r>
              <a:rPr lang="hu-HU" altLang="hu-HU" dirty="0" smtClean="0">
                <a:cs typeface="Arial" charset="0"/>
              </a:rPr>
              <a:t>(OH)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)→ nem-cukor anyagok kicsapása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CO</a:t>
            </a:r>
            <a:r>
              <a:rPr lang="hu-HU" altLang="hu-HU" u="sng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(szaturálás) → 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szűrő-derítő anyag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jól szűrhetőek lesznek a kicsapott nem-cukor anyagok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5940425" y="3643313"/>
            <a:ext cx="30241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</a:t>
            </a:r>
          </a:p>
          <a:p>
            <a:pPr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39F55-795B-4FA3-AB99-3233E257744B}" type="slidenum">
              <a:rPr lang="hu-HU"/>
              <a:pPr>
                <a:defRPr/>
              </a:pPr>
              <a:t>17</a:t>
            </a:fld>
            <a:endParaRPr lang="hu-HU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7720013" cy="4464050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Meszes-szénsavas eljárás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mészkő égetés</a:t>
            </a:r>
            <a:r>
              <a:rPr lang="hu-HU" altLang="hu-HU" dirty="0" smtClean="0">
                <a:cs typeface="Arial" charset="0"/>
              </a:rPr>
              <a:t> a cukorgyáron belül → mésztej és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err="1" smtClean="0">
                <a:cs typeface="Arial" charset="0"/>
              </a:rPr>
              <a:t>eá</a:t>
            </a:r>
            <a:r>
              <a:rPr lang="hu-HU" altLang="hu-HU" dirty="0" smtClean="0">
                <a:cs typeface="Arial" charset="0"/>
              </a:rPr>
              <a:t>.	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I. Előderítés/derítés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1,5-2,5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err="1" smtClean="0">
                <a:cs typeface="Arial" charset="0"/>
              </a:rPr>
              <a:t>CaO</a:t>
            </a:r>
            <a:r>
              <a:rPr lang="hu-HU" altLang="hu-HU" dirty="0" smtClean="0">
                <a:cs typeface="Arial" charset="0"/>
              </a:rPr>
              <a:t> egyenérték mésztej → </a:t>
            </a:r>
            <a:r>
              <a:rPr lang="hu-HU" altLang="hu-HU" u="sng" dirty="0" smtClean="0">
                <a:cs typeface="Arial" charset="0"/>
              </a:rPr>
              <a:t>pH 10,8-11,2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fehérjék (kolloidok) kicsapása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oldott szerves savak és </a:t>
            </a:r>
            <a:r>
              <a:rPr lang="hu-HU" altLang="hu-HU" dirty="0" err="1" smtClean="0">
                <a:cs typeface="Arial" charset="0"/>
              </a:rPr>
              <a:t>alkálisóik</a:t>
            </a:r>
            <a:r>
              <a:rPr lang="hu-HU" altLang="hu-HU" dirty="0" smtClean="0">
                <a:cs typeface="Arial" charset="0"/>
              </a:rPr>
              <a:t> egy része → </a:t>
            </a:r>
            <a:r>
              <a:rPr lang="hu-HU" altLang="hu-HU" u="sng" dirty="0" smtClean="0">
                <a:cs typeface="Arial" charset="0"/>
              </a:rPr>
              <a:t>rosszul oldódó </a:t>
            </a:r>
            <a:r>
              <a:rPr lang="hu-HU" altLang="hu-HU" u="sng" dirty="0" err="1" smtClean="0">
                <a:cs typeface="Arial" charset="0"/>
              </a:rPr>
              <a:t>Ca-só</a:t>
            </a:r>
            <a:r>
              <a:rPr lang="hu-HU" altLang="hu-HU" u="sng" dirty="0" smtClean="0">
                <a:cs typeface="Arial" charset="0"/>
              </a:rPr>
              <a:t> csapadék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II. Főderítés/főmeszezés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+ 9-20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egyenérték mésztej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olidFill>
                  <a:srgbClr val="FF0000"/>
                </a:solidFill>
                <a:cs typeface="Arial" charset="0"/>
              </a:rPr>
              <a:t>	</a:t>
            </a:r>
            <a:r>
              <a:rPr lang="hu-HU" altLang="hu-HU" dirty="0" smtClean="0">
                <a:solidFill>
                  <a:schemeClr val="bg2"/>
                </a:solidFill>
                <a:cs typeface="Arial" charset="0"/>
              </a:rPr>
              <a:t>→ az </a:t>
            </a:r>
            <a:r>
              <a:rPr lang="hu-HU" altLang="hu-HU" u="sng" dirty="0" smtClean="0">
                <a:solidFill>
                  <a:schemeClr val="bg2"/>
                </a:solidFill>
                <a:cs typeface="Arial" charset="0"/>
              </a:rPr>
              <a:t>invertcukor és </a:t>
            </a:r>
            <a:r>
              <a:rPr lang="hu-HU" altLang="hu-HU" u="sng" dirty="0" err="1" smtClean="0">
                <a:solidFill>
                  <a:schemeClr val="bg2"/>
                </a:solidFill>
                <a:cs typeface="Arial" charset="0"/>
              </a:rPr>
              <a:t>savamidok</a:t>
            </a:r>
            <a:r>
              <a:rPr lang="hu-HU" altLang="hu-HU" u="sng" dirty="0" smtClean="0">
                <a:solidFill>
                  <a:schemeClr val="bg2"/>
                </a:solidFill>
                <a:cs typeface="Arial" charset="0"/>
              </a:rPr>
              <a:t> elroncsolása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olidFill>
                  <a:schemeClr val="bg2"/>
                </a:solidFill>
                <a:cs typeface="Arial" charset="0"/>
              </a:rPr>
              <a:t>	→ a kicsapott iszap </a:t>
            </a:r>
            <a:r>
              <a:rPr lang="hu-HU" altLang="hu-HU" u="sng" dirty="0" smtClean="0">
                <a:solidFill>
                  <a:schemeClr val="bg2"/>
                </a:solidFill>
                <a:cs typeface="Arial" charset="0"/>
              </a:rPr>
              <a:t>szűréséhez szükséges CaCO</a:t>
            </a:r>
            <a:r>
              <a:rPr lang="hu-HU" altLang="hu-HU" u="sng" baseline="-25000" dirty="0" smtClean="0">
                <a:solidFill>
                  <a:schemeClr val="bg2"/>
                </a:solidFill>
                <a:cs typeface="Arial" charset="0"/>
              </a:rPr>
              <a:t>3</a:t>
            </a:r>
            <a:r>
              <a:rPr lang="hu-HU" altLang="hu-HU" dirty="0" smtClean="0">
                <a:solidFill>
                  <a:schemeClr val="bg2"/>
                </a:solidFill>
                <a:cs typeface="Arial" charset="0"/>
              </a:rPr>
              <a:t>-hoz elegendő mész biztosítása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III. Szénsavazás 1.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→ </a:t>
            </a:r>
            <a:r>
              <a:rPr lang="hu-HU" altLang="hu-HU" u="sng" dirty="0" smtClean="0">
                <a:cs typeface="Arial" charset="0"/>
              </a:rPr>
              <a:t>pH 10,8-11,2</a:t>
            </a:r>
            <a:r>
              <a:rPr lang="hu-HU" altLang="hu-HU" dirty="0" smtClean="0">
                <a:cs typeface="Arial" charset="0"/>
              </a:rPr>
              <a:t> → előderítés csapadéka + kivált 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u="sng" dirty="0" smtClean="0">
                <a:cs typeface="Arial" charset="0"/>
              </a:rPr>
              <a:t>szűrés</a:t>
            </a:r>
            <a:r>
              <a:rPr lang="hu-HU" altLang="hu-HU" dirty="0" smtClean="0">
                <a:cs typeface="Arial" charset="0"/>
              </a:rPr>
              <a:t>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IV. Szénsavazás 2.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szűrlet + további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→ </a:t>
            </a:r>
            <a:r>
              <a:rPr lang="hu-HU" altLang="hu-HU" u="sng" dirty="0" smtClean="0">
                <a:cs typeface="Arial" charset="0"/>
              </a:rPr>
              <a:t>Ca</a:t>
            </a:r>
            <a:r>
              <a:rPr lang="hu-HU" altLang="hu-HU" u="sng" baseline="30000" dirty="0" smtClean="0">
                <a:cs typeface="Arial" charset="0"/>
              </a:rPr>
              <a:t>2+</a:t>
            </a:r>
            <a:r>
              <a:rPr lang="hu-HU" altLang="hu-HU" u="sng" dirty="0" smtClean="0">
                <a:cs typeface="Arial" charset="0"/>
              </a:rPr>
              <a:t> felesleg eltávolítása</a:t>
            </a:r>
            <a:r>
              <a:rPr lang="hu-HU" altLang="hu-HU" dirty="0" smtClean="0">
                <a:cs typeface="Arial" charset="0"/>
              </a:rPr>
              <a:t> szűréssel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22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1086-00E0-45F0-83E1-A2588E7E7531}" type="slidenum">
              <a:rPr lang="hu-HU"/>
              <a:pPr>
                <a:defRPr/>
              </a:pPr>
              <a:t>18</a:t>
            </a:fld>
            <a:endParaRPr lang="hu-HU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73238"/>
            <a:ext cx="7720013" cy="2952750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Előderítés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fehérjék (kolloidok) a </a:t>
            </a:r>
            <a:r>
              <a:rPr lang="hu-HU" altLang="hu-HU" dirty="0" err="1" smtClean="0">
                <a:cs typeface="Arial" charset="0"/>
              </a:rPr>
              <a:t>nyerslében</a:t>
            </a:r>
            <a:r>
              <a:rPr lang="hu-HU" altLang="hu-HU" dirty="0" smtClean="0">
                <a:cs typeface="Arial" charset="0"/>
              </a:rPr>
              <a:t>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negatív töltés és pozitív töltésű </a:t>
            </a:r>
            <a:r>
              <a:rPr lang="hu-HU" altLang="hu-HU" u="sng" dirty="0" err="1" smtClean="0">
                <a:cs typeface="Arial" charset="0"/>
              </a:rPr>
              <a:t>hidrátburok</a:t>
            </a:r>
            <a:r>
              <a:rPr lang="hu-HU" altLang="hu-HU" u="sng" dirty="0" smtClean="0">
                <a:cs typeface="Arial" charset="0"/>
              </a:rPr>
              <a:t> (H</a:t>
            </a:r>
            <a:r>
              <a:rPr lang="hu-HU" altLang="hu-HU" u="sng" baseline="30000" dirty="0" smtClean="0">
                <a:cs typeface="Arial" charset="0"/>
              </a:rPr>
              <a:t>+</a:t>
            </a:r>
            <a:r>
              <a:rPr lang="hu-HU" altLang="hu-HU" u="sng" dirty="0" smtClean="0">
                <a:cs typeface="Arial" charset="0"/>
              </a:rPr>
              <a:t>, K</a:t>
            </a:r>
            <a:r>
              <a:rPr lang="hu-HU" altLang="hu-HU" u="sng" baseline="30000" dirty="0" smtClean="0">
                <a:cs typeface="Arial" charset="0"/>
              </a:rPr>
              <a:t>+</a:t>
            </a:r>
            <a:r>
              <a:rPr lang="hu-HU" altLang="hu-HU" u="sng" dirty="0" smtClean="0">
                <a:cs typeface="Arial" charset="0"/>
              </a:rPr>
              <a:t>, Na</a:t>
            </a:r>
            <a:r>
              <a:rPr lang="hu-HU" altLang="hu-HU" u="sng" baseline="30000" dirty="0" smtClean="0">
                <a:cs typeface="Arial" charset="0"/>
              </a:rPr>
              <a:t>+</a:t>
            </a:r>
            <a:r>
              <a:rPr lang="hu-HU" altLang="hu-HU" u="sng" dirty="0" smtClean="0">
                <a:cs typeface="Arial" charset="0"/>
              </a:rPr>
              <a:t>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kicsapási maximum:</a:t>
            </a:r>
          </a:p>
          <a:p>
            <a:pPr marL="355600" indent="-355600"/>
            <a:r>
              <a:rPr lang="hu-HU" altLang="hu-HU" u="sng" dirty="0" smtClean="0">
                <a:cs typeface="Arial" charset="0"/>
              </a:rPr>
              <a:t>pH 3,5 (izoelektromos pont) </a:t>
            </a:r>
          </a:p>
          <a:p>
            <a:pPr marL="355600" indent="-355600"/>
            <a:r>
              <a:rPr lang="hu-HU" altLang="hu-HU" b="1" u="sng" dirty="0" smtClean="0">
                <a:cs typeface="Arial" charset="0"/>
              </a:rPr>
              <a:t>10,8-11,2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savas közeg → inverzió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lúgos kicsapás: </a:t>
            </a:r>
            <a:r>
              <a:rPr lang="hu-HU" altLang="hu-HU" u="sng" dirty="0" smtClean="0">
                <a:cs typeface="Arial" charset="0"/>
              </a:rPr>
              <a:t>Ca</a:t>
            </a:r>
            <a:r>
              <a:rPr lang="hu-HU" altLang="hu-HU" u="sng" baseline="30000" dirty="0" smtClean="0">
                <a:cs typeface="Arial" charset="0"/>
              </a:rPr>
              <a:t>2+</a:t>
            </a:r>
            <a:r>
              <a:rPr lang="hu-HU" altLang="hu-HU" u="sng" dirty="0" smtClean="0">
                <a:cs typeface="Arial" charset="0"/>
              </a:rPr>
              <a:t> ioncsere</a:t>
            </a:r>
            <a:r>
              <a:rPr lang="hu-HU" altLang="hu-HU" dirty="0" smtClean="0">
                <a:cs typeface="Arial" charset="0"/>
              </a:rPr>
              <a:t> →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 </a:t>
            </a:r>
            <a:r>
              <a:rPr lang="hu-HU" altLang="hu-HU" dirty="0" err="1" smtClean="0">
                <a:cs typeface="Arial" charset="0"/>
              </a:rPr>
              <a:t>hidrátburok</a:t>
            </a:r>
            <a:r>
              <a:rPr lang="hu-HU" altLang="hu-HU" dirty="0" smtClean="0">
                <a:cs typeface="Arial" charset="0"/>
              </a:rPr>
              <a:t> lecsökken →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kicsapódik</a:t>
            </a:r>
            <a:endParaRPr lang="hu-HU" altLang="hu-HU" dirty="0" smtClean="0">
              <a:latin typeface="Arial" charset="0"/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1511" name="Picture 7" descr="feh_kicsapas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738" y="2565400"/>
            <a:ext cx="45164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2" name="Group 17"/>
          <p:cNvGrpSpPr>
            <a:grpSpLocks/>
          </p:cNvGrpSpPr>
          <p:nvPr/>
        </p:nvGrpSpPr>
        <p:grpSpPr bwMode="auto">
          <a:xfrm>
            <a:off x="539750" y="4797425"/>
            <a:ext cx="3168650" cy="1295400"/>
            <a:chOff x="295" y="2387"/>
            <a:chExt cx="1996" cy="816"/>
          </a:xfrm>
        </p:grpSpPr>
        <p:sp>
          <p:nvSpPr>
            <p:cNvPr id="21518" name="Oval 8"/>
            <p:cNvSpPr>
              <a:spLocks noChangeArrowheads="1"/>
            </p:cNvSpPr>
            <p:nvPr/>
          </p:nvSpPr>
          <p:spPr bwMode="auto">
            <a:xfrm>
              <a:off x="522" y="2614"/>
              <a:ext cx="362" cy="3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19" name="Oval 9"/>
            <p:cNvSpPr>
              <a:spLocks noChangeArrowheads="1"/>
            </p:cNvSpPr>
            <p:nvPr/>
          </p:nvSpPr>
          <p:spPr bwMode="auto">
            <a:xfrm>
              <a:off x="295" y="2387"/>
              <a:ext cx="816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20" name="Line 10"/>
            <p:cNvSpPr>
              <a:spLocks noChangeShapeType="1"/>
            </p:cNvSpPr>
            <p:nvPr/>
          </p:nvSpPr>
          <p:spPr bwMode="auto">
            <a:xfrm>
              <a:off x="1201" y="2795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1" name="Oval 11"/>
            <p:cNvSpPr>
              <a:spLocks noChangeArrowheads="1"/>
            </p:cNvSpPr>
            <p:nvPr/>
          </p:nvSpPr>
          <p:spPr bwMode="auto">
            <a:xfrm>
              <a:off x="1746" y="2614"/>
              <a:ext cx="362" cy="3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22" name="Oval 12"/>
            <p:cNvSpPr>
              <a:spLocks noChangeArrowheads="1"/>
            </p:cNvSpPr>
            <p:nvPr/>
          </p:nvSpPr>
          <p:spPr bwMode="auto">
            <a:xfrm>
              <a:off x="1655" y="2523"/>
              <a:ext cx="545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23" name="Rectangle 13"/>
            <p:cNvSpPr>
              <a:spLocks noChangeArrowheads="1"/>
            </p:cNvSpPr>
            <p:nvPr/>
          </p:nvSpPr>
          <p:spPr bwMode="auto">
            <a:xfrm>
              <a:off x="477" y="2704"/>
              <a:ext cx="49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kolloid</a:t>
              </a:r>
              <a:r>
                <a:rPr lang="hu-HU" altLang="hu-HU" baseline="30000">
                  <a:cs typeface="Arial" charset="0"/>
                </a:rPr>
                <a:t>-</a:t>
              </a:r>
            </a:p>
          </p:txBody>
        </p:sp>
        <p:sp>
          <p:nvSpPr>
            <p:cNvPr id="21524" name="Rectangle 14"/>
            <p:cNvSpPr>
              <a:spLocks noChangeArrowheads="1"/>
            </p:cNvSpPr>
            <p:nvPr/>
          </p:nvSpPr>
          <p:spPr bwMode="auto">
            <a:xfrm>
              <a:off x="385" y="2931"/>
              <a:ext cx="77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H</a:t>
              </a:r>
              <a:r>
                <a:rPr lang="hu-HU" altLang="hu-HU" baseline="30000">
                  <a:cs typeface="Arial" charset="0"/>
                </a:rPr>
                <a:t>+</a:t>
              </a:r>
              <a:r>
                <a:rPr lang="hu-HU" altLang="hu-HU">
                  <a:cs typeface="Arial" charset="0"/>
                </a:rPr>
                <a:t>, K</a:t>
              </a:r>
              <a:r>
                <a:rPr lang="hu-HU" altLang="hu-HU" baseline="30000">
                  <a:cs typeface="Arial" charset="0"/>
                </a:rPr>
                <a:t>+</a:t>
              </a:r>
              <a:r>
                <a:rPr lang="hu-HU" altLang="hu-HU">
                  <a:cs typeface="Arial" charset="0"/>
                </a:rPr>
                <a:t>, Na</a:t>
              </a:r>
              <a:r>
                <a:rPr lang="hu-HU" altLang="hu-HU" baseline="30000">
                  <a:cs typeface="Arial" charset="0"/>
                </a:rPr>
                <a:t>+</a:t>
              </a:r>
              <a:endParaRPr lang="hu-HU" altLang="hu-HU">
                <a:cs typeface="Arial" charset="0"/>
              </a:endParaRPr>
            </a:p>
          </p:txBody>
        </p:sp>
        <p:sp>
          <p:nvSpPr>
            <p:cNvPr id="21525" name="Rectangle 15"/>
            <p:cNvSpPr>
              <a:spLocks noChangeArrowheads="1"/>
            </p:cNvSpPr>
            <p:nvPr/>
          </p:nvSpPr>
          <p:spPr bwMode="auto">
            <a:xfrm>
              <a:off x="1111" y="2568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+ CaO</a:t>
              </a:r>
            </a:p>
          </p:txBody>
        </p:sp>
        <p:sp>
          <p:nvSpPr>
            <p:cNvPr id="21526" name="Rectangle 16"/>
            <p:cNvSpPr>
              <a:spLocks noChangeArrowheads="1"/>
            </p:cNvSpPr>
            <p:nvPr/>
          </p:nvSpPr>
          <p:spPr bwMode="auto">
            <a:xfrm>
              <a:off x="1837" y="2886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Ca</a:t>
              </a:r>
              <a:r>
                <a:rPr lang="hu-HU" altLang="hu-HU" baseline="30000">
                  <a:cs typeface="Arial" charset="0"/>
                </a:rPr>
                <a:t>2+</a:t>
              </a:r>
            </a:p>
          </p:txBody>
        </p:sp>
      </p:grpSp>
      <p:sp>
        <p:nvSpPr>
          <p:cNvPr id="155678" name="Line 30"/>
          <p:cNvSpPr>
            <a:spLocks noChangeShapeType="1"/>
          </p:cNvSpPr>
          <p:nvPr/>
        </p:nvSpPr>
        <p:spPr bwMode="auto">
          <a:xfrm>
            <a:off x="5868888" y="3573463"/>
            <a:ext cx="1295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79" name="Line 31"/>
          <p:cNvSpPr>
            <a:spLocks noChangeShapeType="1"/>
          </p:cNvSpPr>
          <p:nvPr/>
        </p:nvSpPr>
        <p:spPr bwMode="auto">
          <a:xfrm>
            <a:off x="6948264" y="3068960"/>
            <a:ext cx="1368152" cy="0"/>
          </a:xfrm>
          <a:prstGeom prst="line">
            <a:avLst/>
          </a:prstGeom>
          <a:noFill/>
          <a:ln w="50800">
            <a:solidFill>
              <a:srgbClr val="8CA5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80" name="Line 32"/>
          <p:cNvSpPr>
            <a:spLocks noChangeShapeType="1"/>
          </p:cNvSpPr>
          <p:nvPr/>
        </p:nvSpPr>
        <p:spPr bwMode="auto">
          <a:xfrm>
            <a:off x="7092280" y="3573016"/>
            <a:ext cx="11525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81" name="Line 33"/>
          <p:cNvSpPr>
            <a:spLocks noChangeShapeType="1"/>
          </p:cNvSpPr>
          <p:nvPr/>
        </p:nvSpPr>
        <p:spPr bwMode="auto">
          <a:xfrm>
            <a:off x="5889625" y="3141663"/>
            <a:ext cx="1295400" cy="0"/>
          </a:xfrm>
          <a:prstGeom prst="line">
            <a:avLst/>
          </a:prstGeom>
          <a:noFill/>
          <a:ln w="50800">
            <a:solidFill>
              <a:srgbClr val="8CA5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7" name="Téglalap 22"/>
          <p:cNvSpPr>
            <a:spLocks noChangeArrowheads="1"/>
          </p:cNvSpPr>
          <p:nvPr/>
        </p:nvSpPr>
        <p:spPr bwMode="auto">
          <a:xfrm>
            <a:off x="5929313" y="3643313"/>
            <a:ext cx="1000125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hu-H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8" grpId="0" animBg="1"/>
      <p:bldP spid="155679" grpId="0" animBg="1"/>
      <p:bldP spid="155680" grpId="0" animBg="1"/>
      <p:bldP spid="1556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DB431-6CA7-4BDF-B2B1-5A061761EBC4}" type="slidenum">
              <a:rPr lang="hu-HU"/>
              <a:pPr>
                <a:defRPr/>
              </a:pPr>
              <a:t>19</a:t>
            </a:fld>
            <a:endParaRPr lang="hu-HU"/>
          </a:p>
        </p:txBody>
      </p:sp>
      <p:pic>
        <p:nvPicPr>
          <p:cNvPr id="22532" name="Picture 7" descr="progr_derites_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500438"/>
            <a:ext cx="31448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464050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Előderítés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ioncsere = f (idő)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hirtelen / egyenlőtlen meszezés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nem teljes 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ioncsere → </a:t>
            </a:r>
            <a:r>
              <a:rPr lang="hu-HU" altLang="hu-HU" u="sng" dirty="0" smtClean="0">
                <a:cs typeface="Arial" charset="0"/>
              </a:rPr>
              <a:t>nyálkás, nehezen szűrhető csapadék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helyi túlmeszezés → </a:t>
            </a:r>
            <a:r>
              <a:rPr lang="hu-HU" altLang="hu-HU" u="sng" dirty="0" smtClean="0">
                <a:cs typeface="Arial" charset="0"/>
              </a:rPr>
              <a:t>kicsapódott kolloidok visszaoldódása</a:t>
            </a:r>
          </a:p>
          <a:p>
            <a:pPr marL="355600" indent="-355600">
              <a:buFont typeface="Symbol" pitchFamily="18" charset="2"/>
              <a:buChar char="Þ"/>
            </a:pPr>
            <a:r>
              <a:rPr lang="hu-HU" altLang="hu-HU" u="sng" dirty="0" smtClean="0">
                <a:latin typeface="Arial" charset="0"/>
                <a:cs typeface="Arial" charset="0"/>
                <a:sym typeface="Symbol" pitchFamily="18" charset="2"/>
              </a:rPr>
              <a:t>többlépcsős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 (un. progresszív) derítőberendezés</a:t>
            </a: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r>
              <a:rPr lang="hu-HU" altLang="hu-HU" dirty="0" smtClean="0">
                <a:cs typeface="Arial" charset="0"/>
              </a:rPr>
              <a:t>mésziszapos lé</a:t>
            </a:r>
          </a:p>
          <a:p>
            <a:pPr marL="355600" indent="-355600">
              <a:buFont typeface="Symbol" pitchFamily="18" charset="2"/>
              <a:buNone/>
            </a:pPr>
            <a:r>
              <a:rPr lang="hu-HU" altLang="hu-HU" dirty="0" smtClean="0">
                <a:cs typeface="Arial" charset="0"/>
              </a:rPr>
              <a:t>visszavezetése</a:t>
            </a:r>
          </a:p>
          <a:p>
            <a:pPr marL="355600" indent="-355600">
              <a:buFont typeface="Symbol" pitchFamily="18" charset="2"/>
              <a:buNone/>
            </a:pPr>
            <a:r>
              <a:rPr lang="hu-HU" altLang="hu-HU" dirty="0" smtClean="0">
                <a:cs typeface="Arial" charset="0"/>
                <a:sym typeface="Wingdings" pitchFamily="2" charset="2"/>
              </a:rPr>
              <a:t> finomabb pH állítás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2536" name="Picture 8" descr="progr_der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663825"/>
            <a:ext cx="2898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>
            <a:cxnSpLocks noChangeShapeType="1"/>
          </p:cNvCxnSpPr>
          <p:nvPr/>
        </p:nvCxnSpPr>
        <p:spPr bwMode="auto">
          <a:xfrm>
            <a:off x="6948488" y="5805488"/>
            <a:ext cx="100806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Egyenes összekötő 11"/>
          <p:cNvCxnSpPr>
            <a:cxnSpLocks noChangeShapeType="1"/>
          </p:cNvCxnSpPr>
          <p:nvPr/>
        </p:nvCxnSpPr>
        <p:spPr bwMode="auto">
          <a:xfrm>
            <a:off x="6875463" y="5516563"/>
            <a:ext cx="10985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Egyenes összekötő 13"/>
          <p:cNvCxnSpPr>
            <a:cxnSpLocks noChangeShapeType="1"/>
          </p:cNvCxnSpPr>
          <p:nvPr/>
        </p:nvCxnSpPr>
        <p:spPr bwMode="auto">
          <a:xfrm flipV="1">
            <a:off x="7956550" y="5516563"/>
            <a:ext cx="0" cy="2889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Egyenes összekötő 14"/>
          <p:cNvCxnSpPr>
            <a:cxnSpLocks noChangeShapeType="1"/>
          </p:cNvCxnSpPr>
          <p:nvPr/>
        </p:nvCxnSpPr>
        <p:spPr bwMode="auto">
          <a:xfrm flipV="1">
            <a:off x="6875463" y="5229225"/>
            <a:ext cx="0" cy="28733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Szövegdoboz 17"/>
          <p:cNvSpPr txBox="1"/>
          <p:nvPr/>
        </p:nvSpPr>
        <p:spPr>
          <a:xfrm>
            <a:off x="4572000" y="6021388"/>
            <a:ext cx="1038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dirty="0">
                <a:latin typeface="+mn-lt"/>
                <a:cs typeface="Arial" charset="0"/>
              </a:rPr>
              <a:t>10-15 perc</a:t>
            </a:r>
            <a:endParaRPr lang="en-GB" sz="1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F4E18-AE34-46F4-82E3-C234BBB2241D}" type="slidenum">
              <a:rPr lang="hu-HU"/>
              <a:pPr>
                <a:defRPr/>
              </a:pPr>
              <a:t>2</a:t>
            </a:fld>
            <a:endParaRPr lang="hu-HU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Cukorgyártás – alapanyagok</a:t>
            </a:r>
            <a:endParaRPr lang="en-US" altLang="hu-H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3575" cy="453707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A cukor „gyártása”</a:t>
            </a:r>
          </a:p>
          <a:p>
            <a:r>
              <a:rPr lang="hu-HU" altLang="hu-HU" u="sng" dirty="0" smtClean="0"/>
              <a:t>a növény gyártja</a:t>
            </a:r>
            <a:br>
              <a:rPr lang="hu-HU" altLang="hu-HU" u="sng" dirty="0" smtClean="0"/>
            </a:br>
            <a:r>
              <a:rPr lang="hu-HU" altLang="hu-HU" dirty="0" smtClean="0"/>
              <a:t>mi csak kivonjuk, tisztítjuk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klorofill: CO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 + víz + napfény</a:t>
            </a:r>
            <a:br>
              <a:rPr lang="hu-HU" altLang="hu-HU" dirty="0" smtClean="0"/>
            </a:br>
            <a:r>
              <a:rPr lang="hu-HU" altLang="hu-HU" dirty="0" smtClean="0"/>
              <a:t>→ cukor + O</a:t>
            </a:r>
            <a:r>
              <a:rPr lang="hu-HU" altLang="hu-HU" baseline="-25000" dirty="0" smtClean="0"/>
              <a:t>2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Étkezési cukor</a:t>
            </a:r>
            <a:endParaRPr lang="en-GB" altLang="hu-HU" b="1" dirty="0" smtClean="0"/>
          </a:p>
          <a:p>
            <a:r>
              <a:rPr lang="en-GB" altLang="hu-HU" u="sng" dirty="0" smtClean="0"/>
              <a:t>c</a:t>
            </a:r>
            <a:r>
              <a:rPr lang="hu-HU" altLang="hu-HU" u="sng" dirty="0" err="1" smtClean="0"/>
              <a:t>ukornád</a:t>
            </a:r>
            <a:r>
              <a:rPr lang="hu-HU" altLang="hu-HU" u="sng" dirty="0" smtClean="0"/>
              <a:t> </a:t>
            </a:r>
            <a:r>
              <a:rPr lang="hu-HU" altLang="hu-HU" u="sng" dirty="0" smtClean="0">
                <a:cs typeface="Arial" charset="0"/>
              </a:rPr>
              <a:t>→</a:t>
            </a:r>
            <a:r>
              <a:rPr lang="hu-HU" altLang="hu-HU" u="sng" dirty="0" smtClean="0"/>
              <a:t> nádcukor</a:t>
            </a:r>
          </a:p>
          <a:p>
            <a:r>
              <a:rPr lang="hu-HU" altLang="hu-HU" u="sng" dirty="0" smtClean="0"/>
              <a:t>cukorrépa </a:t>
            </a:r>
            <a:r>
              <a:rPr lang="hu-HU" altLang="hu-HU" u="sng" dirty="0" smtClean="0">
                <a:cs typeface="Arial" charset="0"/>
              </a:rPr>
              <a:t>→ répacukor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 világ cukortermelésének kb. 20%-a</a:t>
            </a:r>
          </a:p>
          <a:p>
            <a:r>
              <a:rPr lang="hu-HU" altLang="hu-HU" dirty="0" smtClean="0"/>
              <a:t>(juharfa </a:t>
            </a:r>
            <a:r>
              <a:rPr lang="hu-HU" altLang="hu-HU" dirty="0" smtClean="0">
                <a:cs typeface="Arial" charset="0"/>
              </a:rPr>
              <a:t>→ juharcukor)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11188" y="6521450"/>
            <a:ext cx="8532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200" dirty="0">
                <a:solidFill>
                  <a:schemeClr val="accent2"/>
                </a:solidFill>
              </a:rPr>
              <a:t>ábra: </a:t>
            </a:r>
            <a:r>
              <a:rPr lang="en-US" altLang="hu-HU" sz="1200" dirty="0">
                <a:solidFill>
                  <a:schemeClr val="accent2"/>
                </a:solidFill>
              </a:rPr>
              <a:t>http://www.suedzucker.de/en/Zucker/Zahlen-zum-Zucker/Welt/</a:t>
            </a:r>
            <a:endParaRPr lang="en-GB" altLang="hu-HU" sz="1200" dirty="0">
              <a:solidFill>
                <a:schemeClr val="accent2"/>
              </a:solidFill>
            </a:endParaRP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76475"/>
            <a:ext cx="51562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F1129-5A47-4212-80DB-E8D6D02C6059}" type="slidenum">
              <a:rPr lang="hu-HU"/>
              <a:pPr>
                <a:defRPr/>
              </a:pPr>
              <a:t>20</a:t>
            </a:fld>
            <a:endParaRPr lang="hu-HU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223250" cy="4321175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Főderítés/főmeszezés</a:t>
            </a:r>
          </a:p>
          <a:p>
            <a:pPr marL="355600" indent="-355600"/>
            <a:r>
              <a:rPr lang="hu-HU" altLang="hu-HU" u="sng" dirty="0" smtClean="0">
                <a:cs typeface="Arial" charset="0"/>
              </a:rPr>
              <a:t>nagyobb mészadag</a:t>
            </a:r>
            <a:r>
              <a:rPr lang="hu-HU" altLang="hu-HU" dirty="0" smtClean="0">
                <a:cs typeface="Arial" charset="0"/>
              </a:rPr>
              <a:t>: +9-20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err="1" smtClean="0">
                <a:cs typeface="Arial" charset="0"/>
              </a:rPr>
              <a:t>CaO</a:t>
            </a:r>
            <a:r>
              <a:rPr lang="hu-HU" altLang="hu-HU" dirty="0" smtClean="0">
                <a:cs typeface="Arial" charset="0"/>
              </a:rPr>
              <a:t> egyenérték mésztej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(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 </a:t>
            </a:r>
            <a:r>
              <a:rPr lang="hu-HU" altLang="hu-HU" dirty="0" smtClean="0">
                <a:cs typeface="Arial" charset="0"/>
              </a:rPr>
              <a:t>előderítés: 1,5-2,5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)</a:t>
            </a:r>
          </a:p>
          <a:p>
            <a:pPr marL="355600" indent="-355600"/>
            <a:r>
              <a:rPr lang="hu-HU" altLang="hu-HU" dirty="0" smtClean="0">
                <a:cs typeface="Arial" charset="0"/>
              </a:rPr>
              <a:t>rövidebb idő: néhány perc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(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 </a:t>
            </a:r>
            <a:r>
              <a:rPr lang="hu-HU" altLang="hu-HU" dirty="0" smtClean="0">
                <a:cs typeface="Arial" charset="0"/>
              </a:rPr>
              <a:t>előderítés: 10-15 perc)</a:t>
            </a:r>
          </a:p>
          <a:p>
            <a:pPr marL="355600" indent="-355600"/>
            <a:r>
              <a:rPr lang="hu-HU" altLang="hu-HU" u="sng" dirty="0" smtClean="0">
                <a:cs typeface="Arial" charset="0"/>
              </a:rPr>
              <a:t>75-85°C</a:t>
            </a:r>
          </a:p>
          <a:p>
            <a:pPr marL="355600" indent="-355600"/>
            <a:endParaRPr lang="hu-HU" altLang="hu-HU" u="sng" dirty="0" smtClean="0">
              <a:cs typeface="Arial" charset="0"/>
            </a:endParaRPr>
          </a:p>
          <a:p>
            <a:pPr marL="355600" indent="-355600"/>
            <a:r>
              <a:rPr lang="hu-HU" altLang="hu-HU" u="sng" dirty="0" err="1" smtClean="0">
                <a:cs typeface="Arial" charset="0"/>
              </a:rPr>
              <a:t>invert</a:t>
            </a:r>
            <a:r>
              <a:rPr lang="hu-HU" altLang="hu-HU" u="sng" dirty="0" smtClean="0">
                <a:cs typeface="Arial" charset="0"/>
              </a:rPr>
              <a:t> cukor → szerves savak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de hátrányos folyamatok is: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err="1" smtClean="0">
                <a:cs typeface="Arial" charset="0"/>
              </a:rPr>
              <a:t>-szacharóz</a:t>
            </a:r>
            <a:r>
              <a:rPr lang="hu-HU" altLang="hu-HU" dirty="0" smtClean="0">
                <a:cs typeface="Arial" charset="0"/>
              </a:rPr>
              <a:t> → szerves savak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err="1" smtClean="0">
                <a:cs typeface="Arial" charset="0"/>
              </a:rPr>
              <a:t>-kicsapódott</a:t>
            </a:r>
            <a:r>
              <a:rPr lang="hu-HU" altLang="hu-HU" dirty="0" smtClean="0">
                <a:cs typeface="Arial" charset="0"/>
              </a:rPr>
              <a:t> kolloid fehérje visszaoldódása</a:t>
            </a:r>
          </a:p>
          <a:p>
            <a:pPr marL="355600" indent="-355600">
              <a:buFontTx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/>
            <a:r>
              <a:rPr lang="hu-HU" altLang="hu-HU" dirty="0" smtClean="0">
                <a:cs typeface="Arial" charset="0"/>
              </a:rPr>
              <a:t>mégis szükséges mert a </a:t>
            </a:r>
            <a:r>
              <a:rPr lang="hu-HU" altLang="hu-HU" dirty="0" err="1" smtClean="0">
                <a:cs typeface="Arial" charset="0"/>
              </a:rPr>
              <a:t>szaturáció</a:t>
            </a:r>
            <a:r>
              <a:rPr lang="hu-HU" altLang="hu-HU" dirty="0" smtClean="0">
                <a:cs typeface="Arial" charset="0"/>
              </a:rPr>
              <a:t> során így kapható elegendő </a:t>
            </a:r>
            <a:r>
              <a:rPr lang="hu-HU" altLang="hu-HU" u="sng" dirty="0" smtClean="0">
                <a:cs typeface="Arial" charset="0"/>
              </a:rPr>
              <a:t>CaCO</a:t>
            </a:r>
            <a:r>
              <a:rPr lang="hu-HU" altLang="hu-HU" u="sng" baseline="-25000" dirty="0" smtClean="0">
                <a:cs typeface="Arial" charset="0"/>
              </a:rPr>
              <a:t>3</a:t>
            </a:r>
            <a:r>
              <a:rPr lang="hu-HU" altLang="hu-HU" u="sng" dirty="0" smtClean="0">
                <a:cs typeface="Arial" charset="0"/>
              </a:rPr>
              <a:t>, mely:</a:t>
            </a:r>
          </a:p>
          <a:p>
            <a:pPr marL="355600" indent="-355600">
              <a:buFontTx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jól szűrhetővé teszi az derítésnél kapott csapadékot</a:t>
            </a:r>
          </a:p>
          <a:p>
            <a:pPr marL="355600" indent="-355600">
              <a:buFontTx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nagyfelületű, így adszorbeálja az </a:t>
            </a:r>
            <a:r>
              <a:rPr lang="hu-HU" altLang="hu-HU" u="sng" dirty="0" err="1" smtClean="0">
                <a:cs typeface="Arial" charset="0"/>
              </a:rPr>
              <a:t>invertbomlás</a:t>
            </a:r>
            <a:r>
              <a:rPr lang="hu-HU" altLang="hu-HU" u="sng" dirty="0" smtClean="0">
                <a:cs typeface="Arial" charset="0"/>
              </a:rPr>
              <a:t> és a </a:t>
            </a:r>
            <a:r>
              <a:rPr lang="hu-HU" altLang="hu-HU" u="sng" dirty="0" err="1" smtClean="0">
                <a:cs typeface="Arial" charset="0"/>
              </a:rPr>
              <a:t>nyerslé</a:t>
            </a:r>
            <a:r>
              <a:rPr lang="hu-HU" altLang="hu-HU" u="sng" dirty="0" smtClean="0">
                <a:cs typeface="Arial" charset="0"/>
              </a:rPr>
              <a:t> színes anyagait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14216-26A1-45B9-A6FB-F647AD7372E8}" type="slidenum">
              <a:rPr lang="hu-HU"/>
              <a:pPr>
                <a:defRPr/>
              </a:pPr>
              <a:t>21</a:t>
            </a:fld>
            <a:endParaRPr lang="hu-H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81000" y="1844675"/>
            <a:ext cx="8439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 b="1">
                <a:cs typeface="Arial" charset="0"/>
              </a:rPr>
              <a:t>A derítés során</a:t>
            </a:r>
          </a:p>
          <a:p>
            <a:r>
              <a:rPr lang="hu-HU" altLang="hu-HU" u="sng">
                <a:cs typeface="Arial" charset="0"/>
              </a:rPr>
              <a:t>kicsapódnak</a:t>
            </a:r>
            <a:r>
              <a:rPr lang="hu-HU" altLang="hu-HU">
                <a:cs typeface="Arial" charset="0"/>
              </a:rPr>
              <a:t> Ca-sóként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szulfát,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foszfát,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citrát, 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oxalát ionok</a:t>
            </a:r>
            <a:r>
              <a:rPr lang="en-US" altLang="hu-HU"/>
              <a:t> </a:t>
            </a:r>
            <a:endParaRPr lang="hu-HU" altLang="hu-HU"/>
          </a:p>
          <a:p>
            <a:r>
              <a:rPr lang="hu-HU" altLang="hu-HU" u="sng"/>
              <a:t>aggregálódnak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	fehérjék, 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	szaponinok (vízzel tartós habot képző triterpén és szteroid glikozidok), 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	pektinek</a:t>
            </a:r>
          </a:p>
          <a:p>
            <a:r>
              <a:rPr lang="hu-HU" altLang="hu-HU" u="sng"/>
              <a:t>bomlanak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invertcukor (glükóz és fruktóz), aminosavak → karboxilsavak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az egyszerű cukrok és aminosavak később gátolnák a szacharóz kristályosítását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a mész elbontja a savamidokat (ammónia szabadul fel)</a:t>
            </a:r>
          </a:p>
          <a:p>
            <a:r>
              <a:rPr lang="hu-HU" altLang="hu-HU"/>
              <a:t>Lúgos közeg:</a:t>
            </a:r>
            <a:endParaRPr lang="hu-HU" altLang="hu-HU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  <a:r>
              <a:rPr lang="hu-HU" altLang="hu-HU"/>
              <a:t>a lében lévő mikroorganizmusokat megöli (</a:t>
            </a:r>
            <a:r>
              <a:rPr lang="hu-HU" altLang="hu-HU" u="sng"/>
              <a:t>fertőtlenítés</a:t>
            </a:r>
            <a:r>
              <a:rPr lang="hu-HU" altLang="hu-HU"/>
              <a:t>)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3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9B1FB-25A9-41AF-BB86-4C2D2973439D}" type="slidenum">
              <a:rPr lang="hu-HU"/>
              <a:pPr>
                <a:defRPr/>
              </a:pPr>
              <a:t>22</a:t>
            </a:fld>
            <a:endParaRPr lang="hu-H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464050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Szénsavazás/</a:t>
            </a:r>
            <a:r>
              <a:rPr lang="hu-HU" altLang="hu-HU" b="1" dirty="0" err="1" smtClean="0">
                <a:cs typeface="Arial" charset="0"/>
              </a:rPr>
              <a:t>szaturáció</a:t>
            </a:r>
            <a:endParaRPr lang="hu-HU" altLang="hu-HU" b="1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bevezetése 2 lépésben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1.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→ kolloid kicsapáshoz </a:t>
            </a:r>
            <a:r>
              <a:rPr lang="hu-HU" altLang="hu-HU" u="sng" dirty="0" smtClean="0">
                <a:cs typeface="Arial" charset="0"/>
              </a:rPr>
              <a:t>optimális pH (</a:t>
            </a:r>
            <a:r>
              <a:rPr lang="hu-HU" altLang="hu-HU" b="1" u="sng" dirty="0" err="1" smtClean="0">
                <a:cs typeface="Arial" charset="0"/>
              </a:rPr>
              <a:t>pH</a:t>
            </a:r>
            <a:r>
              <a:rPr lang="hu-HU" altLang="hu-HU" b="1" u="sng" dirty="0" smtClean="0">
                <a:cs typeface="Arial" charset="0"/>
              </a:rPr>
              <a:t> 10,8-11,2</a:t>
            </a:r>
            <a:r>
              <a:rPr lang="hu-HU" altLang="hu-HU" u="sng" dirty="0" smtClean="0">
                <a:cs typeface="Arial" charset="0"/>
              </a:rPr>
              <a:t>) beállítása</a:t>
            </a:r>
            <a:r>
              <a:rPr lang="hu-HU" altLang="hu-HU" dirty="0" smtClean="0">
                <a:cs typeface="Arial" charset="0"/>
              </a:rPr>
              <a:t> </a:t>
            </a:r>
            <a:endParaRPr lang="hu-HU" altLang="hu-HU" b="1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CO</a:t>
            </a:r>
            <a:r>
              <a:rPr lang="hu-HU" altLang="hu-HU" u="sng" baseline="-25000" dirty="0" smtClean="0">
                <a:cs typeface="Arial" charset="0"/>
              </a:rPr>
              <a:t>2</a:t>
            </a:r>
            <a:r>
              <a:rPr lang="hu-HU" altLang="hu-HU" u="sng" dirty="0" smtClean="0">
                <a:cs typeface="Arial" charset="0"/>
              </a:rPr>
              <a:t> → </a:t>
            </a:r>
            <a:r>
              <a:rPr lang="hu-HU" altLang="hu-HU" b="1" u="sng" dirty="0" smtClean="0">
                <a:cs typeface="Arial" charset="0"/>
              </a:rPr>
              <a:t>CaCO</a:t>
            </a:r>
            <a:r>
              <a:rPr lang="hu-HU" altLang="hu-HU" b="1" u="sng" baseline="-25000" dirty="0" smtClean="0">
                <a:cs typeface="Arial" charset="0"/>
              </a:rPr>
              <a:t>3</a:t>
            </a:r>
            <a:r>
              <a:rPr lang="hu-HU" altLang="hu-HU" u="sng" dirty="0" smtClean="0">
                <a:cs typeface="Arial" charset="0"/>
              </a:rPr>
              <a:t> →	szűrési segédanyag → lé szűrés</a:t>
            </a:r>
            <a:r>
              <a:rPr lang="hu-HU" altLang="hu-HU" dirty="0" smtClean="0">
                <a:cs typeface="Arial" charset="0"/>
              </a:rPr>
              <a:t>, tisztulás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+ szacharóz visszanyerése a </a:t>
            </a:r>
            <a:r>
              <a:rPr lang="hu-HU" altLang="hu-HU" dirty="0" err="1" smtClean="0">
                <a:cs typeface="Arial" charset="0"/>
              </a:rPr>
              <a:t>Ca-szacharátokból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1200" dirty="0" smtClean="0"/>
              <a:t>		</a:t>
            </a:r>
            <a:r>
              <a:rPr lang="en-US" altLang="hu-HU" sz="1200" dirty="0" smtClean="0"/>
              <a:t>C</a:t>
            </a:r>
            <a:r>
              <a:rPr lang="en-US" altLang="hu-HU" sz="1200" baseline="-25000" dirty="0" smtClean="0"/>
              <a:t>12</a:t>
            </a:r>
            <a:r>
              <a:rPr lang="en-US" altLang="hu-HU" sz="1200" dirty="0" smtClean="0"/>
              <a:t>H</a:t>
            </a:r>
            <a:r>
              <a:rPr lang="en-US" altLang="hu-HU" sz="1200" baseline="-25000" dirty="0" smtClean="0"/>
              <a:t>22</a:t>
            </a:r>
            <a:r>
              <a:rPr lang="en-US" altLang="hu-HU" sz="1200" dirty="0" smtClean="0"/>
              <a:t>O</a:t>
            </a:r>
            <a:r>
              <a:rPr lang="en-US" altLang="hu-HU" sz="1200" baseline="-25000" dirty="0" smtClean="0"/>
              <a:t>11</a:t>
            </a:r>
            <a:r>
              <a:rPr lang="en-US" altLang="hu-HU" sz="1200" dirty="0" smtClean="0"/>
              <a:t> · </a:t>
            </a:r>
            <a:r>
              <a:rPr lang="en-US" altLang="hu-HU" sz="1200" dirty="0" err="1" smtClean="0"/>
              <a:t>CaO</a:t>
            </a:r>
            <a:r>
              <a:rPr lang="hu-HU" altLang="hu-HU" sz="1200" dirty="0" smtClean="0"/>
              <a:t> </a:t>
            </a:r>
            <a:r>
              <a:rPr lang="en-US" altLang="hu-HU" sz="1200" dirty="0" smtClean="0"/>
              <a:t>+</a:t>
            </a:r>
            <a:r>
              <a:rPr lang="hu-HU" altLang="hu-HU" sz="1200" dirty="0" smtClean="0"/>
              <a:t> </a:t>
            </a:r>
            <a:r>
              <a:rPr lang="en-US" altLang="hu-HU" sz="1200" dirty="0" smtClean="0"/>
              <a:t>H</a:t>
            </a:r>
            <a:r>
              <a:rPr lang="en-US" altLang="hu-HU" sz="1200" baseline="-25000" dirty="0" smtClean="0"/>
              <a:t>2</a:t>
            </a:r>
            <a:r>
              <a:rPr lang="en-US" altLang="hu-HU" sz="1200" dirty="0" smtClean="0"/>
              <a:t>CO</a:t>
            </a:r>
            <a:r>
              <a:rPr lang="en-US" altLang="hu-HU" sz="1200" baseline="-25000" dirty="0" smtClean="0"/>
              <a:t>3</a:t>
            </a:r>
            <a:r>
              <a:rPr lang="hu-HU" altLang="hu-HU" sz="1200" baseline="-25000" dirty="0" smtClean="0"/>
              <a:t> </a:t>
            </a:r>
            <a:r>
              <a:rPr lang="en-US" altLang="hu-HU" sz="1200" dirty="0" smtClean="0"/>
              <a:t>= C</a:t>
            </a:r>
            <a:r>
              <a:rPr lang="en-US" altLang="hu-HU" sz="1200" baseline="-25000" dirty="0" smtClean="0"/>
              <a:t>12</a:t>
            </a:r>
            <a:r>
              <a:rPr lang="en-US" altLang="hu-HU" sz="1200" dirty="0" smtClean="0"/>
              <a:t>H</a:t>
            </a:r>
            <a:r>
              <a:rPr lang="en-US" altLang="hu-HU" sz="1200" baseline="-25000" dirty="0" smtClean="0"/>
              <a:t>22</a:t>
            </a:r>
            <a:r>
              <a:rPr lang="en-US" altLang="hu-HU" sz="1200" dirty="0" smtClean="0"/>
              <a:t>O</a:t>
            </a:r>
            <a:r>
              <a:rPr lang="en-US" altLang="hu-HU" sz="1200" baseline="-25000" dirty="0" smtClean="0"/>
              <a:t>11</a:t>
            </a:r>
            <a:r>
              <a:rPr lang="en-US" altLang="hu-HU" sz="1200" dirty="0" smtClean="0"/>
              <a:t> + CaCO</a:t>
            </a:r>
            <a:r>
              <a:rPr lang="en-US" altLang="hu-HU" sz="1200" baseline="-25000" dirty="0" smtClean="0"/>
              <a:t>3</a:t>
            </a:r>
            <a:r>
              <a:rPr lang="en-US" altLang="hu-HU" sz="1200" dirty="0" smtClean="0"/>
              <a:t> + H</a:t>
            </a:r>
            <a:r>
              <a:rPr lang="en-US" altLang="hu-HU" sz="1200" baseline="-25000" dirty="0" smtClean="0"/>
              <a:t>2</a:t>
            </a:r>
            <a:r>
              <a:rPr lang="en-US" altLang="hu-HU" sz="1200" dirty="0" smtClean="0"/>
              <a:t>O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szemcseméret: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szűréshez elég durva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adszorpcióhoz elég finom, nagyfelületű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→ 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ionkonc.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	ha a </a:t>
            </a:r>
            <a:r>
              <a:rPr lang="hu-HU" altLang="hu-HU" dirty="0" err="1" smtClean="0">
                <a:cs typeface="Arial" charset="0"/>
                <a:sym typeface="Symbol" pitchFamily="18" charset="2"/>
              </a:rPr>
              <a:t>szaturáció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1 lépésben történne 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</a:t>
            </a:r>
            <a:r>
              <a:rPr lang="hu-HU" altLang="hu-HU" dirty="0" smtClean="0">
                <a:cs typeface="Arial" charset="0"/>
              </a:rPr>
              <a:t>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ionkonc.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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	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dirty="0" err="1" smtClean="0">
                <a:cs typeface="Arial" charset="0"/>
              </a:rPr>
              <a:t>koagulált</a:t>
            </a:r>
            <a:r>
              <a:rPr lang="hu-HU" altLang="hu-HU" dirty="0" smtClean="0">
                <a:cs typeface="Arial" charset="0"/>
              </a:rPr>
              <a:t> kolloidok visszaoldódnának</a:t>
            </a: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	 optimális pH (</a:t>
            </a:r>
            <a:r>
              <a:rPr lang="hu-HU" altLang="hu-HU" dirty="0" smtClean="0">
                <a:cs typeface="Arial" charset="0"/>
              </a:rPr>
              <a:t>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ionkonc.) elérése →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leáll → mésziszap szűrése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szűrés: ülepítők / zagysűrítő szűrők: 25-30% </a:t>
            </a:r>
            <a:r>
              <a:rPr lang="hu-HU" altLang="hu-HU" dirty="0" err="1" smtClean="0">
                <a:cs typeface="Arial" charset="0"/>
              </a:rPr>
              <a:t>sza</a:t>
            </a:r>
            <a:r>
              <a:rPr lang="hu-HU" altLang="hu-HU" dirty="0" smtClean="0">
                <a:cs typeface="Arial" charset="0"/>
              </a:rPr>
              <a:t>. zagy (ebből visznek az előderítésbe is) → 		a zagy </a:t>
            </a:r>
            <a:r>
              <a:rPr lang="hu-HU" altLang="hu-HU" dirty="0" err="1" smtClean="0">
                <a:cs typeface="Arial" charset="0"/>
              </a:rPr>
              <a:t>vákuumdobszűrőre</a:t>
            </a:r>
            <a:r>
              <a:rPr lang="hu-HU" altLang="hu-HU" dirty="0" smtClean="0">
                <a:cs typeface="Arial" charset="0"/>
              </a:rPr>
              <a:t> kerül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a lé tükrösre szűrése → szűrés kovaföld / perlit szűrőrétegen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2. </a:t>
            </a:r>
            <a:r>
              <a:rPr lang="hu-HU" altLang="hu-HU" u="sng" dirty="0" smtClean="0">
                <a:cs typeface="Arial" charset="0"/>
              </a:rPr>
              <a:t>további CO</a:t>
            </a:r>
            <a:r>
              <a:rPr lang="hu-HU" altLang="hu-HU" u="sng" baseline="-25000" dirty="0" smtClean="0">
                <a:cs typeface="Arial" charset="0"/>
              </a:rPr>
              <a:t>2</a:t>
            </a:r>
            <a:r>
              <a:rPr lang="hu-HU" altLang="hu-HU" u="sng" dirty="0" smtClean="0">
                <a:cs typeface="Arial" charset="0"/>
              </a:rPr>
              <a:t> bevezetése</a:t>
            </a:r>
            <a:r>
              <a:rPr lang="hu-HU" altLang="hu-HU" dirty="0" smtClean="0">
                <a:cs typeface="Arial" charset="0"/>
              </a:rPr>
              <a:t> a mésziszap eltávolítása után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b="1" dirty="0" smtClean="0">
                <a:cs typeface="Arial" charset="0"/>
              </a:rPr>
              <a:t>pH 8,5-9,0</a:t>
            </a:r>
            <a:r>
              <a:rPr lang="hu-HU" altLang="hu-HU" dirty="0" smtClean="0">
                <a:cs typeface="Arial" charset="0"/>
              </a:rPr>
              <a:t> beállítása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minimális maradék Ca</a:t>
            </a:r>
            <a:r>
              <a:rPr lang="hu-HU" altLang="hu-HU" u="sng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Szénsavazás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grpSp>
        <p:nvGrpSpPr>
          <p:cNvPr id="25607" name="Group 10"/>
          <p:cNvGrpSpPr>
            <a:grpSpLocks/>
          </p:cNvGrpSpPr>
          <p:nvPr/>
        </p:nvGrpSpPr>
        <p:grpSpPr bwMode="auto">
          <a:xfrm>
            <a:off x="6156325" y="2276475"/>
            <a:ext cx="2571750" cy="2016125"/>
            <a:chOff x="2653" y="1616"/>
            <a:chExt cx="2845" cy="2212"/>
          </a:xfrm>
        </p:grpSpPr>
        <p:pic>
          <p:nvPicPr>
            <p:cNvPr id="25608" name="Picture 5" descr="feh_kicsapas_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616"/>
              <a:ext cx="2845" cy="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>
              <a:off x="4422" y="1933"/>
              <a:ext cx="726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610" name="Line 9"/>
            <p:cNvSpPr>
              <a:spLocks noChangeShapeType="1"/>
            </p:cNvSpPr>
            <p:nvPr/>
          </p:nvSpPr>
          <p:spPr bwMode="auto">
            <a:xfrm>
              <a:off x="3606" y="1979"/>
              <a:ext cx="816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8FF29-6B96-4762-897A-4C54455F883B}" type="slidenum">
              <a:rPr lang="hu-HU"/>
              <a:pPr>
                <a:defRPr/>
              </a:pPr>
              <a:t>23</a:t>
            </a:fld>
            <a:endParaRPr lang="hu-H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6630" name="Picture 9" descr="nyersle tiszt foly ab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1844675"/>
            <a:ext cx="730726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500563" y="2617788"/>
            <a:ext cx="79216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dirty="0">
                <a:latin typeface="+mj-lt"/>
              </a:rPr>
              <a:t>habzás!</a:t>
            </a:r>
            <a:endParaRPr lang="en-GB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45D9-3D0D-4EC5-BDCC-E9D6FD9D1EF5}" type="slidenum">
              <a:rPr lang="hu-HU"/>
              <a:pPr>
                <a:defRPr/>
              </a:pPr>
              <a:t>24</a:t>
            </a:fld>
            <a:endParaRPr lang="hu-HU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321175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smtClean="0">
                <a:cs typeface="Arial" charset="0"/>
              </a:rPr>
              <a:t>Ioncserés tisztítás (opcionális)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b="1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ionos nem-cukor anyagok eltávolítása: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kation- és anioncserélő gyantákkal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smtClean="0">
                <a:cs typeface="Arial" charset="0"/>
              </a:rPr>
              <a:t>Ca</a:t>
            </a:r>
            <a:r>
              <a:rPr lang="hu-HU" altLang="hu-HU" u="sng" baseline="30000" smtClean="0">
                <a:cs typeface="Arial" charset="0"/>
              </a:rPr>
              <a:t>2+</a:t>
            </a:r>
            <a:r>
              <a:rPr lang="hu-HU" altLang="hu-HU" u="sng" smtClean="0">
                <a:cs typeface="Arial" charset="0"/>
              </a:rPr>
              <a:t> és Mg</a:t>
            </a:r>
            <a:r>
              <a:rPr lang="hu-HU" altLang="hu-HU" u="sng" baseline="30000" smtClean="0">
                <a:cs typeface="Arial" charset="0"/>
              </a:rPr>
              <a:t>2+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u="sng" smtClean="0">
                <a:cs typeface="Arial" charset="0"/>
              </a:rPr>
              <a:t>hátrányosak a bepárlásnál: lerakódások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u="sng" smtClean="0">
                <a:cs typeface="Arial" charset="0"/>
              </a:rPr>
              <a:t>előnyösek bepárlás után: szacharóz kristályosodási hajlama </a:t>
            </a:r>
            <a:r>
              <a:rPr lang="hu-HU" altLang="hu-HU" u="sng" smtClean="0">
                <a:cs typeface="Arial" charset="0"/>
                <a:sym typeface="Symbol" pitchFamily="18" charset="2"/>
              </a:rPr>
              <a:t>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latin typeface="Arial" charset="0"/>
                <a:cs typeface="Arial" charset="0"/>
                <a:sym typeface="Symbol" pitchFamily="18" charset="2"/>
              </a:rPr>
              <a:t> 	bepárlás előtt: </a:t>
            </a:r>
            <a:r>
              <a:rPr lang="hu-HU" altLang="hu-HU" smtClean="0">
                <a:cs typeface="Arial" charset="0"/>
              </a:rPr>
              <a:t>Ca</a:t>
            </a:r>
            <a:r>
              <a:rPr lang="hu-HU" altLang="hu-HU" baseline="30000" smtClean="0">
                <a:cs typeface="Arial" charset="0"/>
              </a:rPr>
              <a:t>2+</a:t>
            </a:r>
            <a:r>
              <a:rPr lang="hu-HU" altLang="hu-HU" smtClean="0">
                <a:cs typeface="Arial" charset="0"/>
              </a:rPr>
              <a:t> → 2 Na</a:t>
            </a:r>
            <a:r>
              <a:rPr lang="hu-HU" altLang="hu-HU" baseline="30000" smtClean="0">
                <a:cs typeface="Arial" charset="0"/>
              </a:rPr>
              <a:t>+</a:t>
            </a:r>
            <a:r>
              <a:rPr lang="hu-HU" altLang="hu-HU" smtClean="0">
                <a:cs typeface="Arial" charset="0"/>
              </a:rPr>
              <a:t> ioncsere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smtClean="0">
                <a:latin typeface="Arial" charset="0"/>
                <a:cs typeface="Arial" charset="0"/>
                <a:sym typeface="Symbol" pitchFamily="18" charset="2"/>
              </a:rPr>
              <a:t>bepárlás után: </a:t>
            </a:r>
            <a:r>
              <a:rPr lang="hu-HU" altLang="hu-HU" smtClean="0">
                <a:cs typeface="Arial" charset="0"/>
              </a:rPr>
              <a:t>2 Na</a:t>
            </a:r>
            <a:r>
              <a:rPr lang="hu-HU" altLang="hu-HU" baseline="30000" smtClean="0">
                <a:cs typeface="Arial" charset="0"/>
              </a:rPr>
              <a:t>+</a:t>
            </a:r>
            <a:r>
              <a:rPr lang="hu-HU" altLang="hu-HU" smtClean="0">
                <a:cs typeface="Arial" charset="0"/>
              </a:rPr>
              <a:t> → Ca</a:t>
            </a:r>
            <a:r>
              <a:rPr lang="hu-HU" altLang="hu-HU" baseline="30000" smtClean="0">
                <a:cs typeface="Arial" charset="0"/>
              </a:rPr>
              <a:t>2+</a:t>
            </a:r>
            <a:r>
              <a:rPr lang="hu-HU" altLang="hu-HU" smtClean="0">
                <a:cs typeface="Arial" charset="0"/>
              </a:rPr>
              <a:t> ioncsere</a:t>
            </a:r>
            <a:endParaRPr lang="hu-HU" altLang="hu-HU" smtClean="0"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	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Ioncsere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C13FD-907C-4D8D-9EAB-C082C68BEB80}" type="slidenum">
              <a:rPr lang="hu-HU"/>
              <a:pPr>
                <a:defRPr/>
              </a:pPr>
              <a:t>25</a:t>
            </a:fld>
            <a:endParaRPr lang="hu-HU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321175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Létisztítás</a:t>
            </a:r>
            <a:r>
              <a:rPr lang="hu-HU" altLang="hu-HU" dirty="0" smtClean="0">
                <a:cs typeface="Arial" charset="0"/>
              </a:rPr>
              <a:t> után </a:t>
            </a:r>
            <a:r>
              <a:rPr lang="hu-HU" altLang="hu-HU" dirty="0" err="1" smtClean="0">
                <a:cs typeface="Arial" charset="0"/>
              </a:rPr>
              <a:t>híglé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130-160 kg/m</a:t>
            </a:r>
            <a:r>
              <a:rPr lang="hu-HU" altLang="hu-HU" u="sng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cukorkonc.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Bepárlás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600-650 kg/m</a:t>
            </a:r>
            <a:r>
              <a:rPr lang="hu-HU" altLang="hu-HU" u="sng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cukorkonc.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/>
              <a:t>szárazanyag növekedéssel arányosan nő 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/>
              <a:t>	sűrűség, viszkozitás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5+ fokozatú bepárló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nyomás alatti (&gt;100°C) / </a:t>
            </a:r>
            <a:r>
              <a:rPr lang="hu-HU" altLang="hu-HU" u="sng" dirty="0" smtClean="0">
                <a:cs typeface="Arial" charset="0"/>
              </a:rPr>
              <a:t>vákuumrendszerű (60-70°C)</a:t>
            </a:r>
            <a:r>
              <a:rPr lang="hu-HU" altLang="hu-HU" dirty="0" smtClean="0">
                <a:cs typeface="Arial" charset="0"/>
              </a:rPr>
              <a:t> / vegyes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- kémiai változások: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invertcukor, </a:t>
            </a:r>
            <a:r>
              <a:rPr lang="hu-HU" altLang="hu-HU" dirty="0" err="1" smtClean="0">
                <a:cs typeface="Arial" charset="0"/>
              </a:rPr>
              <a:t>savamidok</a:t>
            </a:r>
            <a:r>
              <a:rPr lang="hu-HU" altLang="hu-HU" dirty="0" smtClean="0">
                <a:cs typeface="Arial" charset="0"/>
              </a:rPr>
              <a:t> és karbonátok bomlása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és NH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távozik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cukor </a:t>
            </a:r>
            <a:r>
              <a:rPr lang="hu-HU" altLang="hu-HU" dirty="0" err="1" smtClean="0">
                <a:cs typeface="Arial" charset="0"/>
              </a:rPr>
              <a:t>karamellizálódása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pH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invertcukor képződése és bomlása + </a:t>
            </a:r>
            <a:r>
              <a:rPr lang="hu-HU" altLang="hu-HU" dirty="0" err="1" smtClean="0">
                <a:cs typeface="Arial" charset="0"/>
                <a:sym typeface="Symbol" pitchFamily="18" charset="2"/>
              </a:rPr>
              <a:t>karamellizáció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lé sötétedése</a:t>
            </a:r>
          </a:p>
          <a:p>
            <a:pPr marL="755650" lvl="1" indent="-355600">
              <a:lnSpc>
                <a:spcPct val="90000"/>
              </a:lnSpc>
              <a:buFont typeface="Symbol" pitchFamily="18" charset="2"/>
              <a:buChar char="Þ"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szóda-adagolás 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dirty="0" err="1" smtClean="0">
                <a:cs typeface="Arial" charset="0"/>
              </a:rPr>
              <a:t>alkalitás</a:t>
            </a:r>
            <a:r>
              <a:rPr lang="hu-HU" altLang="hu-HU" dirty="0" smtClean="0">
                <a:cs typeface="Arial" charset="0"/>
              </a:rPr>
              <a:t> pótlása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- mészsók kirakódása a fűtőfelületre</a:t>
            </a:r>
          </a:p>
          <a:p>
            <a:pPr marL="355600" indent="-355600">
              <a:lnSpc>
                <a:spcPct val="90000"/>
              </a:lnSpc>
              <a:buFont typeface="Symbol" pitchFamily="18" charset="2"/>
              <a:buChar char="Þ"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sűrűlé</a:t>
            </a:r>
            <a:r>
              <a:rPr lang="hu-HU" altLang="hu-HU" dirty="0" smtClean="0">
                <a:cs typeface="Arial" charset="0"/>
              </a:rPr>
              <a:t> színe: </a:t>
            </a:r>
            <a:r>
              <a:rPr lang="hu-HU" altLang="hu-HU" dirty="0" err="1" smtClean="0">
                <a:cs typeface="Arial" charset="0"/>
              </a:rPr>
              <a:t>mézsárga</a:t>
            </a:r>
            <a:r>
              <a:rPr lang="hu-HU" altLang="hu-HU" dirty="0" smtClean="0">
                <a:cs typeface="Arial" charset="0"/>
              </a:rPr>
              <a:t> – sötétbarna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Bepárlás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2879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4B99A-136A-48E9-818F-1EC09CFBA469}" type="slidenum">
              <a:rPr lang="hu-HU"/>
              <a:pPr>
                <a:defRPr/>
              </a:pPr>
              <a:t>26</a:t>
            </a:fld>
            <a:endParaRPr lang="hu-HU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Kristálycukor gyártása</a:t>
            </a:r>
            <a:endParaRPr lang="en-US" altLang="hu-HU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5913" y="1557338"/>
            <a:ext cx="8512175" cy="4608512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sűrűlé</a:t>
            </a:r>
            <a:r>
              <a:rPr lang="hu-HU" altLang="hu-HU" dirty="0" smtClean="0">
                <a:cs typeface="Arial" charset="0"/>
              </a:rPr>
              <a:t> → kristályosítás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err="1" smtClean="0">
                <a:cs typeface="Arial" charset="0"/>
              </a:rPr>
              <a:t>túltelítettségi</a:t>
            </a:r>
            <a:r>
              <a:rPr lang="hu-HU" altLang="hu-HU" b="1" dirty="0" smtClean="0">
                <a:cs typeface="Arial" charset="0"/>
              </a:rPr>
              <a:t> tényező</a:t>
            </a:r>
            <a:r>
              <a:rPr lang="hu-HU" altLang="hu-HU" dirty="0" smtClean="0">
                <a:cs typeface="Arial" charset="0"/>
              </a:rPr>
              <a:t>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H – cukor tömege a túltelített oldatban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H</a:t>
            </a:r>
            <a:r>
              <a:rPr lang="hu-HU" altLang="hu-HU" baseline="-25000" dirty="0" smtClean="0">
                <a:cs typeface="Arial" charset="0"/>
              </a:rPr>
              <a:t>1</a:t>
            </a:r>
            <a:r>
              <a:rPr lang="hu-HU" altLang="hu-HU" dirty="0" smtClean="0">
                <a:cs typeface="Arial" charset="0"/>
              </a:rPr>
              <a:t> – cukor tömege a telített oldatban (adott hőmérsékleten és tisztasági hányados mellett)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az oldószer (víz) tömege H és H</a:t>
            </a:r>
            <a:r>
              <a:rPr lang="hu-HU" altLang="hu-HU" baseline="-25000" dirty="0" smtClean="0">
                <a:cs typeface="Arial" charset="0"/>
              </a:rPr>
              <a:t>1</a:t>
            </a:r>
            <a:r>
              <a:rPr lang="hu-HU" altLang="hu-HU" dirty="0" smtClean="0">
                <a:cs typeface="Arial" charset="0"/>
              </a:rPr>
              <a:t> esetén egyenlő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túltelített oldat → gócképződés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gócok / növekvő kristályok felületén átmeneti réteg (az épülő kristályrács felszíne)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azon kívül diffúziós réteg → ebből cukormolekulák lépnek a kristályrácsba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 túltelítettség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új molekulák vándorolnak a diffúziós rétegbe </a:t>
            </a:r>
            <a:r>
              <a:rPr lang="hu-HU" altLang="hu-HU" dirty="0" smtClean="0">
                <a:cs typeface="Arial" charset="0"/>
              </a:rPr>
              <a:t>→ diffúzió a </a:t>
            </a:r>
            <a:r>
              <a:rPr lang="hu-HU" altLang="hu-HU" dirty="0" smtClean="0">
                <a:cs typeface="Arial" charset="0"/>
              </a:rPr>
              <a:t>sebesség meghatározó</a:t>
            </a: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  <a:sym typeface="Symbol" pitchFamily="18" charset="2"/>
              </a:rPr>
              <a:t>Szakaszos vákuumfőző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készülékben (a cukor hőérzékenysége miatt):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1,2-1,25 túltelítettség (bepárlással érik el)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cukorpor adagolása → egyenletesebb kristálynövekedés (</a:t>
            </a:r>
            <a:r>
              <a:rPr lang="hu-HU" altLang="hu-HU" u="sng" dirty="0" smtClean="0">
                <a:cs typeface="Arial" charset="0"/>
                <a:sym typeface="Symbol" pitchFamily="18" charset="2"/>
              </a:rPr>
              <a:t> spontán gócképződés)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err="1" smtClean="0">
                <a:cs typeface="Arial" charset="0"/>
              </a:rPr>
              <a:t>sűrűlé</a:t>
            </a:r>
            <a:r>
              <a:rPr lang="hu-HU" altLang="hu-HU" u="sng" dirty="0" smtClean="0">
                <a:cs typeface="Arial" charset="0"/>
              </a:rPr>
              <a:t> beadagolás → 1,1-1,15 túltelítettség → kristálynövekedés (</a:t>
            </a:r>
            <a:r>
              <a:rPr lang="hu-HU" altLang="hu-HU" u="sng" dirty="0" smtClean="0">
                <a:cs typeface="Arial" charset="0"/>
                <a:sym typeface="Symbol" pitchFamily="18" charset="2"/>
              </a:rPr>
              <a:t> gócképződés)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beadagolás → bepárlás → beadagolás → bepárlás → 90-93% </a:t>
            </a:r>
            <a:r>
              <a:rPr lang="hu-HU" altLang="hu-HU" dirty="0" err="1" smtClean="0">
                <a:cs typeface="Arial" charset="0"/>
              </a:rPr>
              <a:t>sza.-tartalom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leengedett anyag → </a:t>
            </a:r>
            <a:r>
              <a:rPr lang="hu-HU" altLang="hu-HU" u="sng" dirty="0" smtClean="0">
                <a:cs typeface="Arial" charset="0"/>
              </a:rPr>
              <a:t>tárolás: pépkavaró</a:t>
            </a:r>
            <a:r>
              <a:rPr lang="hu-HU" altLang="hu-HU" dirty="0" smtClean="0">
                <a:cs typeface="Arial" charset="0"/>
              </a:rPr>
              <a:t> → növekvő kristályok ne nőjenek össze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lehűlés: gyors túltelítődés → porképződés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 hígítás vízzel / híg cukoroldattal</a:t>
            </a:r>
          </a:p>
        </p:txBody>
      </p:sp>
      <p:graphicFrame>
        <p:nvGraphicFramePr>
          <p:cNvPr id="2970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684463" y="1700213"/>
          <a:ext cx="663575" cy="577850"/>
        </p:xfrm>
        <a:graphic>
          <a:graphicData uri="http://schemas.openxmlformats.org/presentationml/2006/ole">
            <p:oleObj spid="_x0000_s29732" name="Equation" r:id="rId3" imgW="495085" imgH="431613" progId="">
              <p:embed/>
            </p:oleObj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Gócképzés, kristálynövekedés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39C6E-A771-4736-BF80-697EF20C956A}" type="slidenum">
              <a:rPr lang="hu-HU"/>
              <a:pPr>
                <a:defRPr/>
              </a:pPr>
              <a:t>27</a:t>
            </a:fld>
            <a:endParaRPr lang="hu-HU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Kristálycukor gyártása</a:t>
            </a:r>
            <a:endParaRPr lang="en-US" altLang="hu-HU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844675"/>
            <a:ext cx="8763000" cy="4537075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pépkavaró → </a:t>
            </a:r>
            <a:r>
              <a:rPr lang="hu-HU" altLang="hu-HU" b="1" u="sng" dirty="0" smtClean="0">
                <a:cs typeface="Arial" charset="0"/>
              </a:rPr>
              <a:t>centrifugába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lefolyó anyalúg:</a:t>
            </a:r>
            <a:r>
              <a:rPr lang="hu-HU" altLang="hu-HU" b="1" u="sng" dirty="0" smtClean="0">
                <a:cs typeface="Arial" charset="0"/>
              </a:rPr>
              <a:t> zöldszörp/</a:t>
            </a:r>
            <a:r>
              <a:rPr lang="hu-HU" altLang="hu-HU" b="1" u="sng" dirty="0" err="1" smtClean="0">
                <a:cs typeface="Arial" charset="0"/>
              </a:rPr>
              <a:t>-szirup</a:t>
            </a:r>
            <a:endParaRPr lang="hu-HU" altLang="hu-HU" b="1" u="sng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</a:t>
            </a:r>
            <a:r>
              <a:rPr lang="hu-HU" altLang="hu-HU" u="sng" dirty="0" smtClean="0">
                <a:cs typeface="Arial" charset="0"/>
              </a:rPr>
              <a:t> nyerscukor kristályok mosása vízzel és gőzzel: fedés (</a:t>
            </a:r>
            <a:r>
              <a:rPr lang="hu-HU" altLang="hu-HU" u="sng" dirty="0" err="1" smtClean="0">
                <a:cs typeface="Arial" charset="0"/>
              </a:rPr>
              <a:t>affinálás</a:t>
            </a:r>
            <a:r>
              <a:rPr lang="hu-HU" altLang="hu-HU" u="sng" dirty="0" smtClean="0">
                <a:cs typeface="Arial" charset="0"/>
              </a:rPr>
              <a:t>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→ lefolyó cukros oldat: </a:t>
            </a:r>
            <a:r>
              <a:rPr lang="hu-HU" altLang="hu-HU" b="1" dirty="0" smtClean="0">
                <a:cs typeface="Arial" charset="0"/>
              </a:rPr>
              <a:t>fehérszörp/</a:t>
            </a:r>
            <a:r>
              <a:rPr lang="hu-HU" altLang="hu-HU" b="1" dirty="0" err="1" smtClean="0">
                <a:cs typeface="Arial" charset="0"/>
              </a:rPr>
              <a:t>-szirup</a:t>
            </a:r>
            <a:endParaRPr lang="hu-HU" altLang="hu-HU" b="1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cukorkristályok oldódnak bele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tisztább, mint a zöldszörp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  <a:sym typeface="Symbol" pitchFamily="18" charset="2"/>
              </a:rPr>
              <a:t>1. kristályosítás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I. termék</a:t>
            </a:r>
            <a:r>
              <a:rPr lang="hu-HU" altLang="hu-HU" dirty="0" smtClean="0">
                <a:cs typeface="Arial" charset="0"/>
              </a:rPr>
              <a:t> (a lében levő cukor 50-55%-a): kristálycukor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 </a:t>
            </a:r>
            <a:r>
              <a:rPr lang="hu-HU" altLang="hu-HU" u="sng" dirty="0" smtClean="0">
                <a:cs typeface="Arial" charset="0"/>
              </a:rPr>
              <a:t>I. termék zöldszörp</a:t>
            </a:r>
            <a:r>
              <a:rPr lang="hu-HU" altLang="hu-HU" dirty="0" smtClean="0">
                <a:cs typeface="Arial" charset="0"/>
              </a:rPr>
              <a:t> → kristályosítás → centrifugálás → </a:t>
            </a:r>
            <a:r>
              <a:rPr lang="hu-HU" altLang="hu-HU" u="sng" dirty="0" smtClean="0">
                <a:cs typeface="Arial" charset="0"/>
              </a:rPr>
              <a:t>II. termék</a:t>
            </a:r>
            <a:r>
              <a:rPr lang="hu-HU" altLang="hu-HU" dirty="0" smtClean="0">
                <a:cs typeface="Arial" charset="0"/>
              </a:rPr>
              <a:t> (középtermék)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 </a:t>
            </a:r>
            <a:r>
              <a:rPr lang="hu-HU" altLang="hu-HU" u="sng" dirty="0" smtClean="0">
                <a:cs typeface="Arial" charset="0"/>
              </a:rPr>
              <a:t>II. termék zöldszörp</a:t>
            </a:r>
            <a:r>
              <a:rPr lang="hu-HU" altLang="hu-HU" dirty="0" smtClean="0">
                <a:cs typeface="Arial" charset="0"/>
              </a:rPr>
              <a:t> → lassú kristályosítás hűtéssel → centrifugálás → </a:t>
            </a:r>
            <a:r>
              <a:rPr lang="hu-HU" altLang="hu-HU" u="sng" dirty="0" smtClean="0">
                <a:cs typeface="Arial" charset="0"/>
              </a:rPr>
              <a:t>III. termék</a:t>
            </a:r>
            <a:r>
              <a:rPr lang="hu-HU" altLang="hu-HU" dirty="0" smtClean="0">
                <a:cs typeface="Arial" charset="0"/>
              </a:rPr>
              <a:t> (utótermék)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 </a:t>
            </a:r>
            <a:r>
              <a:rPr lang="hu-HU" altLang="hu-HU" u="sng" dirty="0" smtClean="0">
                <a:cs typeface="Arial" charset="0"/>
              </a:rPr>
              <a:t>III. termék zöldszörp: melasz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I. termék: megfelelő tisztaság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kristálycukor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II., III. termék → tisztítás: átkristályosítás / finomítás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		vagy </a:t>
            </a:r>
            <a:r>
              <a:rPr lang="hu-HU" altLang="hu-HU" dirty="0" err="1" smtClean="0">
                <a:cs typeface="Arial" charset="0"/>
                <a:sym typeface="Symbol" pitchFamily="18" charset="2"/>
              </a:rPr>
              <a:t>sűrűlébe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keverve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u="sng" dirty="0" smtClean="0">
                <a:cs typeface="Arial" charset="0"/>
                <a:sym typeface="Symbol" pitchFamily="18" charset="2"/>
              </a:rPr>
              <a:t>melasz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: sok nem-cukor anyag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 a cukor kristályosítással nem nyerhető ki </a:t>
            </a:r>
            <a:b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</a:b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a diffúzióval kinyert cukor 15%-a a melaszba kerül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	kb. 20% víz,  48% cukor, 32% nem-cukor anyag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hu-HU" altLang="hu-HU" u="sng" dirty="0" smtClean="0">
                <a:latin typeface="Arial" charset="0"/>
                <a:cs typeface="Arial" charset="0"/>
                <a:sym typeface="Symbol" pitchFamily="18" charset="2"/>
              </a:rPr>
              <a:t>tisztasági hányados: kb. 60%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Centrifugálás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3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9ED18-E1D7-4937-8691-3B2F96E0DDBB}" type="slidenum">
              <a:rPr lang="hu-HU"/>
              <a:pPr>
                <a:defRPr/>
              </a:pPr>
              <a:t>28</a:t>
            </a:fld>
            <a:endParaRPr lang="hu-HU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Kristálycukor gyártása</a:t>
            </a:r>
            <a:endParaRPr lang="en-US" altLang="hu-HU" smtClean="0"/>
          </a:p>
        </p:txBody>
      </p:sp>
      <p:grpSp>
        <p:nvGrpSpPr>
          <p:cNvPr id="31749" name="Group 43"/>
          <p:cNvGrpSpPr>
            <a:grpSpLocks/>
          </p:cNvGrpSpPr>
          <p:nvPr/>
        </p:nvGrpSpPr>
        <p:grpSpPr bwMode="auto">
          <a:xfrm>
            <a:off x="1857375" y="1179513"/>
            <a:ext cx="4730750" cy="4841875"/>
            <a:chOff x="1170" y="754"/>
            <a:chExt cx="2980" cy="3050"/>
          </a:xfrm>
        </p:grpSpPr>
        <p:sp>
          <p:nvSpPr>
            <p:cNvPr id="31752" name="Line 19"/>
            <p:cNvSpPr>
              <a:spLocks noChangeShapeType="1"/>
            </p:cNvSpPr>
            <p:nvPr/>
          </p:nvSpPr>
          <p:spPr bwMode="auto">
            <a:xfrm flipH="1" flipV="1">
              <a:off x="2109" y="1717"/>
              <a:ext cx="544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3" name="Text Box 5"/>
            <p:cNvSpPr txBox="1">
              <a:spLocks noChangeArrowheads="1"/>
            </p:cNvSpPr>
            <p:nvPr/>
          </p:nvSpPr>
          <p:spPr bwMode="auto">
            <a:xfrm>
              <a:off x="1338" y="1319"/>
              <a:ext cx="1315" cy="194"/>
            </a:xfrm>
            <a:prstGeom prst="rect">
              <a:avLst/>
            </a:prstGeom>
            <a:noFill/>
            <a:ln w="50800">
              <a:solidFill>
                <a:srgbClr val="0056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kristályosítás, cf., mosás</a:t>
              </a:r>
              <a:endParaRPr lang="en-US" altLang="hu-HU"/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882" y="754"/>
              <a:ext cx="4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sűrűlé</a:t>
              </a:r>
              <a:endParaRPr lang="en-US" altLang="hu-HU"/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1338" y="2083"/>
              <a:ext cx="1315" cy="194"/>
            </a:xfrm>
            <a:prstGeom prst="rect">
              <a:avLst/>
            </a:prstGeom>
            <a:noFill/>
            <a:ln w="50800">
              <a:solidFill>
                <a:srgbClr val="0056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kristályosítás, cf., mosás</a:t>
              </a:r>
              <a:endParaRPr lang="en-US" altLang="hu-HU" sz="2400">
                <a:latin typeface="Times New Roman" pitchFamily="18" charset="0"/>
              </a:endParaRPr>
            </a:p>
          </p:txBody>
        </p:sp>
        <p:sp>
          <p:nvSpPr>
            <p:cNvPr id="31756" name="Line 10"/>
            <p:cNvSpPr>
              <a:spLocks noChangeShapeType="1"/>
            </p:cNvSpPr>
            <p:nvPr/>
          </p:nvSpPr>
          <p:spPr bwMode="auto">
            <a:xfrm>
              <a:off x="2109" y="2307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1338" y="2844"/>
              <a:ext cx="1315" cy="194"/>
            </a:xfrm>
            <a:prstGeom prst="rect">
              <a:avLst/>
            </a:prstGeom>
            <a:noFill/>
            <a:ln w="50800">
              <a:solidFill>
                <a:srgbClr val="0056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kristályosítás, cf., mosás</a:t>
              </a:r>
              <a:endParaRPr lang="en-US" altLang="hu-HU"/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>
              <a:off x="2653" y="141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9" name="Text Box 14"/>
            <p:cNvSpPr txBox="1">
              <a:spLocks noChangeArrowheads="1"/>
            </p:cNvSpPr>
            <p:nvPr/>
          </p:nvSpPr>
          <p:spPr bwMode="auto">
            <a:xfrm>
              <a:off x="3107" y="1319"/>
              <a:ext cx="1043" cy="224"/>
            </a:xfrm>
            <a:prstGeom prst="rect">
              <a:avLst/>
            </a:prstGeom>
            <a:noFill/>
            <a:ln w="50800">
              <a:solidFill>
                <a:srgbClr val="8CA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I. termék</a:t>
              </a:r>
              <a:endParaRPr lang="en-US" altLang="hu-HU"/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>
              <a:off x="2653" y="217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1" name="Text Box 16"/>
            <p:cNvSpPr txBox="1">
              <a:spLocks noChangeArrowheads="1"/>
            </p:cNvSpPr>
            <p:nvPr/>
          </p:nvSpPr>
          <p:spPr bwMode="auto">
            <a:xfrm>
              <a:off x="3107" y="2081"/>
              <a:ext cx="1043" cy="224"/>
            </a:xfrm>
            <a:prstGeom prst="rect">
              <a:avLst/>
            </a:prstGeom>
            <a:noFill/>
            <a:ln w="50800">
              <a:solidFill>
                <a:srgbClr val="8CA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II. termék</a:t>
              </a:r>
              <a:endParaRPr lang="en-US" altLang="hu-HU"/>
            </a:p>
          </p:txBody>
        </p:sp>
        <p:sp>
          <p:nvSpPr>
            <p:cNvPr id="31762" name="Line 17"/>
            <p:cNvSpPr>
              <a:spLocks noChangeShapeType="1"/>
            </p:cNvSpPr>
            <p:nvPr/>
          </p:nvSpPr>
          <p:spPr bwMode="auto">
            <a:xfrm>
              <a:off x="2653" y="293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3" name="Text Box 18"/>
            <p:cNvSpPr txBox="1">
              <a:spLocks noChangeArrowheads="1"/>
            </p:cNvSpPr>
            <p:nvPr/>
          </p:nvSpPr>
          <p:spPr bwMode="auto">
            <a:xfrm>
              <a:off x="3107" y="2841"/>
              <a:ext cx="1043" cy="224"/>
            </a:xfrm>
            <a:prstGeom prst="rect">
              <a:avLst/>
            </a:prstGeom>
            <a:noFill/>
            <a:ln w="50800">
              <a:solidFill>
                <a:srgbClr val="8CA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III. termék</a:t>
              </a:r>
              <a:endParaRPr lang="en-US" altLang="hu-HU"/>
            </a:p>
          </p:txBody>
        </p:sp>
        <p:sp>
          <p:nvSpPr>
            <p:cNvPr id="31764" name="Text Box 22"/>
            <p:cNvSpPr txBox="1">
              <a:spLocks noChangeArrowheads="1"/>
            </p:cNvSpPr>
            <p:nvPr/>
          </p:nvSpPr>
          <p:spPr bwMode="auto">
            <a:xfrm>
              <a:off x="1882" y="3612"/>
              <a:ext cx="4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melasz</a:t>
              </a:r>
              <a:endParaRPr lang="en-US" altLang="hu-HU"/>
            </a:p>
          </p:txBody>
        </p:sp>
        <p:sp>
          <p:nvSpPr>
            <p:cNvPr id="31765" name="Text Box 29"/>
            <p:cNvSpPr txBox="1">
              <a:spLocks noChangeArrowheads="1"/>
            </p:cNvSpPr>
            <p:nvPr/>
          </p:nvSpPr>
          <p:spPr bwMode="auto">
            <a:xfrm>
              <a:off x="2426" y="1707"/>
              <a:ext cx="8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II. fehérszörp</a:t>
              </a:r>
              <a:endParaRPr lang="en-US" altLang="hu-HU"/>
            </a:p>
          </p:txBody>
        </p:sp>
        <p:sp>
          <p:nvSpPr>
            <p:cNvPr id="31766" name="Text Box 30"/>
            <p:cNvSpPr txBox="1">
              <a:spLocks noChangeArrowheads="1"/>
            </p:cNvSpPr>
            <p:nvPr/>
          </p:nvSpPr>
          <p:spPr bwMode="auto">
            <a:xfrm>
              <a:off x="2426" y="2478"/>
              <a:ext cx="8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III. fehérszörp</a:t>
              </a:r>
              <a:endParaRPr lang="en-US" altLang="hu-HU"/>
            </a:p>
          </p:txBody>
        </p:sp>
        <p:sp>
          <p:nvSpPr>
            <p:cNvPr id="31767" name="Text Box 31"/>
            <p:cNvSpPr txBox="1">
              <a:spLocks noChangeArrowheads="1"/>
            </p:cNvSpPr>
            <p:nvPr/>
          </p:nvSpPr>
          <p:spPr bwMode="auto">
            <a:xfrm>
              <a:off x="2426" y="935"/>
              <a:ext cx="8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I. fehérszörp</a:t>
              </a:r>
              <a:endParaRPr lang="en-US" altLang="hu-HU"/>
            </a:p>
          </p:txBody>
        </p:sp>
        <p:sp>
          <p:nvSpPr>
            <p:cNvPr id="31768" name="Text Box 32"/>
            <p:cNvSpPr txBox="1">
              <a:spLocks noChangeArrowheads="1"/>
            </p:cNvSpPr>
            <p:nvPr/>
          </p:nvSpPr>
          <p:spPr bwMode="auto">
            <a:xfrm>
              <a:off x="1338" y="1707"/>
              <a:ext cx="8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I. zöldszörp</a:t>
              </a:r>
              <a:endParaRPr lang="en-US" altLang="hu-HU"/>
            </a:p>
          </p:txBody>
        </p:sp>
        <p:sp>
          <p:nvSpPr>
            <p:cNvPr id="31769" name="Text Box 33"/>
            <p:cNvSpPr txBox="1">
              <a:spLocks noChangeArrowheads="1"/>
            </p:cNvSpPr>
            <p:nvPr/>
          </p:nvSpPr>
          <p:spPr bwMode="auto">
            <a:xfrm>
              <a:off x="1260" y="2478"/>
              <a:ext cx="8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II. zöldszörp</a:t>
              </a:r>
              <a:endParaRPr lang="en-US" altLang="hu-HU"/>
            </a:p>
          </p:txBody>
        </p:sp>
        <p:sp>
          <p:nvSpPr>
            <p:cNvPr id="31770" name="Text Box 34"/>
            <p:cNvSpPr txBox="1">
              <a:spLocks noChangeArrowheads="1"/>
            </p:cNvSpPr>
            <p:nvPr/>
          </p:nvSpPr>
          <p:spPr bwMode="auto">
            <a:xfrm>
              <a:off x="1170" y="3249"/>
              <a:ext cx="9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III. zöldszörp</a:t>
              </a:r>
              <a:endParaRPr lang="en-US" altLang="hu-HU"/>
            </a:p>
          </p:txBody>
        </p:sp>
        <p:sp>
          <p:nvSpPr>
            <p:cNvPr id="31771" name="Line 35"/>
            <p:cNvSpPr>
              <a:spLocks noChangeShapeType="1"/>
            </p:cNvSpPr>
            <p:nvPr/>
          </p:nvSpPr>
          <p:spPr bwMode="auto">
            <a:xfrm>
              <a:off x="2109" y="153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72" name="Line 37"/>
            <p:cNvSpPr>
              <a:spLocks noChangeShapeType="1"/>
            </p:cNvSpPr>
            <p:nvPr/>
          </p:nvSpPr>
          <p:spPr bwMode="auto">
            <a:xfrm>
              <a:off x="2109" y="935"/>
              <a:ext cx="0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73" name="Line 40"/>
            <p:cNvSpPr>
              <a:spLocks noChangeShapeType="1"/>
            </p:cNvSpPr>
            <p:nvPr/>
          </p:nvSpPr>
          <p:spPr bwMode="auto">
            <a:xfrm>
              <a:off x="2109" y="3078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1750" name="Line 19"/>
          <p:cNvSpPr>
            <a:spLocks noChangeShapeType="1"/>
          </p:cNvSpPr>
          <p:nvPr/>
        </p:nvSpPr>
        <p:spPr bwMode="auto">
          <a:xfrm flipH="1" flipV="1">
            <a:off x="3348038" y="3933825"/>
            <a:ext cx="8636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1" name="Line 19"/>
          <p:cNvSpPr>
            <a:spLocks noChangeShapeType="1"/>
          </p:cNvSpPr>
          <p:nvPr/>
        </p:nvSpPr>
        <p:spPr bwMode="auto">
          <a:xfrm flipH="1" flipV="1">
            <a:off x="3348038" y="1557338"/>
            <a:ext cx="8636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44596-728B-4EE5-8C67-1AE564A762EA}" type="slidenum">
              <a:rPr lang="hu-HU"/>
              <a:pPr>
                <a:defRPr/>
              </a:pPr>
              <a:t>29</a:t>
            </a:fld>
            <a:endParaRPr lang="hu-HU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Cukortermékek</a:t>
            </a:r>
            <a:endParaRPr lang="en-US" altLang="hu-HU" smtClean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636838"/>
            <a:ext cx="55387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16013" y="2205038"/>
            <a:ext cx="669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hu-HU" sz="1600">
                <a:solidFill>
                  <a:schemeClr val="accent2"/>
                </a:solidFill>
              </a:rPr>
              <a:t>A nyerscukor és a melasz általános összetétele</a:t>
            </a:r>
            <a:r>
              <a:rPr lang="hu-HU" altLang="hu-HU" sz="1600">
                <a:solidFill>
                  <a:schemeClr val="accent2"/>
                </a:solidFill>
              </a:rPr>
              <a:t> (%)</a:t>
            </a:r>
            <a:r>
              <a:rPr lang="en-US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447925" y="6521450"/>
            <a:ext cx="6696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hu-HU" sz="1200">
                <a:solidFill>
                  <a:schemeClr val="accent2"/>
                </a:solidFill>
              </a:rPr>
              <a:t>http://www.kfki.hu/chemonet/hun/eloado/kemia/cukor2.html</a:t>
            </a:r>
            <a:endParaRPr lang="en-GB" altLang="hu-HU" sz="1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9C078-1B72-4503-AEA5-D854FCF63C30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 dirty="0">
                <a:solidFill>
                  <a:schemeClr val="accent2"/>
                </a:solidFill>
              </a:rPr>
              <a:t>cukornád - </a:t>
            </a:r>
            <a:r>
              <a:rPr lang="hu-HU" altLang="hu-HU" sz="1600" i="1" dirty="0" err="1">
                <a:solidFill>
                  <a:schemeClr val="accent2"/>
                </a:solidFill>
              </a:rPr>
              <a:t>Saccharum</a:t>
            </a:r>
            <a:r>
              <a:rPr lang="hu-HU" altLang="hu-HU" sz="1600" i="1" dirty="0">
                <a:solidFill>
                  <a:schemeClr val="accent2"/>
                </a:solidFill>
              </a:rPr>
              <a:t> </a:t>
            </a:r>
            <a:r>
              <a:rPr lang="hu-HU" altLang="hu-HU" sz="1600" i="1" dirty="0" err="1">
                <a:solidFill>
                  <a:schemeClr val="accent2"/>
                </a:solidFill>
              </a:rPr>
              <a:t>officinarum</a:t>
            </a:r>
            <a:r>
              <a:rPr lang="hu-HU" altLang="hu-HU" sz="1600" dirty="0">
                <a:solidFill>
                  <a:schemeClr val="accent2"/>
                </a:solidFill>
              </a:rPr>
              <a:t> </a:t>
            </a:r>
            <a:endParaRPr lang="en-GB" altLang="hu-HU" sz="1600" dirty="0">
              <a:solidFill>
                <a:schemeClr val="accent2"/>
              </a:solidFill>
            </a:endParaRP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16100"/>
            <a:ext cx="7048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611188" y="6521450"/>
            <a:ext cx="8532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200">
                <a:solidFill>
                  <a:schemeClr val="accent2"/>
                </a:solidFill>
              </a:rPr>
              <a:t>ábra: </a:t>
            </a:r>
            <a:r>
              <a:rPr lang="en-US" altLang="hu-HU" sz="1200">
                <a:solidFill>
                  <a:schemeClr val="accent2"/>
                </a:solidFill>
              </a:rPr>
              <a:t>http://en.wikipedia.org/wiki/File:SugarcaneYield.png</a:t>
            </a:r>
            <a:endParaRPr lang="en-GB" altLang="hu-HU" sz="1200">
              <a:solidFill>
                <a:schemeClr val="accent2"/>
              </a:solidFill>
            </a:endParaRP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2828925" y="1363663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termelési adatok: 2000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7BF57-6AC6-44FB-9EDC-CB9E7418D734}" type="slidenum">
              <a:rPr lang="hu-HU"/>
              <a:pPr>
                <a:defRPr/>
              </a:pPr>
              <a:t>30</a:t>
            </a:fld>
            <a:endParaRPr lang="hu-HU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Bepárlás - kristályosítás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33798" name="Picture 6" descr="bepar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25" y="1484313"/>
            <a:ext cx="8107363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 bwMode="auto">
          <a:xfrm>
            <a:off x="5429250" y="1428750"/>
            <a:ext cx="1428750" cy="2143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u-HU" sz="1200" dirty="0">
                <a:latin typeface="+mj-lt"/>
              </a:rPr>
              <a:t>VÁKUUMFŐZŐ KRISTÁLYOSÍTÓ</a:t>
            </a:r>
            <a:endParaRPr lang="en-US" sz="1200" dirty="0">
              <a:latin typeface="+mj-lt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6786563" y="4214813"/>
            <a:ext cx="1428750" cy="214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u-HU" sz="1200" dirty="0">
                <a:latin typeface="+mj-lt"/>
              </a:rPr>
              <a:t>PÉPKAVARÓ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BA757-CE0A-4504-90A8-0603A95B8A5A}" type="slidenum">
              <a:rPr lang="hu-HU"/>
              <a:pPr>
                <a:defRPr/>
              </a:pPr>
              <a:t>31</a:t>
            </a:fld>
            <a:endParaRPr lang="hu-HU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Cukorfinomítás</a:t>
            </a:r>
            <a:endParaRPr lang="en-US" altLang="hu-HU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88"/>
            <a:ext cx="9144000" cy="4929187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Az affinálás után nem-cukor anyagok zárványként </a:t>
            </a:r>
            <a:r>
              <a:rPr lang="hu-HU" altLang="hu-HU" smtClean="0">
                <a:cs typeface="Arial" charset="0"/>
                <a:sym typeface="Symbol" pitchFamily="18" charset="2"/>
              </a:rPr>
              <a:t></a:t>
            </a:r>
            <a:r>
              <a:rPr lang="hu-HU" altLang="hu-HU" smtClean="0">
                <a:cs typeface="Arial" charset="0"/>
              </a:rPr>
              <a:t> finomítás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II. és III. termék cukor → feloldás → tisztítás → kristályosítás (anyalúgja: </a:t>
            </a:r>
            <a:r>
              <a:rPr lang="hu-HU" altLang="hu-HU" b="1" smtClean="0">
                <a:cs typeface="Arial" charset="0"/>
              </a:rPr>
              <a:t>fehérszörp</a:t>
            </a:r>
            <a:r>
              <a:rPr lang="hu-HU" altLang="hu-HU" smtClean="0">
                <a:cs typeface="Arial" charset="0"/>
              </a:rPr>
              <a:t>) → kristálycukor, kockacukor (fedés telített cukoroldattal, préselés, szárítás, vágás)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u="sng" smtClean="0">
                <a:cs typeface="Arial" charset="0"/>
              </a:rPr>
              <a:t>Feloldás</a:t>
            </a:r>
            <a:r>
              <a:rPr lang="hu-HU" altLang="hu-HU" u="sng" smtClean="0">
                <a:cs typeface="Arial" charset="0"/>
              </a:rPr>
              <a:t>: tiszta vízzel / híg lével</a:t>
            </a:r>
            <a:r>
              <a:rPr lang="hu-HU" altLang="hu-HU" smtClean="0">
                <a:cs typeface="Arial" charset="0"/>
              </a:rPr>
              <a:t> gőzzel fűtött keverős edényben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u="sng" smtClean="0">
                <a:cs typeface="Arial" charset="0"/>
              </a:rPr>
              <a:t>alkalitás beállítása</a:t>
            </a:r>
            <a:r>
              <a:rPr lang="hu-HU" altLang="hu-HU" smtClean="0">
                <a:cs typeface="Arial" charset="0"/>
              </a:rPr>
              <a:t> mész adagolással 10 g/m</a:t>
            </a:r>
            <a:r>
              <a:rPr lang="hu-HU" altLang="hu-HU" baseline="30000" smtClean="0">
                <a:cs typeface="Arial" charset="0"/>
              </a:rPr>
              <a:t>3</a:t>
            </a:r>
            <a:r>
              <a:rPr lang="hu-HU" altLang="hu-HU" smtClean="0">
                <a:cs typeface="Arial" charset="0"/>
              </a:rPr>
              <a:t> CaO értékre (opcionális)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smtClean="0">
                <a:cs typeface="Arial" charset="0"/>
              </a:rPr>
              <a:t>Tisztítás</a:t>
            </a:r>
            <a:r>
              <a:rPr lang="hu-HU" altLang="hu-HU" smtClean="0">
                <a:cs typeface="Arial" charset="0"/>
              </a:rPr>
              <a:t>: csontszénnel / </a:t>
            </a:r>
            <a:r>
              <a:rPr lang="hu-HU" altLang="hu-HU" u="sng" smtClean="0">
                <a:cs typeface="Arial" charset="0"/>
              </a:rPr>
              <a:t>aktívszénnel</a:t>
            </a:r>
            <a:r>
              <a:rPr lang="hu-HU" altLang="hu-HU" smtClean="0">
                <a:cs typeface="Arial" charset="0"/>
              </a:rPr>
              <a:t> / derítőgyantával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b="1" smtClean="0">
                <a:cs typeface="Arial" charset="0"/>
              </a:rPr>
              <a:t>csontszén</a:t>
            </a:r>
            <a:r>
              <a:rPr lang="hu-HU" altLang="hu-HU" smtClean="0">
                <a:cs typeface="Arial" charset="0"/>
              </a:rPr>
              <a:t>: megköti a színanyagokat és sókat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nem köti meg a fehérjéket / azok bomlástermékeit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tornyok összekapcsolva → telep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kimerült csontszén regenerálása: savas kezelés és izzítás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szükséges mennyiség: II. és III. termék cukormennyiség 80-100%-a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drága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b="1" smtClean="0">
                <a:cs typeface="Arial" charset="0"/>
              </a:rPr>
              <a:t>aktívszén</a:t>
            </a:r>
            <a:r>
              <a:rPr lang="hu-HU" altLang="hu-HU" smtClean="0">
                <a:cs typeface="Arial" charset="0"/>
              </a:rPr>
              <a:t>: nagy C-tartalmú alapanyagból aktiválással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N-tartalmú szennyeződések megkötése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a) bekeverés a derítendő lébe → szűrés / b) szűrőfelületre rétegezés → derítendő oldat 	átnyomása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szükséges mennyiség: cukormennyiség 0,05-0,4%-a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b="1" smtClean="0">
                <a:cs typeface="Arial" charset="0"/>
              </a:rPr>
              <a:t>színtelenítő gyanta</a:t>
            </a:r>
            <a:r>
              <a:rPr lang="hu-HU" altLang="hu-HU" smtClean="0">
                <a:cs typeface="Arial" charset="0"/>
              </a:rPr>
              <a:t>: erősen színezett utótermék finomítására, híg oldatban (25-40% sza.)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anioncserélők (megkötés semleges/savas, deszorpció lúgos közegben)</a:t>
            </a: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Raffinálás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4994C-80BF-49E6-8199-A1111F014674}" type="slidenum">
              <a:rPr lang="hu-HU"/>
              <a:pPr>
                <a:defRPr/>
              </a:pPr>
              <a:t>32</a:t>
            </a:fld>
            <a:endParaRPr lang="hu-HU"/>
          </a:p>
        </p:txBody>
      </p:sp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5050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Termékek, Felhasználás</a:t>
            </a:r>
            <a:endParaRPr lang="en-US" altLang="hu-HU" smtClean="0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3038475" cy="158432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hu-HU" altLang="hu-HU" smtClean="0"/>
              <a:t>extrahált nyerslé, 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préselt lé,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derített híglé,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bepárolt sűrűlé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középtermék nyers cukor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finomított cukor</a:t>
            </a:r>
            <a:endParaRPr lang="en-US" altLang="hu-HU" smtClean="0">
              <a:cs typeface="Arial" charset="0"/>
            </a:endParaRPr>
          </a:p>
        </p:txBody>
      </p:sp>
      <p:pic>
        <p:nvPicPr>
          <p:cNvPr id="35847" name="Picture 9" descr="suc_56_34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816100"/>
            <a:ext cx="4652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2987675" y="3933825"/>
            <a:ext cx="59055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/>
              <a:t>Cukor felhasználása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altLang="hu-HU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/>
              <a:t>Édesítésre</a:t>
            </a:r>
            <a:endParaRPr lang="hu-HU" altLang="hu-HU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/>
              <a:t>Kereskedelemben kapható cukor</a:t>
            </a:r>
            <a:endParaRPr lang="hu-HU" altLang="hu-HU" dirty="0">
              <a:solidFill>
                <a:srgbClr val="0F1233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Répacukor kristály: </a:t>
            </a:r>
            <a:r>
              <a:rPr lang="hu-HU" altLang="hu-HU" dirty="0">
                <a:solidFill>
                  <a:srgbClr val="0F1233"/>
                </a:solidFill>
              </a:rPr>
              <a:t>fehér / barna </a:t>
            </a: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(fehér+melasz)</a:t>
            </a: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rgbClr val="0F1233"/>
                </a:solidFill>
                <a:cs typeface="Times New Roman" pitchFamily="18" charset="0"/>
              </a:rPr>
              <a:t>Nádcukor kristály: finomítatlan (barna), finomított (fehér)</a:t>
            </a:r>
            <a:endParaRPr lang="hu-HU" altLang="hu-HU" dirty="0" smtClean="0">
              <a:solidFill>
                <a:srgbClr val="0F1233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rgbClr val="0F1233"/>
                </a:solidFill>
                <a:cs typeface="Times New Roman" pitchFamily="18" charset="0"/>
              </a:rPr>
              <a:t>Cukorszirup</a:t>
            </a: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: répaszeletek főzése, préselése után nyert,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	majd besűrített mézszerű cukoroldat (</a:t>
            </a:r>
            <a:r>
              <a:rPr lang="hu-HU" altLang="hu-HU" dirty="0" err="1">
                <a:solidFill>
                  <a:srgbClr val="0F1233"/>
                </a:solidFill>
                <a:cs typeface="Times New Roman" pitchFamily="18" charset="0"/>
              </a:rPr>
              <a:t>Mo</a:t>
            </a: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. nem</a:t>
            </a:r>
            <a:r>
              <a:rPr lang="hu-HU" altLang="hu-HU" dirty="0" smtClean="0">
                <a:solidFill>
                  <a:srgbClr val="0F1233"/>
                </a:solidFill>
                <a:cs typeface="Times New Roman" pitchFamily="18" charset="0"/>
              </a:rPr>
              <a:t>)</a:t>
            </a:r>
            <a:endParaRPr lang="hu-HU" altLang="hu-HU" dirty="0">
              <a:solidFill>
                <a:srgbClr val="0F12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54C0-1B2E-4174-B0EE-8DCD33FA8C3E}" type="slidenum">
              <a:rPr lang="hu-HU"/>
              <a:pPr>
                <a:defRPr/>
              </a:pPr>
              <a:t>33</a:t>
            </a:fld>
            <a:endParaRPr lang="hu-HU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cukorgyártás folyamata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2843213" y="188913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Eastern Sugar (Kaba </a:t>
            </a:r>
            <a:r>
              <a:rPr lang="hu-HU" altLang="hu-HU" sz="1600">
                <a:solidFill>
                  <a:schemeClr val="accent2"/>
                </a:solidFill>
                <a:latin typeface="Arial" charset="0"/>
                <a:cs typeface="Arial" charset="0"/>
              </a:rPr>
              <a:t>†)</a:t>
            </a:r>
          </a:p>
        </p:txBody>
      </p:sp>
      <p:grpSp>
        <p:nvGrpSpPr>
          <p:cNvPr id="36871" name="Group 14"/>
          <p:cNvGrpSpPr>
            <a:grpSpLocks/>
          </p:cNvGrpSpPr>
          <p:nvPr/>
        </p:nvGrpSpPr>
        <p:grpSpPr bwMode="auto">
          <a:xfrm>
            <a:off x="179388" y="1125538"/>
            <a:ext cx="8785225" cy="5686425"/>
            <a:chOff x="113" y="709"/>
            <a:chExt cx="5534" cy="3583"/>
          </a:xfrm>
        </p:grpSpPr>
        <p:pic>
          <p:nvPicPr>
            <p:cNvPr id="36872" name="Picture 4" descr="A cukorgyartas folyamata_EasternSugar_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709"/>
              <a:ext cx="5534" cy="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2811" y="2606"/>
              <a:ext cx="409" cy="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Finomított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cukor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hu-HU" altLang="hu-HU" sz="900">
                <a:latin typeface="Arial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hu-HU" altLang="hu-HU" sz="900">
                <a:latin typeface="Arial" charset="0"/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3298" y="2783"/>
              <a:ext cx="454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36875" name="Text Box 8"/>
            <p:cNvSpPr txBox="1">
              <a:spLocks noChangeArrowheads="1"/>
            </p:cNvSpPr>
            <p:nvPr/>
          </p:nvSpPr>
          <p:spPr bwMode="auto">
            <a:xfrm>
              <a:off x="3533" y="2851"/>
              <a:ext cx="436" cy="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800" bIns="720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Kristály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cukor</a:t>
              </a:r>
            </a:p>
          </p:txBody>
        </p:sp>
        <p:sp>
          <p:nvSpPr>
            <p:cNvPr id="36876" name="Rectangle 11"/>
            <p:cNvSpPr>
              <a:spLocks noChangeArrowheads="1"/>
            </p:cNvSpPr>
            <p:nvPr/>
          </p:nvSpPr>
          <p:spPr bwMode="auto">
            <a:xfrm>
              <a:off x="4286" y="2718"/>
              <a:ext cx="45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36877" name="Text Box 9"/>
            <p:cNvSpPr txBox="1">
              <a:spLocks noChangeArrowheads="1"/>
            </p:cNvSpPr>
            <p:nvPr/>
          </p:nvSpPr>
          <p:spPr bwMode="auto">
            <a:xfrm>
              <a:off x="4286" y="2762"/>
              <a:ext cx="4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Porcukor</a:t>
              </a:r>
            </a:p>
          </p:txBody>
        </p:sp>
        <p:sp>
          <p:nvSpPr>
            <p:cNvPr id="36878" name="Rectangle 13"/>
            <p:cNvSpPr>
              <a:spLocks noChangeArrowheads="1"/>
            </p:cNvSpPr>
            <p:nvPr/>
          </p:nvSpPr>
          <p:spPr bwMode="auto">
            <a:xfrm>
              <a:off x="3379" y="2251"/>
              <a:ext cx="454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</p:grpSp>
      <p:sp>
        <p:nvSpPr>
          <p:cNvPr id="2" name="Téglalap 1"/>
          <p:cNvSpPr/>
          <p:nvPr/>
        </p:nvSpPr>
        <p:spPr bwMode="auto">
          <a:xfrm>
            <a:off x="4462463" y="4136185"/>
            <a:ext cx="1133475" cy="3189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41BFF-4EC4-4ECA-AC32-5482C2D828BF}" type="slidenum">
              <a:rPr lang="hu-HU"/>
              <a:pPr>
                <a:defRPr/>
              </a:pPr>
              <a:t>34</a:t>
            </a:fld>
            <a:endParaRPr lang="hu-HU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Melléktermékek hasznosítása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79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Préselt szelet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 smtClean="0"/>
              <a:t>kilúgzott</a:t>
            </a:r>
            <a:r>
              <a:rPr lang="hu-HU" altLang="hu-HU" dirty="0" smtClean="0"/>
              <a:t> szelet: 6-7% </a:t>
            </a:r>
            <a:r>
              <a:rPr lang="hu-HU" altLang="hu-HU" dirty="0" err="1" smtClean="0"/>
              <a:t>sz.a</a:t>
            </a:r>
            <a:r>
              <a:rPr lang="hu-HU" altLang="hu-HU" dirty="0" smtClean="0"/>
              <a:t>. </a:t>
            </a:r>
            <a:r>
              <a:rPr lang="hu-HU" altLang="hu-HU" dirty="0" smtClean="0">
                <a:cs typeface="Arial" charset="0"/>
              </a:rPr>
              <a:t>→ préselés (régen szárítás is)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biogáz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takarmányozás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pektin-gyártás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Melasz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a szó a görög </a:t>
            </a:r>
            <a:r>
              <a:rPr lang="hu-HU" altLang="hu-HU" dirty="0" err="1" smtClean="0"/>
              <a:t>mellas</a:t>
            </a:r>
            <a:r>
              <a:rPr lang="hu-HU" altLang="hu-HU" dirty="0" smtClean="0"/>
              <a:t>, azaz méz szóból származik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sűrűn folyó, sötét színű folyadék</a:t>
            </a:r>
          </a:p>
          <a:p>
            <a:pPr>
              <a:buNone/>
            </a:pPr>
            <a:r>
              <a:rPr lang="hu-HU" altLang="hu-HU" dirty="0">
                <a:cs typeface="Arial" charset="0"/>
              </a:rPr>
              <a:t>→ </a:t>
            </a:r>
            <a:r>
              <a:rPr lang="hu-HU" altLang="hu-HU" u="sng" dirty="0">
                <a:cs typeface="Arial" charset="0"/>
              </a:rPr>
              <a:t>fermentációs eljárások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takarmányozás 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Mésziszap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protein, pektin, </a:t>
            </a:r>
            <a:r>
              <a:rPr lang="hu-HU" altLang="hu-HU" dirty="0" smtClean="0">
                <a:cs typeface="Arial" charset="0"/>
              </a:rPr>
              <a:t>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, (50%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.)</a:t>
            </a:r>
            <a:endParaRPr lang="hu-HU" altLang="hu-HU" baseline="-25000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P és N-tartalom (a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 25%-a)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elsavanyodott </a:t>
            </a:r>
            <a:r>
              <a:rPr lang="hu-HU" altLang="hu-HU" u="sng" dirty="0" smtClean="0">
                <a:cs typeface="Arial" charset="0"/>
              </a:rPr>
              <a:t>talajok javítására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5929313" y="1066800"/>
            <a:ext cx="28336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100 kg répából </a:t>
            </a: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→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14 kg cukor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4 kg melasz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5 kg szelet szárazanyag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8 kg mésziszap</a:t>
            </a: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4290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7" descr="image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941888"/>
            <a:ext cx="14636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A4C04-7AAF-4145-9C92-2F60D6F1CC8A}" type="slidenum">
              <a:rPr lang="hu-HU"/>
              <a:pPr>
                <a:defRPr/>
              </a:pPr>
              <a:t>35</a:t>
            </a:fld>
            <a:endParaRPr lang="hu-HU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jellemzői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79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Préselt szelet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err="1" smtClean="0"/>
              <a:t>kilúgzott</a:t>
            </a:r>
            <a:r>
              <a:rPr lang="hu-HU" altLang="hu-HU" dirty="0" smtClean="0"/>
              <a:t> szelet: 6-7% </a:t>
            </a:r>
            <a:r>
              <a:rPr lang="hu-HU" altLang="hu-HU" dirty="0" err="1" smtClean="0"/>
              <a:t>sz.a</a:t>
            </a:r>
            <a:r>
              <a:rPr lang="hu-HU" altLang="hu-HU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Préselés → 25-26%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(Szárítás → 93%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.)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 összetétele:	18-24% cellulóz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18-32% hemicellulóz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15-32% pektin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5-10% fehérje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3-6% cukor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3-12% hamu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3-6% lignin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pic>
        <p:nvPicPr>
          <p:cNvPr id="38918" name="Picture 5" descr="beetpulpw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149725"/>
            <a:ext cx="2286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060575"/>
            <a:ext cx="314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D3B9C-D5ED-4A97-B802-B7E3DB6A09D8}" type="slidenum">
              <a:rPr lang="hu-HU"/>
              <a:pPr>
                <a:defRPr/>
              </a:pPr>
              <a:t>36</a:t>
            </a:fld>
            <a:endParaRPr lang="hu-HU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felhasználása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79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smtClean="0"/>
              <a:t>Cukoripar 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melléktermék répaszelet és törmelék 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állattenyésztés</a:t>
            </a:r>
          </a:p>
          <a:p>
            <a:r>
              <a:rPr lang="hu-HU" altLang="hu-HU" u="sng" smtClean="0"/>
              <a:t>igény a takarmányozásra </a:t>
            </a:r>
            <a:r>
              <a:rPr lang="hu-HU" altLang="hu-HU" u="sng" smtClean="0">
                <a:sym typeface="Symbol" pitchFamily="18" charset="2"/>
              </a:rPr>
              <a:t>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>
                <a:latin typeface="Arial" charset="0"/>
                <a:cs typeface="Arial" charset="0"/>
              </a:rPr>
              <a:t>	→</a:t>
            </a:r>
            <a:r>
              <a:rPr lang="hu-HU" altLang="hu-HU" smtClean="0"/>
              <a:t> melléktermék lerakókba szállítása környezetterhelő, + többletköltség</a:t>
            </a:r>
          </a:p>
          <a:p>
            <a:r>
              <a:rPr lang="hu-HU" altLang="hu-HU" smtClean="0"/>
              <a:t>földgáz ára </a:t>
            </a:r>
            <a:r>
              <a:rPr lang="hu-HU" altLang="hu-HU" smtClean="0">
                <a:sym typeface="Symbol" pitchFamily="18" charset="2"/>
              </a:rPr>
              <a:t>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 </a:t>
            </a:r>
            <a:r>
              <a:rPr lang="hu-HU" altLang="hu-HU" smtClean="0">
                <a:sym typeface="Symbol" pitchFamily="18" charset="2"/>
              </a:rPr>
              <a:t> </a:t>
            </a:r>
            <a:r>
              <a:rPr lang="hu-HU" altLang="hu-HU" u="sng" smtClean="0"/>
              <a:t>répaszelet </a:t>
            </a:r>
            <a:r>
              <a:rPr lang="hu-HU" altLang="hu-HU" u="sng" smtClean="0">
                <a:latin typeface="Arial" charset="0"/>
                <a:cs typeface="Arial" charset="0"/>
              </a:rPr>
              <a:t>→ biogáz (maradék → </a:t>
            </a:r>
            <a:r>
              <a:rPr lang="hu-HU" altLang="hu-HU" u="sng" smtClean="0"/>
              <a:t>talajjavító)</a:t>
            </a:r>
            <a:endParaRPr lang="hu-HU" altLang="hu-HU" u="sng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hu-HU" altLang="hu-HU" smtClean="0"/>
          </a:p>
          <a:p>
            <a:pPr>
              <a:buFont typeface="Wingdings" pitchFamily="2" charset="2"/>
              <a:buNone/>
            </a:pPr>
            <a:r>
              <a:rPr lang="hu-HU" altLang="hu-HU" b="1" smtClean="0"/>
              <a:t>Kaposvár </a:t>
            </a:r>
            <a:r>
              <a:rPr lang="hu-HU" altLang="hu-HU" smtClean="0"/>
              <a:t>(osztrák Agrana / Magyar Cukor Zrt.)</a:t>
            </a:r>
          </a:p>
          <a:p>
            <a:pPr>
              <a:buFont typeface="Wingdings" pitchFamily="2" charset="2"/>
              <a:buNone/>
            </a:pPr>
            <a:r>
              <a:rPr lang="hu-HU" altLang="hu-HU" u="sng" smtClean="0"/>
              <a:t>a világ egyik legnagyobb biogáz üzeme: 2007 vége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</a:t>
            </a:r>
            <a:r>
              <a:rPr lang="hu-HU" altLang="hu-HU" u="sng" smtClean="0"/>
              <a:t>egynemű alapanyagot hasznosít: répaszelet</a:t>
            </a:r>
          </a:p>
          <a:p>
            <a:pPr>
              <a:buFont typeface="Wingdings" pitchFamily="2" charset="2"/>
              <a:buNone/>
            </a:pPr>
            <a:endParaRPr lang="hu-HU" altLang="hu-HU" u="sng" smtClean="0"/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2 000 t préselt szelet és törmelék / nap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	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nagyobb részét biogázosítják (a többi takarmány)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		</a:t>
            </a:r>
            <a:r>
              <a:rPr lang="hu-HU" altLang="hu-HU" smtClean="0">
                <a:latin typeface="Arial" charset="0"/>
                <a:cs typeface="Arial" charset="0"/>
              </a:rPr>
              <a:t>→ </a:t>
            </a:r>
            <a:r>
              <a:rPr lang="hu-HU" altLang="hu-HU" b="1" smtClean="0"/>
              <a:t>55% metántartalmú biogáz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>
                <a:latin typeface="Arial" charset="0"/>
                <a:cs typeface="Arial" charset="0"/>
              </a:rPr>
              <a:t>				→</a:t>
            </a:r>
            <a:r>
              <a:rPr lang="hu-HU" altLang="hu-HU" smtClean="0"/>
              <a:t> földgázfelhasználás csökkentése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cukorrépa-szelet 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biogáz fűtőértéke: 2/3 a földgázénak </a:t>
            </a:r>
            <a:r>
              <a:rPr lang="hu-HU" altLang="hu-HU" smtClean="0">
                <a:sym typeface="Symbol" pitchFamily="18" charset="2"/>
              </a:rPr>
              <a:t> kazánokon </a:t>
            </a:r>
            <a:r>
              <a:rPr lang="hu-HU" altLang="hu-HU" smtClean="0"/>
              <a:t>kisebb műszaki átalakítások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kb. 4 év a megtérülési idő (1,7 Md Ft)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 dirty="0">
                <a:solidFill>
                  <a:schemeClr val="accent2"/>
                </a:solidFill>
              </a:rPr>
              <a:t>biogáz – </a:t>
            </a:r>
            <a:r>
              <a:rPr lang="hu-HU" altLang="hu-HU" sz="1600" dirty="0" smtClean="0">
                <a:solidFill>
                  <a:schemeClr val="accent2"/>
                </a:solidFill>
              </a:rPr>
              <a:t>bakteriális anaerob lebontás</a:t>
            </a:r>
            <a:r>
              <a:rPr lang="hu-HU" altLang="hu-HU" sz="1600" dirty="0">
                <a:solidFill>
                  <a:schemeClr val="accent2"/>
                </a:solidFill>
              </a:rPr>
              <a:t/>
            </a:r>
            <a:br>
              <a:rPr lang="hu-HU" altLang="hu-HU" sz="1600" dirty="0">
                <a:solidFill>
                  <a:schemeClr val="accent2"/>
                </a:solidFill>
              </a:rPr>
            </a:br>
            <a:r>
              <a:rPr lang="hu-HU" altLang="hu-HU" sz="1600" dirty="0">
                <a:solidFill>
                  <a:schemeClr val="accent2"/>
                </a:solidFill>
              </a:rPr>
              <a:t>hidrolízis 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→ </a:t>
            </a:r>
            <a:r>
              <a:rPr lang="hu-HU" altLang="hu-HU" sz="1600" dirty="0" err="1">
                <a:solidFill>
                  <a:schemeClr val="accent2"/>
                </a:solidFill>
                <a:cs typeface="Arial" charset="0"/>
              </a:rPr>
              <a:t>savképz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. → </a:t>
            </a:r>
            <a:r>
              <a:rPr lang="hu-HU" altLang="hu-HU" sz="1600" dirty="0" err="1">
                <a:solidFill>
                  <a:schemeClr val="accent2"/>
                </a:solidFill>
                <a:cs typeface="Arial" charset="0"/>
              </a:rPr>
              <a:t>acetátképz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. → </a:t>
            </a:r>
            <a:r>
              <a:rPr lang="hu-HU" altLang="hu-HU" sz="1600" dirty="0" err="1">
                <a:solidFill>
                  <a:schemeClr val="accent2"/>
                </a:solidFill>
                <a:cs typeface="Arial" charset="0"/>
              </a:rPr>
              <a:t>metánképz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. </a:t>
            </a:r>
            <a:r>
              <a:rPr lang="hu-HU" altLang="hu-HU" sz="1600" dirty="0">
                <a:solidFill>
                  <a:schemeClr val="accent2"/>
                </a:solidFill>
              </a:rPr>
              <a:t> </a:t>
            </a:r>
            <a:endParaRPr lang="en-GB" altLang="hu-HU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8679-75EA-4B4D-AEE6-74659A93E62C}" type="slidenum">
              <a:rPr lang="hu-HU"/>
              <a:pPr>
                <a:defRPr/>
              </a:pPr>
              <a:t>37</a:t>
            </a:fld>
            <a:endParaRPr lang="hu-HU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felhasználása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biogáz – bakteriális erjedés</a:t>
            </a:r>
            <a:br>
              <a:rPr lang="hu-HU" altLang="hu-HU" sz="1600">
                <a:solidFill>
                  <a:schemeClr val="accent2"/>
                </a:solidFill>
              </a:rPr>
            </a:br>
            <a:r>
              <a:rPr lang="hu-HU" altLang="hu-HU" sz="1600">
                <a:solidFill>
                  <a:schemeClr val="accent2"/>
                </a:solidFill>
              </a:rPr>
              <a:t>hidrolízis </a:t>
            </a: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→ savképz. → acetátképz. → metánképz. </a:t>
            </a:r>
            <a:r>
              <a:rPr lang="hu-HU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40966" name="Picture 5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989263"/>
            <a:ext cx="551021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227763" y="2492375"/>
            <a:ext cx="2592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/>
              <a:t>2.500 m</a:t>
            </a:r>
            <a:r>
              <a:rPr lang="hu-HU" altLang="hu-HU" baseline="30000"/>
              <a:t>3</a:t>
            </a:r>
            <a:r>
              <a:rPr lang="hu-HU" altLang="hu-HU"/>
              <a:t> „léggömb” gáztartály</a:t>
            </a:r>
          </a:p>
        </p:txBody>
      </p:sp>
      <p:pic>
        <p:nvPicPr>
          <p:cNvPr id="40968" name="Picture 7" descr="biogz_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4584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323850" y="5300663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hu-HU"/>
              <a:t>2 db 13 000 m</a:t>
            </a:r>
            <a:r>
              <a:rPr lang="hu-HU" altLang="hu-HU" baseline="30000"/>
              <a:t>3</a:t>
            </a:r>
            <a:r>
              <a:rPr lang="hu-HU" altLang="hu-HU"/>
              <a:t> reaktor</a:t>
            </a:r>
            <a:br>
              <a:rPr lang="hu-HU" altLang="hu-HU"/>
            </a:br>
            <a:r>
              <a:rPr lang="hu-HU" altLang="hu-HU"/>
              <a:t>(29 m magas, 25 m </a:t>
            </a:r>
            <a:r>
              <a:rPr lang="en-US" altLang="hu-HU"/>
              <a:t>Ø</a:t>
            </a:r>
            <a:r>
              <a:rPr lang="hu-HU" altLang="hu-H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229B0-364A-4E4A-B1C5-8D59F1576B8F}" type="slidenum">
              <a:rPr lang="hu-HU"/>
              <a:pPr>
                <a:defRPr/>
              </a:pPr>
              <a:t>38</a:t>
            </a:fld>
            <a:endParaRPr lang="hu-HU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felhasználása</a:t>
            </a: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2843213" y="1066800"/>
            <a:ext cx="5919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biogáz – bakteriális erjedés</a:t>
            </a:r>
            <a:br>
              <a:rPr lang="hu-HU" altLang="hu-HU" sz="1600">
                <a:solidFill>
                  <a:schemeClr val="accent2"/>
                </a:solidFill>
              </a:rPr>
            </a:br>
            <a:r>
              <a:rPr lang="hu-HU" altLang="hu-HU" sz="1600">
                <a:solidFill>
                  <a:schemeClr val="accent2"/>
                </a:solidFill>
              </a:rPr>
              <a:t>hidrolízis </a:t>
            </a: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→ savképz. → acetátképz. → metánképz. </a:t>
            </a:r>
            <a:r>
              <a:rPr lang="hu-HU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4199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076825" y="2492375"/>
            <a:ext cx="4067175" cy="2881313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/>
              <a:t>bővítés:</a:t>
            </a:r>
          </a:p>
          <a:p>
            <a:pPr marL="355600" indent="-355600"/>
            <a:r>
              <a:rPr lang="hu-HU" altLang="hu-HU" dirty="0" err="1" smtClean="0"/>
              <a:t>utófermentor</a:t>
            </a:r>
            <a:endParaRPr lang="hu-HU" altLang="hu-HU" dirty="0" smtClean="0"/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	 további 7 000 m</a:t>
            </a:r>
            <a:r>
              <a:rPr lang="hu-HU" altLang="hu-HU" baseline="30000" dirty="0" smtClean="0">
                <a:sym typeface="Symbol" pitchFamily="18" charset="2"/>
              </a:rPr>
              <a:t>3</a:t>
            </a:r>
            <a:r>
              <a:rPr lang="hu-HU" altLang="hu-HU" dirty="0" smtClean="0">
                <a:sym typeface="Symbol" pitchFamily="18" charset="2"/>
              </a:rPr>
              <a:t> biogáz / nap</a:t>
            </a:r>
          </a:p>
          <a:p>
            <a:pPr marL="355600" indent="-355600"/>
            <a:r>
              <a:rPr lang="hu-HU" altLang="hu-HU" dirty="0" smtClean="0"/>
              <a:t>2012-ben 3. reaktor 16 000 m</a:t>
            </a:r>
            <a:r>
              <a:rPr lang="hu-HU" altLang="hu-HU" baseline="30000" dirty="0" smtClean="0">
                <a:sym typeface="Symbol" pitchFamily="18" charset="2"/>
              </a:rPr>
              <a:t>3</a:t>
            </a:r>
            <a:endParaRPr lang="hu-HU" altLang="hu-HU" dirty="0" smtClean="0"/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	 az </a:t>
            </a:r>
            <a:r>
              <a:rPr lang="hu-HU" altLang="hu-HU" u="sng" dirty="0" smtClean="0">
                <a:sym typeface="Symbol" pitchFamily="18" charset="2"/>
              </a:rPr>
              <a:t>energiaigény 80%-ának lefedése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	2013-ban összesen 270 000 m</a:t>
            </a:r>
            <a:r>
              <a:rPr lang="hu-HU" altLang="hu-HU" baseline="30000" dirty="0" smtClean="0">
                <a:sym typeface="Symbol" pitchFamily="18" charset="2"/>
              </a:rPr>
              <a:t>3</a:t>
            </a:r>
            <a:r>
              <a:rPr lang="hu-HU" altLang="hu-HU" dirty="0" smtClean="0">
                <a:sym typeface="Symbol" pitchFamily="18" charset="2"/>
              </a:rPr>
              <a:t> biogáz / nap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legutóbbi fejlesztés:</a:t>
            </a:r>
          </a:p>
          <a:p>
            <a:pPr marL="355600" indent="-355600"/>
            <a:r>
              <a:rPr lang="hu-HU" altLang="hu-HU" dirty="0" smtClean="0">
                <a:sym typeface="Symbol" pitchFamily="18" charset="2"/>
              </a:rPr>
              <a:t>gáztisztítás (CO</a:t>
            </a:r>
            <a:r>
              <a:rPr lang="hu-HU" altLang="hu-HU" baseline="-25000" dirty="0" smtClean="0">
                <a:sym typeface="Symbol" pitchFamily="18" charset="2"/>
              </a:rPr>
              <a:t>2</a:t>
            </a:r>
            <a:r>
              <a:rPr lang="hu-HU" altLang="hu-HU" dirty="0" smtClean="0">
                <a:sym typeface="Symbol" pitchFamily="18" charset="2"/>
              </a:rPr>
              <a:t> elválasztás), utána a gáz betáplálható a földgázhálózatba</a:t>
            </a:r>
          </a:p>
          <a:p>
            <a:pPr marL="355600" indent="-355600"/>
            <a:endParaRPr lang="hu-HU" altLang="hu-HU" u="sng" dirty="0" smtClean="0">
              <a:sym typeface="Symbol" pitchFamily="18" charset="2"/>
            </a:endParaRPr>
          </a:p>
        </p:txBody>
      </p:sp>
      <p:pic>
        <p:nvPicPr>
          <p:cNvPr id="41991" name="Picture 10" descr="cukorgyar-kaposv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32025"/>
            <a:ext cx="50038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F576D-94D2-4E6B-B245-58D0F102AC14}" type="slidenum">
              <a:rPr lang="hu-HU"/>
              <a:pPr>
                <a:defRPr/>
              </a:pPr>
              <a:t>39</a:t>
            </a:fld>
            <a:endParaRPr lang="hu-H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Magyarország</a:t>
            </a:r>
            <a:endParaRPr lang="en-US" altLang="hu-HU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7338"/>
            <a:ext cx="8382000" cy="46085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hu-HU" b="1" u="sng" dirty="0" smtClean="0"/>
              <a:t>1808 </a:t>
            </a:r>
            <a:r>
              <a:rPr lang="hu-HU" u="sng" dirty="0" smtClean="0"/>
              <a:t>Ercsi - mezőgazdasági cukorkészítő üzem</a:t>
            </a:r>
            <a:r>
              <a:rPr lang="hu-HU" dirty="0" smtClean="0"/>
              <a:t> </a:t>
            </a:r>
            <a:endParaRPr lang="hu-HU" b="1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(1806 napóleoni kontinentális zárlat </a:t>
            </a:r>
            <a:r>
              <a:rPr lang="hu-HU" dirty="0" smtClean="0">
                <a:cs typeface="Arial" charset="0"/>
              </a:rPr>
              <a:t>→</a:t>
            </a:r>
            <a:r>
              <a:rPr lang="hu-HU" dirty="0" smtClean="0"/>
              <a:t> a nádcukor nem juthatott be Európába </a:t>
            </a:r>
            <a:r>
              <a:rPr lang="hu-HU" dirty="0" smtClean="0">
                <a:cs typeface="Arial" charset="0"/>
              </a:rPr>
              <a:t>→</a:t>
            </a:r>
            <a:r>
              <a:rPr lang="hu-HU" dirty="0" smtClean="0"/>
              <a:t> répacukor gyártás)</a:t>
            </a:r>
          </a:p>
          <a:p>
            <a:pPr>
              <a:buFont typeface="Wingdings" pitchFamily="2" charset="2"/>
              <a:buNone/>
              <a:defRPr/>
            </a:pPr>
            <a:endParaRPr lang="hu-HU" b="1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b="1" u="sng" dirty="0" smtClean="0"/>
              <a:t>I. világháború</a:t>
            </a:r>
            <a:r>
              <a:rPr lang="hu-HU" u="sng" dirty="0" smtClean="0"/>
              <a:t> kitöréséig Magyarországon 31 cukorgyár működött</a:t>
            </a:r>
          </a:p>
          <a:p>
            <a:pPr>
              <a:buFont typeface="Wingdings" pitchFamily="2" charset="2"/>
              <a:buNone/>
              <a:defRPr/>
            </a:pPr>
            <a:endParaRPr lang="hu-HU" dirty="0" smtClean="0"/>
          </a:p>
          <a:p>
            <a:pPr marL="400050" indent="-400050">
              <a:buFont typeface="Wingdings" pitchFamily="2" charset="2"/>
              <a:buAutoNum type="romanUcPeriod"/>
              <a:defRPr/>
            </a:pPr>
            <a:r>
              <a:rPr lang="hu-HU" dirty="0" smtClean="0"/>
              <a:t>világháború után az új határok között </a:t>
            </a:r>
            <a:r>
              <a:rPr lang="hu-HU" u="sng" dirty="0" smtClean="0"/>
              <a:t>12 cukorgyár maradt</a:t>
            </a:r>
          </a:p>
          <a:p>
            <a:pPr marL="400050" indent="-400050">
              <a:buFont typeface="Wingdings" pitchFamily="2" charset="2"/>
              <a:buAutoNum type="romanUcPeriod"/>
              <a:defRPr/>
            </a:pPr>
            <a:endParaRPr lang="hu-HU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dirty="0" err="1" smtClean="0"/>
              <a:t>II</a:t>
            </a:r>
            <a:r>
              <a:rPr lang="hu-HU" dirty="0" smtClean="0"/>
              <a:t>. világháborút követően a cukorgyárakat </a:t>
            </a:r>
            <a:r>
              <a:rPr lang="hu-HU" u="sng" dirty="0" smtClean="0"/>
              <a:t>államosították</a:t>
            </a:r>
          </a:p>
          <a:p>
            <a:pPr>
              <a:buFont typeface="Wingdings" pitchFamily="2" charset="2"/>
              <a:buNone/>
              <a:defRPr/>
            </a:pPr>
            <a:endParaRPr lang="hu-HU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1979 Kabán létesített Hajdúsági Cukorgyár</a:t>
            </a:r>
          </a:p>
          <a:p>
            <a:pPr>
              <a:buFont typeface="Wingdings" pitchFamily="2" charset="2"/>
              <a:buNone/>
              <a:defRPr/>
            </a:pPr>
            <a:endParaRPr lang="hu-HU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b="1" dirty="0" smtClean="0"/>
              <a:t>rendszerváltozáskor </a:t>
            </a:r>
            <a:r>
              <a:rPr lang="hu-HU" dirty="0" smtClean="0"/>
              <a:t>Magyarországon 11 cukorgyár működött: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	Kaposvár, Petőháza, Szerencs, Szolnok, Kaba, Hatvan, Sarkad, Mezőhegyes, Sárvár, Ács, Ercsi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1991- </a:t>
            </a:r>
            <a:r>
              <a:rPr lang="hu-HU" u="sng" dirty="0" smtClean="0">
                <a:cs typeface="Arial" charset="0"/>
              </a:rPr>
              <a:t>privatizáció</a:t>
            </a:r>
            <a:r>
              <a:rPr lang="hu-HU" dirty="0" smtClean="0">
                <a:cs typeface="Arial" charset="0"/>
              </a:rPr>
              <a:t> → osztrák, brit, francia többségi tulajdon</a:t>
            </a:r>
          </a:p>
          <a:p>
            <a:pPr>
              <a:buFont typeface="Wingdings" pitchFamily="2" charset="2"/>
              <a:buNone/>
              <a:defRPr/>
            </a:pPr>
            <a:r>
              <a:rPr lang="hu-HU" b="1" dirty="0" smtClean="0">
                <a:cs typeface="Arial" charset="0"/>
              </a:rPr>
              <a:t>EU-ba lépés, 2004</a:t>
            </a:r>
            <a:r>
              <a:rPr lang="hu-HU" dirty="0" smtClean="0">
                <a:cs typeface="Arial" charset="0"/>
              </a:rPr>
              <a:t> </a:t>
            </a:r>
            <a:r>
              <a:rPr lang="hu-HU" u="sng" dirty="0" smtClean="0">
                <a:cs typeface="Arial" charset="0"/>
              </a:rPr>
              <a:t>5 cukorgyár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2007 már csak 2 működő gyár:</a:t>
            </a:r>
            <a:r>
              <a:rPr lang="hu-HU" dirty="0" smtClean="0"/>
              <a:t> Kaposvár, Szerencs</a:t>
            </a:r>
          </a:p>
          <a:p>
            <a:pPr>
              <a:buFont typeface="Wingdings" pitchFamily="2" charset="2"/>
              <a:buNone/>
              <a:defRPr/>
            </a:pPr>
            <a:r>
              <a:rPr lang="hu-HU" b="1" u="sng" dirty="0" smtClean="0"/>
              <a:t>2008 </a:t>
            </a:r>
            <a:r>
              <a:rPr lang="hu-HU" u="sng" dirty="0" smtClean="0"/>
              <a:t>maradt </a:t>
            </a:r>
            <a:r>
              <a:rPr lang="hu-HU" u="sng" dirty="0" smtClean="0">
                <a:cs typeface="Arial" charset="0"/>
              </a:rPr>
              <a:t>1 működő gyár</a:t>
            </a:r>
            <a:r>
              <a:rPr lang="hu-HU" u="sng" dirty="0" smtClean="0"/>
              <a:t>: az osztrák Agrana (német </a:t>
            </a:r>
            <a:r>
              <a:rPr lang="hu-HU" u="sng" dirty="0" err="1" smtClean="0"/>
              <a:t>Südzucker</a:t>
            </a:r>
            <a:r>
              <a:rPr lang="hu-HU" u="sng" dirty="0" smtClean="0"/>
              <a:t>) - Magyar Cukor Zrt., Kaposvár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	Magyarország cukorimportőr lett (a fogyasztás 1/3-át termeli a Magyar Cukor)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cukorgyártás történeti áttekintés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0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E7873-3CA1-4E9C-A6F8-C492E5B8D215}" type="slidenum">
              <a:rPr lang="hu-HU"/>
              <a:pPr>
                <a:defRPr/>
              </a:pPr>
              <a:t>4</a:t>
            </a:fld>
            <a:endParaRPr lang="hu-H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3575" cy="44640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Felhalmozódás</a:t>
            </a:r>
            <a:endParaRPr lang="en-GB" altLang="hu-HU" b="1" dirty="0" smtClean="0"/>
          </a:p>
          <a:p>
            <a:pPr>
              <a:buFont typeface="Wingdings" pitchFamily="2" charset="2"/>
              <a:buNone/>
            </a:pPr>
            <a:r>
              <a:rPr lang="en-GB" altLang="hu-HU" dirty="0" smtClean="0"/>
              <a:t>	</a:t>
            </a:r>
            <a:r>
              <a:rPr lang="hu-HU" altLang="hu-HU" dirty="0" smtClean="0"/>
              <a:t>4–6 méter hosszú, húsos, bütykös </a:t>
            </a:r>
            <a:r>
              <a:rPr lang="hu-HU" altLang="hu-HU" u="sng" dirty="0" smtClean="0"/>
              <a:t>szárának levében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Összetétel, %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eltér a répáétól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u="sng" dirty="0" smtClean="0"/>
              <a:t>aránylag sok invertcukrot és szabad növényi savakat</a:t>
            </a:r>
            <a:r>
              <a:rPr lang="hu-HU" altLang="hu-HU" dirty="0" smtClean="0"/>
              <a:t>, de kevesebb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nitrogénvegyületet (fehérjét, aminosavat) tartalmaz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összetétel = f (fajta, éghajlat, művelés, talaj, időjárás)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13-15% cukor + 0,2-0,6% invertcukor</a:t>
            </a:r>
          </a:p>
          <a:p>
            <a:pPr>
              <a:buFont typeface="Wingdings" pitchFamily="2" charset="2"/>
              <a:buNone/>
            </a:pP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Feldolgozás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	</a:t>
            </a:r>
            <a:r>
              <a:rPr lang="hu-HU" altLang="hu-HU" dirty="0" smtClean="0"/>
              <a:t>apró darabokra (péppé) tört nád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b="1" dirty="0" smtClean="0"/>
              <a:t> </a:t>
            </a:r>
            <a:r>
              <a:rPr lang="hu-HU" altLang="hu-HU" dirty="0" smtClean="0"/>
              <a:t>sajtolás (vízzel újra)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cukor 60-90%-a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dirty="0" smtClean="0">
                <a:latin typeface="Arial" charset="0"/>
                <a:cs typeface="Arial" charset="0"/>
              </a:rPr>
              <a:t>→ </a:t>
            </a:r>
            <a:r>
              <a:rPr lang="hu-HU" altLang="hu-HU" u="sng" dirty="0" smtClean="0">
                <a:latin typeface="Arial" charset="0"/>
                <a:cs typeface="Arial" charset="0"/>
              </a:rPr>
              <a:t>derítés mésztejjel (mennyisége a lé 0,1%-a)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→</a:t>
            </a:r>
            <a:r>
              <a:rPr lang="hu-HU" altLang="hu-HU" u="sng" dirty="0" smtClean="0">
                <a:latin typeface="Arial" charset="0"/>
                <a:cs typeface="Arial" charset="0"/>
              </a:rPr>
              <a:t> melegítés 88°C-ra → fehérje és mészsó kiválás</a:t>
            </a:r>
            <a:r>
              <a:rPr lang="hu-HU" altLang="hu-HU" dirty="0" smtClean="0">
                <a:latin typeface="Arial" charset="0"/>
                <a:cs typeface="Arial" charset="0"/>
              </a:rPr>
              <a:t>, habtakaró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→ hab eltávolítása → ülepítés → szűrés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→ bepárlás → kristályosítás (→ finomítás)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melasz → erjesztés → pl. rum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cukornád - </a:t>
            </a:r>
            <a:r>
              <a:rPr lang="hu-HU" altLang="hu-HU" sz="1600" i="1">
                <a:solidFill>
                  <a:schemeClr val="accent2"/>
                </a:solidFill>
              </a:rPr>
              <a:t>Saccharum officinarum</a:t>
            </a:r>
            <a:r>
              <a:rPr lang="hu-HU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075" y="3213100"/>
            <a:ext cx="21590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Map%20of%20the%20world%20showing%20the%20cane%20producing%20are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2159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21590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F1FE9-EF5B-4BC3-BBAF-6CB958E13C6F}" type="slidenum">
              <a:rPr lang="hu-HU"/>
              <a:pPr>
                <a:defRPr/>
              </a:pPr>
              <a:t>40</a:t>
            </a:fld>
            <a:endParaRPr lang="hu-HU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EU</a:t>
            </a:r>
            <a:endParaRPr lang="en-US" altLang="hu-HU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6405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2005 előtt</a:t>
            </a:r>
            <a:r>
              <a:rPr lang="hu-HU" altLang="hu-HU" dirty="0" smtClean="0">
                <a:cs typeface="Arial" charset="0"/>
              </a:rPr>
              <a:t> EU cukorpiac: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dirty="0" smtClean="0"/>
              <a:t>védte az Unió saját termelőit a világpiacon jelenlévő olcsóbb termékektől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hu-HU" altLang="hu-HU" u="sng" dirty="0" smtClean="0"/>
              <a:t>mesterségesen magasan tartott árak</a:t>
            </a:r>
            <a:r>
              <a:rPr lang="hu-HU" altLang="hu-HU" dirty="0" smtClean="0"/>
              <a:t>, kvótával szabályozott mennyiségek</a:t>
            </a:r>
          </a:p>
          <a:p>
            <a:pPr>
              <a:lnSpc>
                <a:spcPct val="120000"/>
              </a:lnSpc>
            </a:pPr>
            <a:r>
              <a:rPr lang="hu-HU" altLang="hu-HU" u="sng" dirty="0" smtClean="0"/>
              <a:t>a külföldi verseny kizárása és az uniós piacon felhalmozott felesleg export értékesítése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hu-HU" altLang="hu-HU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b="1" dirty="0" smtClean="0"/>
              <a:t>2005 </a:t>
            </a:r>
            <a:r>
              <a:rPr lang="hu-HU" altLang="hu-HU" u="sng" dirty="0" smtClean="0"/>
              <a:t>Világkereskedelmi Szervezet (WTO) eljárást indított az EU ellen</a:t>
            </a:r>
            <a:r>
              <a:rPr lang="hu-HU" altLang="hu-HU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hu-HU" altLang="hu-HU" dirty="0" smtClean="0">
                <a:sym typeface="Symbol" pitchFamily="18" charset="2"/>
              </a:rPr>
              <a:t>az EU exportot 1/5-ére csökkentve</a:t>
            </a:r>
          </a:p>
          <a:p>
            <a:pPr>
              <a:lnSpc>
                <a:spcPct val="120000"/>
              </a:lnSpc>
            </a:pPr>
            <a:r>
              <a:rPr lang="hu-HU" altLang="hu-HU" u="sng" dirty="0" smtClean="0">
                <a:sym typeface="Symbol" pitchFamily="18" charset="2"/>
              </a:rPr>
              <a:t>utat enged a fejlődő országokból érkező agrártermékeknek, így az olcsó nádcukornak is</a:t>
            </a:r>
            <a:r>
              <a:rPr lang="hu-HU" altLang="hu-HU" dirty="0" smtClean="0">
                <a:sym typeface="Symbol" pitchFamily="18" charset="2"/>
              </a:rPr>
              <a:t>, cserébe az uniós ipari termékek korlátok nélküli és vámmentes exportjáért a harmadik világba</a:t>
            </a:r>
          </a:p>
          <a:p>
            <a:pPr>
              <a:lnSpc>
                <a:spcPct val="120000"/>
              </a:lnSpc>
            </a:pPr>
            <a:endParaRPr lang="hu-HU" altLang="hu-HU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b="1" dirty="0" smtClean="0"/>
              <a:t>2006</a:t>
            </a:r>
            <a:r>
              <a:rPr lang="hu-HU" altLang="hu-HU" dirty="0" smtClean="0"/>
              <a:t> EU cukorreform</a:t>
            </a:r>
          </a:p>
          <a:p>
            <a:pPr>
              <a:lnSpc>
                <a:spcPct val="120000"/>
              </a:lnSpc>
            </a:pPr>
            <a:r>
              <a:rPr lang="hu-HU" altLang="hu-HU" u="sng" dirty="0" smtClean="0"/>
              <a:t>az Unió nem támogatja nádcukornál jóval nagyobb költséggel előállítható répacukrot</a:t>
            </a:r>
          </a:p>
          <a:p>
            <a:pPr>
              <a:lnSpc>
                <a:spcPct val="120000"/>
              </a:lnSpc>
            </a:pPr>
            <a:r>
              <a:rPr lang="hu-HU" altLang="hu-HU" dirty="0" smtClean="0"/>
              <a:t>az európai termelőket arra ösztönzik, hogy térjenek át más haszonnövények termesztésére kompenzáció a gyáraikat felszámoló vállalatoknak és a termelésüket beszüntető gazdáknak</a:t>
            </a:r>
          </a:p>
          <a:p>
            <a:pPr>
              <a:lnSpc>
                <a:spcPct val="120000"/>
              </a:lnSpc>
            </a:pPr>
            <a:r>
              <a:rPr lang="hu-HU" altLang="hu-HU" dirty="0" smtClean="0"/>
              <a:t>az Unióban 79 cukorgyár zárt be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/>
              <a:t>	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cukorgyártás reform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D8BC0-34CE-4A73-A65A-CA01172D7E59}" type="slidenum">
              <a:rPr lang="hu-HU"/>
              <a:pPr>
                <a:defRPr/>
              </a:pPr>
              <a:t>5</a:t>
            </a:fld>
            <a:endParaRPr lang="hu-HU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cukorrépa - </a:t>
            </a:r>
            <a:r>
              <a:rPr lang="hu-HU" altLang="hu-HU" sz="1600" i="1">
                <a:solidFill>
                  <a:schemeClr val="accent2"/>
                </a:solidFill>
              </a:rPr>
              <a:t>Beta vulgaris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06575"/>
            <a:ext cx="70580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611188" y="6521450"/>
            <a:ext cx="8532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200">
                <a:solidFill>
                  <a:schemeClr val="accent2"/>
                </a:solidFill>
              </a:rPr>
              <a:t>ábra: </a:t>
            </a:r>
            <a:r>
              <a:rPr lang="en-US" altLang="hu-HU" sz="1200">
                <a:solidFill>
                  <a:schemeClr val="accent2"/>
                </a:solidFill>
              </a:rPr>
              <a:t>http://en.wikipedia.org/wiki/File:Sugarbeetoutput.png</a:t>
            </a:r>
            <a:endParaRPr lang="en-GB" altLang="hu-HU" sz="1200">
              <a:solidFill>
                <a:schemeClr val="accent2"/>
              </a:solidFill>
            </a:endParaRP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2828925" y="1363663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termelési adatok: 2000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0FAF8-CCBB-49A7-B33C-E4E685FC9BCC}" type="slidenum">
              <a:rPr lang="hu-HU"/>
              <a:pPr>
                <a:defRPr/>
              </a:pPr>
              <a:t>6</a:t>
            </a:fld>
            <a:endParaRPr lang="hu-H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3575" cy="44640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hu-HU" dirty="0" smtClean="0"/>
              <a:t>	</a:t>
            </a:r>
            <a:r>
              <a:rPr lang="hu-HU" altLang="hu-HU" dirty="0" smtClean="0"/>
              <a:t>Földközi-tenger partjain vadon termő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	</a:t>
            </a:r>
            <a:r>
              <a:rPr lang="hu-HU" altLang="hu-HU" u="sng" dirty="0" smtClean="0"/>
              <a:t>burgundi répából nemesítés</a:t>
            </a:r>
            <a:r>
              <a:rPr lang="hu-HU" altLang="hu-HU" dirty="0" smtClean="0"/>
              <a:t> által nyert változat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	nemesítéssel </a:t>
            </a:r>
            <a:r>
              <a:rPr lang="hu-HU" altLang="hu-HU" dirty="0" err="1" smtClean="0"/>
              <a:t>cukortart</a:t>
            </a:r>
            <a:r>
              <a:rPr lang="hu-HU" altLang="hu-HU" dirty="0" smtClean="0"/>
              <a:t>. 6% → 17-20%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u="sng" dirty="0" smtClean="0"/>
              <a:t>kétnyári növény, 1. évben </a:t>
            </a:r>
            <a:r>
              <a:rPr lang="hu-HU" altLang="hu-HU" u="sng" dirty="0" err="1" smtClean="0"/>
              <a:t>cukorfelhalmozódás</a:t>
            </a:r>
            <a:r>
              <a:rPr lang="hu-HU" altLang="hu-HU" dirty="0" smtClean="0"/>
              <a:t> a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	megvastagodott karógyökérben (1-2 kg)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cukorrépa levél: invertcukor → gyökérbe → répacukorrá alakul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cukortartalom = f (éghajlat, talaj és egyéb tényezők) </a:t>
            </a:r>
          </a:p>
          <a:p>
            <a:pPr>
              <a:buFont typeface="Wingdings" pitchFamily="2" charset="2"/>
              <a:buNone/>
            </a:pP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Összetétel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u="sng" dirty="0" smtClean="0"/>
              <a:t>5% rost, 17% (12-24%) cukor, 3% nem-cukor, 75% víz</a:t>
            </a:r>
          </a:p>
          <a:p>
            <a:pPr>
              <a:buFont typeface="Wingdings" pitchFamily="2" charset="2"/>
              <a:buNone/>
            </a:pP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Nem-cukor anyagok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	</a:t>
            </a:r>
            <a:r>
              <a:rPr lang="hu-HU" altLang="hu-HU" u="sng" dirty="0" smtClean="0"/>
              <a:t>szerves savak sói</a:t>
            </a:r>
            <a:r>
              <a:rPr lang="hu-HU" altLang="hu-HU" dirty="0" smtClean="0"/>
              <a:t> (oxál-, tej-, vaj-, alma-, borkősav), </a:t>
            </a:r>
            <a:r>
              <a:rPr lang="hu-HU" altLang="hu-HU" u="sng" dirty="0" smtClean="0"/>
              <a:t>fehérjék</a:t>
            </a:r>
            <a:r>
              <a:rPr lang="hu-HU" altLang="hu-HU" dirty="0" smtClean="0"/>
              <a:t>,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aminosavak, </a:t>
            </a:r>
            <a:r>
              <a:rPr lang="hu-HU" altLang="hu-HU" dirty="0" err="1" smtClean="0"/>
              <a:t>betain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trimetil-glicin</a:t>
            </a:r>
            <a:r>
              <a:rPr lang="hu-HU" altLang="hu-HU" dirty="0" smtClean="0"/>
              <a:t>),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dirty="0" err="1" smtClean="0"/>
              <a:t>glükozidok</a:t>
            </a:r>
            <a:r>
              <a:rPr lang="hu-HU" altLang="hu-HU" dirty="0" smtClean="0"/>
              <a:t>, zsír,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gyantaanyagok, nyálkaanyagok, enzimek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cukorrépa - </a:t>
            </a:r>
            <a:r>
              <a:rPr lang="hu-HU" altLang="hu-HU" sz="1600" i="1">
                <a:solidFill>
                  <a:schemeClr val="accent2"/>
                </a:solidFill>
              </a:rPr>
              <a:t>Beta vulgaris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9223" name="Picture 10" descr="Map%20of%20the%20world%20showing%20the%20best%20growing%20are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97425"/>
            <a:ext cx="2159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65500"/>
            <a:ext cx="2159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2159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0CCB8-CB31-4E36-80F8-15BEC444001F}" type="slidenum">
              <a:rPr lang="hu-HU"/>
              <a:pPr>
                <a:defRPr/>
              </a:pPr>
              <a:t>7</a:t>
            </a:fld>
            <a:endParaRPr lang="hu-HU"/>
          </a:p>
        </p:txBody>
      </p:sp>
      <p:pic>
        <p:nvPicPr>
          <p:cNvPr id="10244" name="Picture 9" descr="sucr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35150"/>
            <a:ext cx="338455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Szacharóz</a:t>
            </a:r>
            <a:endParaRPr lang="en-US" altLang="hu-HU" smtClean="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hu-HU" altLang="hu-HU" sz="1600">
                <a:solidFill>
                  <a:schemeClr val="accent2"/>
                </a:solidFill>
              </a:rPr>
              <a:t>-D-glükozil(1,2)-</a:t>
            </a:r>
            <a:r>
              <a:rPr lang="hu-HU" altLang="hu-HU" sz="160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hu-HU" altLang="hu-HU" sz="1600">
                <a:solidFill>
                  <a:schemeClr val="accent2"/>
                </a:solidFill>
              </a:rPr>
              <a:t>-D-fruktozid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102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0400" cy="4464050"/>
          </a:xfrm>
          <a:noFill/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b="1" dirty="0" smtClean="0"/>
              <a:t>Jellemzői</a:t>
            </a:r>
          </a:p>
          <a:p>
            <a:pPr>
              <a:lnSpc>
                <a:spcPct val="120000"/>
              </a:lnSpc>
            </a:pPr>
            <a:endParaRPr lang="hu-HU" altLang="hu-HU" sz="1600" dirty="0" smtClean="0"/>
          </a:p>
          <a:p>
            <a:pPr>
              <a:lnSpc>
                <a:spcPct val="120000"/>
              </a:lnSpc>
            </a:pPr>
            <a:r>
              <a:rPr lang="hu-HU" altLang="hu-HU" sz="1600" dirty="0" smtClean="0"/>
              <a:t>összegképlete: C</a:t>
            </a:r>
            <a:r>
              <a:rPr lang="hu-HU" altLang="hu-HU" sz="1600" baseline="-25000" dirty="0" smtClean="0"/>
              <a:t>12</a:t>
            </a:r>
            <a:r>
              <a:rPr lang="hu-HU" altLang="hu-HU" sz="1600" dirty="0" smtClean="0"/>
              <a:t>H</a:t>
            </a:r>
            <a:r>
              <a:rPr lang="hu-HU" altLang="hu-HU" sz="1600" baseline="-25000" dirty="0" smtClean="0"/>
              <a:t>22</a:t>
            </a:r>
            <a:r>
              <a:rPr lang="hu-HU" altLang="hu-HU" sz="1600" dirty="0" smtClean="0"/>
              <a:t>O</a:t>
            </a:r>
            <a:r>
              <a:rPr lang="hu-HU" altLang="hu-HU" sz="1600" baseline="-25000" dirty="0" smtClean="0"/>
              <a:t>11</a:t>
            </a:r>
          </a:p>
          <a:p>
            <a:pPr>
              <a:lnSpc>
                <a:spcPct val="120000"/>
              </a:lnSpc>
            </a:pPr>
            <a:r>
              <a:rPr lang="hu-HU" altLang="hu-HU" sz="1600" dirty="0" smtClean="0"/>
              <a:t>„1-2” kötés a két monomer között</a:t>
            </a:r>
          </a:p>
          <a:p>
            <a:pPr>
              <a:lnSpc>
                <a:spcPct val="120000"/>
              </a:lnSpc>
            </a:pPr>
            <a:r>
              <a:rPr lang="hu-HU" altLang="hu-HU" sz="1600" u="sng" dirty="0" smtClean="0"/>
              <a:t>nem-redukáló </a:t>
            </a:r>
            <a:r>
              <a:rPr lang="hu-HU" altLang="hu-HU" sz="1600" u="sng" dirty="0" err="1" smtClean="0"/>
              <a:t>diszacharid</a:t>
            </a:r>
            <a:endParaRPr lang="hu-HU" altLang="hu-HU" sz="1600" u="sng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a két monomer cukor </a:t>
            </a:r>
            <a:r>
              <a:rPr lang="hu-HU" altLang="hu-HU" sz="1600" dirty="0" err="1" smtClean="0"/>
              <a:t>glikozidos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hidroxilcsoportja</a:t>
            </a:r>
            <a:r>
              <a:rPr lang="hu-HU" altLang="hu-HU" sz="1600" dirty="0" smtClean="0"/>
              <a:t> alkotja a kötést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>
                <a:sym typeface="Symbol" pitchFamily="18" charset="2"/>
              </a:rPr>
              <a:t>	 </a:t>
            </a:r>
            <a:r>
              <a:rPr lang="hu-HU" altLang="hu-HU" sz="1600" dirty="0" smtClean="0"/>
              <a:t>sem a glükóz, sem a fruktóz gyűrűje nem képes felnyílni,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nem tud szabad </a:t>
            </a:r>
            <a:r>
              <a:rPr lang="hu-HU" altLang="hu-HU" sz="1600" dirty="0" err="1" smtClean="0"/>
              <a:t>oxocsoport</a:t>
            </a:r>
            <a:r>
              <a:rPr lang="hu-HU" altLang="hu-HU" sz="1600" dirty="0" smtClean="0"/>
              <a:t> kialakulni</a:t>
            </a:r>
            <a:endParaRPr lang="hu-HU" altLang="hu-HU" sz="1600" b="1" dirty="0" smtClean="0"/>
          </a:p>
          <a:p>
            <a:pPr>
              <a:lnSpc>
                <a:spcPct val="120000"/>
              </a:lnSpc>
            </a:pPr>
            <a:r>
              <a:rPr lang="hu-HU" altLang="hu-HU" sz="1600" dirty="0" smtClean="0"/>
              <a:t>melegítés 100-180°C </a:t>
            </a:r>
            <a:r>
              <a:rPr lang="hu-HU" altLang="hu-HU" sz="1600" dirty="0" smtClean="0">
                <a:latin typeface="Arial" charset="0"/>
                <a:cs typeface="Arial" charset="0"/>
              </a:rPr>
              <a:t>→</a:t>
            </a:r>
            <a:r>
              <a:rPr lang="hu-HU" altLang="hu-HU" sz="1600" dirty="0" smtClean="0"/>
              <a:t> megbarnul, bomlik: </a:t>
            </a:r>
            <a:r>
              <a:rPr lang="hu-HU" altLang="hu-HU" sz="1600" u="sng" dirty="0" err="1" smtClean="0"/>
              <a:t>karamellizálódás</a:t>
            </a:r>
            <a:endParaRPr lang="hu-HU" altLang="hu-HU" sz="1600" b="1" u="sng" dirty="0" smtClean="0"/>
          </a:p>
          <a:p>
            <a:pPr>
              <a:lnSpc>
                <a:spcPct val="120000"/>
              </a:lnSpc>
            </a:pPr>
            <a:r>
              <a:rPr lang="hu-HU" altLang="hu-HU" sz="1600" u="sng" dirty="0" smtClean="0"/>
              <a:t>hidrolízis</a:t>
            </a:r>
            <a:r>
              <a:rPr lang="hu-HU" altLang="hu-HU" sz="1600" dirty="0" smtClean="0"/>
              <a:t> </a:t>
            </a:r>
            <a:r>
              <a:rPr lang="hu-HU" altLang="hu-HU" sz="1600" dirty="0" smtClean="0">
                <a:latin typeface="Arial" charset="0"/>
                <a:cs typeface="Arial" charset="0"/>
              </a:rPr>
              <a:t>→</a:t>
            </a:r>
            <a:r>
              <a:rPr lang="en-GB" altLang="hu-HU" sz="1600" dirty="0" smtClean="0"/>
              <a:t> </a:t>
            </a:r>
            <a:r>
              <a:rPr lang="hu-HU" altLang="hu-HU" sz="1600" dirty="0" smtClean="0"/>
              <a:t>glükóz (szőlőcukor) + fruktóz (gyümölcscukor): invertcukor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inverzióveszély miatt a szacharóz tartalmú oldatokat pH 7-10 között kell tartani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inverzió veszély (hidrolízis):  pH 6 alatt</a:t>
            </a:r>
          </a:p>
          <a:p>
            <a:pPr>
              <a:lnSpc>
                <a:spcPct val="120000"/>
              </a:lnSpc>
            </a:pPr>
            <a:endParaRPr lang="en-GB" alt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07F4-662E-4810-9E27-F24E5C60502E}" type="slidenum">
              <a:rPr lang="hu-HU"/>
              <a:pPr>
                <a:defRPr/>
              </a:pPr>
              <a:t>8</a:t>
            </a:fld>
            <a:endParaRPr lang="hu-HU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Szacharóz</a:t>
            </a:r>
            <a:endParaRPr lang="en-US" altLang="hu-HU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479925"/>
          </a:xfrm>
        </p:spPr>
        <p:txBody>
          <a:bodyPr/>
          <a:lstStyle/>
          <a:p>
            <a:pPr>
              <a:defRPr/>
            </a:pPr>
            <a:r>
              <a:rPr lang="hu-HU" sz="1450" u="sng" dirty="0" smtClean="0"/>
              <a:t>forgatóképesség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a szacharóz (répacukor) a polarizált fény síkját </a:t>
            </a:r>
            <a:r>
              <a:rPr lang="hu-HU" sz="1450" u="sng" dirty="0" smtClean="0"/>
              <a:t>jobbra</a:t>
            </a:r>
            <a:r>
              <a:rPr lang="hu-HU" sz="1450" dirty="0" smtClean="0"/>
              <a:t> forgatja (az óramutató járásával megegyező irányban)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	25°C répacukor fajlagos (koncentrációra és optikai úthosszra vonatkoztatott) forgatóképessége </a:t>
            </a:r>
            <a:br>
              <a:rPr lang="hu-HU" sz="1450" dirty="0" smtClean="0"/>
            </a:br>
            <a:r>
              <a:rPr lang="hu-HU" sz="1450" dirty="0" smtClean="0"/>
              <a:t>	+66,5 </a:t>
            </a:r>
            <a:r>
              <a:rPr lang="hu-HU" sz="1450" dirty="0" smtClean="0">
                <a:sym typeface="Symbol" pitchFamily="18" charset="2"/>
              </a:rPr>
              <a:t></a:t>
            </a:r>
            <a:r>
              <a:rPr lang="hu-HU" sz="1450" dirty="0" smtClean="0"/>
              <a:t>g</a:t>
            </a:r>
            <a:r>
              <a:rPr lang="hu-HU" sz="1450" baseline="30000" dirty="0" smtClean="0"/>
              <a:t>-1</a:t>
            </a:r>
            <a:r>
              <a:rPr lang="hu-HU" sz="1450" dirty="0" smtClean="0"/>
              <a:t>cm</a:t>
            </a:r>
            <a:r>
              <a:rPr lang="hu-HU" sz="1450" baseline="30000" dirty="0" smtClean="0"/>
              <a:t>3</a:t>
            </a:r>
            <a:r>
              <a:rPr lang="hu-HU" sz="1450" dirty="0" smtClean="0"/>
              <a:t>dm</a:t>
            </a:r>
            <a:r>
              <a:rPr lang="hu-HU" sz="1450" baseline="30000" dirty="0" smtClean="0"/>
              <a:t>-1</a:t>
            </a:r>
            <a:endParaRPr lang="hu-HU" sz="1450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	cukortermékek és cukortartalmú nyersanyagok (répa) cukortartalmának meghatározása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	(arányos a koncentrációval)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glükóz (szőlőcukor) </a:t>
            </a:r>
            <a:r>
              <a:rPr lang="hu-HU" sz="1450" u="sng" dirty="0" smtClean="0"/>
              <a:t>jobbra</a:t>
            </a:r>
            <a:r>
              <a:rPr lang="hu-HU" sz="1450" dirty="0" smtClean="0"/>
              <a:t> (</a:t>
            </a:r>
            <a:r>
              <a:rPr lang="hu-HU" sz="1450" dirty="0" err="1" smtClean="0"/>
              <a:t>mutorotáció</a:t>
            </a:r>
            <a:r>
              <a:rPr lang="hu-HU" sz="1450" dirty="0" smtClean="0"/>
              <a:t> után +52,7</a:t>
            </a:r>
            <a:r>
              <a:rPr lang="hu-HU" sz="1450" dirty="0" smtClean="0">
                <a:sym typeface="Symbol" pitchFamily="18" charset="2"/>
              </a:rPr>
              <a:t> </a:t>
            </a:r>
            <a:r>
              <a:rPr lang="hu-HU" sz="1450" dirty="0" err="1" smtClean="0"/>
              <a:t>g</a:t>
            </a:r>
            <a:r>
              <a:rPr lang="hu-HU" sz="1450" baseline="30000" dirty="0" err="1" smtClean="0"/>
              <a:t>-1</a:t>
            </a:r>
            <a:r>
              <a:rPr lang="hu-HU" sz="1450" dirty="0" err="1" smtClean="0"/>
              <a:t>cm</a:t>
            </a:r>
            <a:r>
              <a:rPr lang="hu-HU" sz="1450" baseline="30000" dirty="0" err="1" smtClean="0"/>
              <a:t>3</a:t>
            </a:r>
            <a:r>
              <a:rPr lang="hu-HU" sz="1450" dirty="0" err="1" smtClean="0"/>
              <a:t>dm</a:t>
            </a:r>
            <a:r>
              <a:rPr lang="hu-HU" sz="1450" baseline="30000" dirty="0" err="1" smtClean="0"/>
              <a:t>-1</a:t>
            </a:r>
            <a:r>
              <a:rPr lang="hu-HU" sz="145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fruktóz (gyümölcscukor) </a:t>
            </a:r>
            <a:r>
              <a:rPr lang="hu-HU" sz="1450" u="sng" dirty="0" smtClean="0"/>
              <a:t>balra</a:t>
            </a:r>
            <a:r>
              <a:rPr lang="hu-HU" sz="1450" dirty="0" smtClean="0"/>
              <a:t> (-92,4</a:t>
            </a:r>
            <a:r>
              <a:rPr lang="hu-HU" sz="1450" dirty="0" smtClean="0">
                <a:sym typeface="Symbol" pitchFamily="18" charset="2"/>
              </a:rPr>
              <a:t> </a:t>
            </a:r>
            <a:r>
              <a:rPr lang="hu-HU" sz="1450" dirty="0" err="1" smtClean="0"/>
              <a:t>g</a:t>
            </a:r>
            <a:r>
              <a:rPr lang="hu-HU" sz="1450" baseline="30000" dirty="0" err="1" smtClean="0"/>
              <a:t>-1</a:t>
            </a:r>
            <a:r>
              <a:rPr lang="hu-HU" sz="1450" dirty="0" err="1" smtClean="0"/>
              <a:t>cm</a:t>
            </a:r>
            <a:r>
              <a:rPr lang="hu-HU" sz="1450" baseline="30000" dirty="0" err="1" smtClean="0"/>
              <a:t>3</a:t>
            </a:r>
            <a:r>
              <a:rPr lang="hu-HU" sz="1450" dirty="0" err="1" smtClean="0"/>
              <a:t>dm</a:t>
            </a:r>
            <a:r>
              <a:rPr lang="hu-HU" sz="1450" baseline="30000" dirty="0" err="1" smtClean="0"/>
              <a:t>-1</a:t>
            </a:r>
            <a:r>
              <a:rPr lang="hu-HU" sz="145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  <a:r>
              <a:rPr lang="hu-HU" sz="1450" dirty="0" smtClean="0">
                <a:sym typeface="Symbol" pitchFamily="18" charset="2"/>
              </a:rPr>
              <a:t>glükóz és fruktóz </a:t>
            </a:r>
            <a:r>
              <a:rPr lang="hu-HU" sz="1450" dirty="0" smtClean="0"/>
              <a:t>egyenlő arányú elegye a poláris fény síkját </a:t>
            </a:r>
            <a:r>
              <a:rPr lang="hu-HU" sz="1450" u="sng" dirty="0" smtClean="0"/>
              <a:t>balra</a:t>
            </a:r>
            <a:r>
              <a:rPr lang="hu-HU" sz="1450" dirty="0" smtClean="0"/>
              <a:t> forgatja (-39,7</a:t>
            </a:r>
            <a:r>
              <a:rPr lang="hu-HU" sz="1450" dirty="0" smtClean="0">
                <a:sym typeface="Symbol" pitchFamily="18" charset="2"/>
              </a:rPr>
              <a:t> </a:t>
            </a:r>
            <a:r>
              <a:rPr lang="hu-HU" sz="1450" dirty="0" err="1" smtClean="0"/>
              <a:t>g</a:t>
            </a:r>
            <a:r>
              <a:rPr lang="hu-HU" sz="1450" baseline="30000" dirty="0" err="1" smtClean="0"/>
              <a:t>-1</a:t>
            </a:r>
            <a:r>
              <a:rPr lang="hu-HU" sz="1450" dirty="0" err="1" smtClean="0"/>
              <a:t>cm</a:t>
            </a:r>
            <a:r>
              <a:rPr lang="hu-HU" sz="1450" baseline="30000" dirty="0" err="1" smtClean="0"/>
              <a:t>3</a:t>
            </a:r>
            <a:r>
              <a:rPr lang="hu-HU" sz="1450" dirty="0" err="1" smtClean="0"/>
              <a:t>dm</a:t>
            </a:r>
            <a:r>
              <a:rPr lang="hu-HU" sz="1450" baseline="30000" dirty="0" err="1" smtClean="0"/>
              <a:t>-1</a:t>
            </a:r>
            <a:r>
              <a:rPr lang="hu-HU" sz="145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  <a:r>
              <a:rPr lang="hu-HU" sz="1450" dirty="0" smtClean="0">
                <a:sym typeface="Symbol" pitchFamily="18" charset="2"/>
              </a:rPr>
              <a:t> </a:t>
            </a:r>
            <a:r>
              <a:rPr lang="hu-HU" sz="1450" dirty="0" smtClean="0"/>
              <a:t>hidrolízis folytán a forgatóképesség jobbról balra fordul át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e folyamatot a cukor</a:t>
            </a:r>
            <a:r>
              <a:rPr lang="hu-HU" sz="1450" i="1" dirty="0" smtClean="0"/>
              <a:t> </a:t>
            </a:r>
            <a:r>
              <a:rPr lang="hu-HU" sz="1450" u="sng" dirty="0" smtClean="0"/>
              <a:t>inverziójának</a:t>
            </a:r>
            <a:r>
              <a:rPr lang="hu-HU" sz="1450" dirty="0" smtClean="0"/>
              <a:t> nevezik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a </a:t>
            </a:r>
            <a:r>
              <a:rPr lang="hu-HU" sz="1450" dirty="0" smtClean="0">
                <a:sym typeface="Symbol" pitchFamily="18" charset="2"/>
              </a:rPr>
              <a:t>glükóz és fruktóz </a:t>
            </a:r>
            <a:r>
              <a:rPr lang="hu-HU" sz="1450" dirty="0" smtClean="0"/>
              <a:t>elegyét pedig </a:t>
            </a:r>
            <a:r>
              <a:rPr lang="hu-HU" sz="1450" u="sng" dirty="0" smtClean="0"/>
              <a:t>invertcukornak</a:t>
            </a:r>
            <a:r>
              <a:rPr lang="hu-HU" sz="1450" dirty="0" smtClean="0"/>
              <a:t> (vs. </a:t>
            </a:r>
            <a:r>
              <a:rPr lang="hu-HU" sz="1450" dirty="0" err="1" smtClean="0"/>
              <a:t>izocukor</a:t>
            </a:r>
            <a:r>
              <a:rPr lang="hu-HU" sz="1450" dirty="0"/>
              <a:t> glükóz-fruktóz elegy, 42% fruktóz)</a:t>
            </a:r>
            <a:endParaRPr lang="hu-HU" sz="1450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a keletkezett keverék redukáló tulajdonságú (a szabad glükóz és fruktóz gyűrűje fel tud nyílni)</a:t>
            </a:r>
            <a:r>
              <a:rPr lang="en-US" sz="1450" dirty="0" smtClean="0"/>
              <a:t> </a:t>
            </a:r>
            <a:endParaRPr lang="hu-HU" sz="14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B1FB8-BCF8-4EB5-AABB-C10A7CF984C4}" type="slidenum">
              <a:rPr lang="hu-HU"/>
              <a:pPr>
                <a:defRPr/>
              </a:pPr>
              <a:t>9</a:t>
            </a:fld>
            <a:endParaRPr lang="hu-HU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cukorkinyerés folyamata</a:t>
            </a:r>
            <a:endParaRPr lang="en-US" altLang="hu-HU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606550"/>
            <a:ext cx="42322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323850" y="3429000"/>
            <a:ext cx="8496300" cy="2663825"/>
            <a:chOff x="1338" y="2387"/>
            <a:chExt cx="3674" cy="959"/>
          </a:xfrm>
        </p:grpSpPr>
        <p:pic>
          <p:nvPicPr>
            <p:cNvPr id="1229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387"/>
              <a:ext cx="2620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2464"/>
              <a:ext cx="1601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6011863" y="2565400"/>
            <a:ext cx="431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843213" y="1076325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http://sweetscam.com/how-its-made/</a:t>
            </a:r>
            <a:endParaRPr lang="en-GB" altLang="hu-HU" sz="1600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FAD97"/>
      </a:accent1>
      <a:accent2>
        <a:srgbClr val="004664"/>
      </a:accent2>
      <a:accent3>
        <a:srgbClr val="FFFFFF"/>
      </a:accent3>
      <a:accent4>
        <a:srgbClr val="000000"/>
      </a:accent4>
      <a:accent5>
        <a:srgbClr val="BBD3C9"/>
      </a:accent5>
      <a:accent6>
        <a:srgbClr val="003F5A"/>
      </a:accent6>
      <a:hlink>
        <a:srgbClr val="505050"/>
      </a:hlink>
      <a:folHlink>
        <a:srgbClr val="D3D3D3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88A0"/>
        </a:accent1>
        <a:accent2>
          <a:srgbClr val="505050"/>
        </a:accent2>
        <a:accent3>
          <a:srgbClr val="FFFFFF"/>
        </a:accent3>
        <a:accent4>
          <a:srgbClr val="000000"/>
        </a:accent4>
        <a:accent5>
          <a:srgbClr val="AAC3CD"/>
        </a:accent5>
        <a:accent6>
          <a:srgbClr val="484848"/>
        </a:accent6>
        <a:hlink>
          <a:srgbClr val="004560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AD97"/>
        </a:accent1>
        <a:accent2>
          <a:srgbClr val="505050"/>
        </a:accent2>
        <a:accent3>
          <a:srgbClr val="FFFFFF"/>
        </a:accent3>
        <a:accent4>
          <a:srgbClr val="000000"/>
        </a:accent4>
        <a:accent5>
          <a:srgbClr val="BBD3C9"/>
        </a:accent5>
        <a:accent6>
          <a:srgbClr val="484848"/>
        </a:accent6>
        <a:hlink>
          <a:srgbClr val="004560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AD97"/>
        </a:accent1>
        <a:accent2>
          <a:srgbClr val="004664"/>
        </a:accent2>
        <a:accent3>
          <a:srgbClr val="FFFFFF"/>
        </a:accent3>
        <a:accent4>
          <a:srgbClr val="000000"/>
        </a:accent4>
        <a:accent5>
          <a:srgbClr val="BBD3C9"/>
        </a:accent5>
        <a:accent6>
          <a:srgbClr val="003F5A"/>
        </a:accent6>
        <a:hlink>
          <a:srgbClr val="505050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23874</TotalTime>
  <Words>1544</Words>
  <Application>Microsoft Office PowerPoint</Application>
  <PresentationFormat>Diavetítés a képernyőre (4:3 oldalarány)</PresentationFormat>
  <Paragraphs>684</Paragraphs>
  <Slides>40</Slides>
  <Notes>15</Notes>
  <HiddenSlides>2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Mezőgazdasági iparok Cukorgyártás </vt:lpstr>
      <vt:lpstr>Cukorgyártás – alapanyagok</vt:lpstr>
      <vt:lpstr>Cukorgyártás - alapanyagok</vt:lpstr>
      <vt:lpstr>Cukorgyártás - alapanyagok</vt:lpstr>
      <vt:lpstr>Cukorgyártás - alapanyagok</vt:lpstr>
      <vt:lpstr>Cukorgyártás - alapanyagok</vt:lpstr>
      <vt:lpstr>Szacharóz</vt:lpstr>
      <vt:lpstr>Szacharóz</vt:lpstr>
      <vt:lpstr>A cukorkinyerés folyamata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Kristálycukor gyártása</vt:lpstr>
      <vt:lpstr>Kristálycukor gyártása</vt:lpstr>
      <vt:lpstr>Kristálycukor gyártása</vt:lpstr>
      <vt:lpstr>Cukortermékek</vt:lpstr>
      <vt:lpstr>Technológiai lépések</vt:lpstr>
      <vt:lpstr>Cukorfinomítás</vt:lpstr>
      <vt:lpstr>Termékek, Felhasználás</vt:lpstr>
      <vt:lpstr>A cukorgyártás folyamata</vt:lpstr>
      <vt:lpstr>Melléktermékek hasznosítása</vt:lpstr>
      <vt:lpstr>Préselt szelet jellemzői</vt:lpstr>
      <vt:lpstr>Préselt szelet felhasználása</vt:lpstr>
      <vt:lpstr>Préselt szelet felhasználása</vt:lpstr>
      <vt:lpstr>Préselt szelet felhasználása</vt:lpstr>
      <vt:lpstr>Magyarország</vt:lpstr>
      <vt:lpstr>EU</vt:lpstr>
    </vt:vector>
  </TitlesOfParts>
  <Company>BME, MGKT, IENICA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Kati Réczey</dc:creator>
  <cp:lastModifiedBy>Berni</cp:lastModifiedBy>
  <cp:revision>1553</cp:revision>
  <dcterms:created xsi:type="dcterms:W3CDTF">2002-04-11T12:01:26Z</dcterms:created>
  <dcterms:modified xsi:type="dcterms:W3CDTF">2018-03-07T09:01:34Z</dcterms:modified>
</cp:coreProperties>
</file>