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05/09/2017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en-GB" sz="2000" b="1" dirty="0" smtClean="0">
                <a:solidFill>
                  <a:srgbClr val="FFFF00"/>
                </a:solidFill>
              </a:rPr>
              <a:t>BIOENERGIA, MEGÚJ</a:t>
            </a:r>
            <a:r>
              <a:rPr lang="hu-HU" sz="2000" b="1" dirty="0">
                <a:solidFill>
                  <a:srgbClr val="FFFF00"/>
                </a:solidFill>
              </a:rPr>
              <a:t>U</a:t>
            </a:r>
            <a:r>
              <a:rPr lang="en-GB" sz="2000" b="1" dirty="0" smtClean="0">
                <a:solidFill>
                  <a:srgbClr val="FFFF00"/>
                </a:solidFill>
              </a:rPr>
              <a:t>LÓ NYERSANYAGOK, ZÖLDKÉMIA </a:t>
            </a:r>
            <a:r>
              <a:rPr lang="hu-HU" sz="2000" b="1" dirty="0" smtClean="0">
                <a:solidFill>
                  <a:srgbClr val="FFFF00"/>
                </a:solidFill>
              </a:rPr>
              <a:t>2017. </a:t>
            </a:r>
            <a:r>
              <a:rPr lang="en-GB" sz="2000" b="1" dirty="0">
                <a:solidFill>
                  <a:srgbClr val="FFFF00"/>
                </a:solidFill>
              </a:rPr>
              <a:t>ő</a:t>
            </a:r>
            <a:r>
              <a:rPr lang="hu-HU" sz="2000" b="1" dirty="0" err="1" smtClean="0">
                <a:solidFill>
                  <a:srgbClr val="FFFF00"/>
                </a:solidFill>
              </a:rPr>
              <a:t>sz</a:t>
            </a:r>
            <a:endParaRPr lang="hu-HU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Tárgyismertető, Nagy Balázs előadása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1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en-GB" sz="2000" dirty="0" err="1" smtClean="0">
                <a:solidFill>
                  <a:srgbClr val="FFFF00"/>
                </a:solidFill>
              </a:rPr>
              <a:t>Székely</a:t>
            </a:r>
            <a:r>
              <a:rPr lang="en-GB" sz="2000" dirty="0" smtClean="0">
                <a:solidFill>
                  <a:srgbClr val="FFFF00"/>
                </a:solidFill>
              </a:rPr>
              <a:t> Edit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Növényi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anyagok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kinyerése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1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19.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err="1" smtClean="0">
                <a:solidFill>
                  <a:srgbClr val="FFFF00"/>
                </a:solidFill>
              </a:rPr>
              <a:t>Réczey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Istvánné: </a:t>
            </a:r>
            <a:r>
              <a:rPr lang="hu-HU" sz="2000" dirty="0" err="1">
                <a:solidFill>
                  <a:srgbClr val="FFFF00"/>
                </a:solidFill>
              </a:rPr>
              <a:t>Bioetanol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26.</a:t>
            </a:r>
            <a:r>
              <a:rPr lang="hu-HU" sz="2000" dirty="0">
                <a:solidFill>
                  <a:srgbClr val="FFFF00"/>
                </a:solidFill>
              </a:rPr>
              <a:t>	VBK dékáni </a:t>
            </a:r>
            <a:r>
              <a:rPr lang="hu-HU" sz="2000" dirty="0" smtClean="0">
                <a:solidFill>
                  <a:srgbClr val="FFFF00"/>
                </a:solidFill>
              </a:rPr>
              <a:t>szünet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i="1" dirty="0" smtClean="0">
                <a:solidFill>
                  <a:srgbClr val="FFFF00"/>
                </a:solidFill>
              </a:rPr>
              <a:t>Szeptember 29. </a:t>
            </a:r>
            <a:r>
              <a:rPr lang="hu-HU" sz="2000" i="1" dirty="0">
                <a:solidFill>
                  <a:srgbClr val="FFFF00"/>
                </a:solidFill>
              </a:rPr>
              <a:t>	</a:t>
            </a:r>
            <a:r>
              <a:rPr lang="hu-HU" sz="2000" i="1" dirty="0" smtClean="0">
                <a:solidFill>
                  <a:srgbClr val="FFFF00"/>
                </a:solidFill>
              </a:rPr>
              <a:t>(</a:t>
            </a:r>
            <a:r>
              <a:rPr lang="hu-HU" sz="2000" i="1" dirty="0">
                <a:solidFill>
                  <a:srgbClr val="FFFF00"/>
                </a:solidFill>
              </a:rPr>
              <a:t>péntek) </a:t>
            </a:r>
            <a:r>
              <a:rPr lang="hu-HU" sz="2000" i="1" dirty="0" smtClean="0">
                <a:solidFill>
                  <a:srgbClr val="FFFF00"/>
                </a:solidFill>
              </a:rPr>
              <a:t>Prof. </a:t>
            </a:r>
            <a:r>
              <a:rPr lang="hu-HU" sz="2000" i="1" dirty="0">
                <a:solidFill>
                  <a:srgbClr val="FFFF00"/>
                </a:solidFill>
              </a:rPr>
              <a:t>Thomas </a:t>
            </a:r>
            <a:r>
              <a:rPr lang="hu-HU" sz="2000" i="1" dirty="0" err="1">
                <a:solidFill>
                  <a:srgbClr val="FFFF00"/>
                </a:solidFill>
              </a:rPr>
              <a:t>Gamse</a:t>
            </a:r>
            <a:r>
              <a:rPr lang="hu-HU" sz="2000" i="1" dirty="0">
                <a:solidFill>
                  <a:srgbClr val="FFFF00"/>
                </a:solidFill>
              </a:rPr>
              <a:t>: S</a:t>
            </a:r>
            <a:r>
              <a:rPr lang="en-GB" sz="2000" i="1" dirty="0" err="1">
                <a:solidFill>
                  <a:srgbClr val="FFFF00"/>
                </a:solidFill>
              </a:rPr>
              <a:t>zuperkritikus</a:t>
            </a:r>
            <a:r>
              <a:rPr lang="en-GB" sz="2000" i="1" dirty="0">
                <a:solidFill>
                  <a:srgbClr val="FFFF00"/>
                </a:solidFill>
              </a:rPr>
              <a:t> </a:t>
            </a:r>
            <a:r>
              <a:rPr lang="en-GB" sz="2000" i="1" dirty="0" err="1">
                <a:solidFill>
                  <a:srgbClr val="FFFF00"/>
                </a:solidFill>
              </a:rPr>
              <a:t>oldószerek</a:t>
            </a:r>
            <a:r>
              <a:rPr lang="en-GB" sz="2000" i="1" dirty="0">
                <a:solidFill>
                  <a:srgbClr val="FFFF00"/>
                </a:solidFill>
              </a:rPr>
              <a:t> </a:t>
            </a:r>
            <a:r>
              <a:rPr lang="hu-HU" sz="2000" i="1" dirty="0">
                <a:solidFill>
                  <a:srgbClr val="FFFF00"/>
                </a:solidFill>
              </a:rPr>
              <a:t>			</a:t>
            </a:r>
            <a:r>
              <a:rPr lang="en-GB" sz="2000" i="1" dirty="0" err="1" smtClean="0">
                <a:solidFill>
                  <a:srgbClr val="FFFF00"/>
                </a:solidFill>
              </a:rPr>
              <a:t>innovatív</a:t>
            </a:r>
            <a:r>
              <a:rPr lang="hu-HU" sz="2000" i="1" dirty="0" smtClean="0">
                <a:solidFill>
                  <a:srgbClr val="FFFF00"/>
                </a:solidFill>
              </a:rPr>
              <a:t> </a:t>
            </a:r>
            <a:r>
              <a:rPr lang="en-GB" sz="2000" i="1" dirty="0" err="1">
                <a:solidFill>
                  <a:srgbClr val="FFFF00"/>
                </a:solidFill>
              </a:rPr>
              <a:t>alkalmazásai</a:t>
            </a:r>
            <a:r>
              <a:rPr lang="hu-HU" sz="2000" i="1" dirty="0">
                <a:solidFill>
                  <a:srgbClr val="FFFF00"/>
                </a:solidFill>
              </a:rPr>
              <a:t> </a:t>
            </a:r>
            <a:r>
              <a:rPr lang="hu-HU" sz="2000" b="1" i="1" dirty="0">
                <a:solidFill>
                  <a:srgbClr val="FFFF00"/>
                </a:solidFill>
              </a:rPr>
              <a:t>(</a:t>
            </a:r>
            <a:r>
              <a:rPr lang="hu-HU" sz="2000" i="1" dirty="0">
                <a:solidFill>
                  <a:srgbClr val="FFFF00"/>
                </a:solidFill>
              </a:rPr>
              <a:t>angol előadás, </a:t>
            </a:r>
            <a:r>
              <a:rPr lang="hu-HU" sz="2000" b="1" i="1" dirty="0" smtClean="0">
                <a:solidFill>
                  <a:srgbClr val="FFFF00"/>
                </a:solidFill>
              </a:rPr>
              <a:t>K f 81 </a:t>
            </a:r>
            <a:r>
              <a:rPr lang="hu-HU" sz="2000" b="1" i="1" dirty="0">
                <a:solidFill>
                  <a:srgbClr val="FFFF00"/>
                </a:solidFill>
              </a:rPr>
              <a:t>10:15-13:00)</a:t>
            </a:r>
            <a:endParaRPr lang="hu-HU" sz="2000" b="1" i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3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err="1" smtClean="0">
                <a:solidFill>
                  <a:srgbClr val="FFFF00"/>
                </a:solidFill>
              </a:rPr>
              <a:t>Réczey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Istvánné: </a:t>
            </a:r>
            <a:r>
              <a:rPr lang="hu-HU" sz="2000" dirty="0" err="1">
                <a:solidFill>
                  <a:srgbClr val="FFFF00"/>
                </a:solidFill>
              </a:rPr>
              <a:t>Bioműanyagok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1</a:t>
            </a:r>
            <a:r>
              <a:rPr lang="hu-HU" sz="2000" dirty="0">
                <a:solidFill>
                  <a:srgbClr val="FFFF00"/>
                </a:solidFill>
              </a:rPr>
              <a:t>0</a:t>
            </a:r>
            <a:r>
              <a:rPr lang="hu-HU" sz="2000" dirty="0" smtClean="0">
                <a:solidFill>
                  <a:srgbClr val="FFFF00"/>
                </a:solidFill>
              </a:rPr>
              <a:t>.		</a:t>
            </a:r>
            <a:r>
              <a:rPr lang="en-GB" sz="2000" dirty="0" err="1">
                <a:solidFill>
                  <a:srgbClr val="FFFF00"/>
                </a:solidFill>
              </a:rPr>
              <a:t>Gyalai-Korpos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Miklós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Klímaváltozás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1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17.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en-GB" sz="2000" dirty="0" err="1" smtClean="0">
                <a:solidFill>
                  <a:srgbClr val="FFFF00"/>
                </a:solidFill>
              </a:rPr>
              <a:t>Gyalai-Korpos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Miklós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Klímaváltozás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4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</a:t>
            </a:r>
            <a:r>
              <a:rPr lang="en-GB" sz="2000" dirty="0" err="1" smtClean="0">
                <a:solidFill>
                  <a:srgbClr val="FFFF00"/>
                </a:solidFill>
              </a:rPr>
              <a:t>Gyalai-Korpos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Miklós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Bioeconomy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1 (biogáz, biofinomító)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31.		</a:t>
            </a:r>
            <a:r>
              <a:rPr lang="en-GB" sz="2000" dirty="0" err="1" smtClean="0">
                <a:solidFill>
                  <a:srgbClr val="FFFF00"/>
                </a:solidFill>
              </a:rPr>
              <a:t>Gyalai-Korpos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Miklós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Bioeconomy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2 (</a:t>
            </a:r>
            <a:r>
              <a:rPr lang="hu-HU" sz="2000" dirty="0" err="1">
                <a:solidFill>
                  <a:srgbClr val="FFFF00"/>
                </a:solidFill>
              </a:rPr>
              <a:t>biohidrogén</a:t>
            </a:r>
            <a:r>
              <a:rPr lang="hu-HU" sz="2000" dirty="0">
                <a:solidFill>
                  <a:srgbClr val="FFFF00"/>
                </a:solidFill>
              </a:rPr>
              <a:t>, biodízel)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7.		</a:t>
            </a:r>
            <a:r>
              <a:rPr lang="en-GB" sz="2000" dirty="0" err="1" smtClean="0">
                <a:solidFill>
                  <a:srgbClr val="FFFF00"/>
                </a:solidFill>
              </a:rPr>
              <a:t>Székely</a:t>
            </a:r>
            <a:r>
              <a:rPr lang="en-GB" sz="2000" dirty="0" smtClean="0">
                <a:solidFill>
                  <a:srgbClr val="FFFF00"/>
                </a:solidFill>
              </a:rPr>
              <a:t> Edit</a:t>
            </a:r>
            <a:r>
              <a:rPr lang="hu-HU" sz="2000" dirty="0" smtClean="0">
                <a:solidFill>
                  <a:srgbClr val="FFFF00"/>
                </a:solidFill>
              </a:rPr>
              <a:t>: </a:t>
            </a:r>
            <a:r>
              <a:rPr lang="en-GB" sz="2000" dirty="0" err="1">
                <a:solidFill>
                  <a:srgbClr val="FFFF00"/>
                </a:solidFill>
              </a:rPr>
              <a:t>Növényi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anyagok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kinyerése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14.	Nagy </a:t>
            </a:r>
            <a:r>
              <a:rPr lang="hu-HU" sz="2000" dirty="0">
                <a:solidFill>
                  <a:srgbClr val="FFFF00"/>
                </a:solidFill>
              </a:rPr>
              <a:t>Tibor: A jövő energiatermelése és a 			</a:t>
            </a:r>
            <a:r>
              <a:rPr lang="hu-HU" sz="2000" dirty="0" smtClean="0">
                <a:solidFill>
                  <a:srgbClr val="FFFF00"/>
                </a:solidFill>
              </a:rPr>
              <a:t>		</a:t>
            </a:r>
            <a:r>
              <a:rPr lang="hu-HU" sz="2000" dirty="0" err="1" smtClean="0">
                <a:solidFill>
                  <a:srgbClr val="FFFF00"/>
                </a:solidFill>
              </a:rPr>
              <a:t>geotermális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energia szerepe </a:t>
            </a:r>
            <a:r>
              <a:rPr lang="hu-HU" sz="2000" dirty="0" smtClean="0">
                <a:solidFill>
                  <a:srgbClr val="FFFF00"/>
                </a:solidFill>
              </a:rPr>
              <a:t>1</a:t>
            </a:r>
            <a:endParaRPr lang="en-GB" sz="2000" i="1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21.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Nagy </a:t>
            </a:r>
            <a:r>
              <a:rPr lang="hu-HU" sz="2000" dirty="0">
                <a:solidFill>
                  <a:srgbClr val="FFFF00"/>
                </a:solidFill>
              </a:rPr>
              <a:t>Tibor: A jövő energiatermelése és a 			</a:t>
            </a:r>
            <a:r>
              <a:rPr lang="hu-HU" sz="2000" dirty="0" smtClean="0">
                <a:solidFill>
                  <a:srgbClr val="FFFF00"/>
                </a:solidFill>
              </a:rPr>
              <a:t>		</a:t>
            </a:r>
            <a:r>
              <a:rPr lang="hu-HU" sz="2000" dirty="0" err="1" smtClean="0">
                <a:solidFill>
                  <a:srgbClr val="FFFF00"/>
                </a:solidFill>
              </a:rPr>
              <a:t>geotermális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energia szerepe 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2</a:t>
            </a:r>
            <a:r>
              <a:rPr lang="hu-HU" sz="2000" dirty="0">
                <a:solidFill>
                  <a:srgbClr val="FFFF00"/>
                </a:solidFill>
              </a:rPr>
              <a:t>8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8:15 – 10:00 Vizsga ZH</a:t>
            </a:r>
          </a:p>
          <a:p>
            <a:pPr marL="0" indent="0">
              <a:lnSpc>
                <a:spcPct val="95000"/>
              </a:lnSpc>
              <a:buNone/>
            </a:pPr>
            <a:r>
              <a:rPr lang="hu-HU" sz="2000" i="1" dirty="0" smtClean="0">
                <a:solidFill>
                  <a:srgbClr val="FFFF00"/>
                </a:solidFill>
              </a:rPr>
              <a:t>! </a:t>
            </a:r>
            <a:r>
              <a:rPr lang="en-GB" sz="2000" i="1" dirty="0" smtClean="0">
                <a:solidFill>
                  <a:srgbClr val="FFFF00"/>
                </a:solidFill>
              </a:rPr>
              <a:t>December </a:t>
            </a:r>
            <a:r>
              <a:rPr lang="hu-HU" sz="2000" i="1" dirty="0" smtClean="0">
                <a:solidFill>
                  <a:srgbClr val="FFFF00"/>
                </a:solidFill>
              </a:rPr>
              <a:t>5-én nincs </a:t>
            </a:r>
            <a:r>
              <a:rPr lang="hu-HU" sz="2000" i="1" dirty="0">
                <a:solidFill>
                  <a:srgbClr val="FFFF00"/>
                </a:solidFill>
              </a:rPr>
              <a:t>előadás !</a:t>
            </a:r>
            <a:endParaRPr lang="en-GB" sz="2000" i="1" dirty="0">
              <a:solidFill>
                <a:srgbClr val="FFFF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95000"/>
              </a:lnSpc>
            </a:pP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81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tárgy anyagai </a:t>
            </a:r>
            <a:r>
              <a:rPr lang="en-GB" sz="2000" dirty="0" err="1" smtClean="0">
                <a:solidFill>
                  <a:srgbClr val="FFFF00"/>
                </a:solidFill>
              </a:rPr>
              <a:t>innen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tölthető</a:t>
            </a:r>
            <a:r>
              <a:rPr lang="hu-HU" sz="2000" dirty="0" err="1" smtClean="0">
                <a:solidFill>
                  <a:srgbClr val="FFFF00"/>
                </a:solidFill>
              </a:rPr>
              <a:t>ek</a:t>
            </a:r>
            <a:r>
              <a:rPr lang="en-GB" sz="2000" dirty="0" smtClean="0">
                <a:solidFill>
                  <a:srgbClr val="FFFF00"/>
                </a:solidFill>
              </a:rPr>
              <a:t> le: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http</a:t>
            </a:r>
            <a:r>
              <a:rPr lang="en-GB" sz="2000" dirty="0">
                <a:solidFill>
                  <a:srgbClr val="FFFF00"/>
                </a:solidFill>
              </a:rPr>
              <a:t>://</a:t>
            </a:r>
            <a:r>
              <a:rPr lang="en-GB" sz="2000" dirty="0" smtClean="0">
                <a:solidFill>
                  <a:srgbClr val="FFFF00"/>
                </a:solidFill>
              </a:rPr>
              <a:t>oktatas.ch.bme.hu/oktatas/konyvek/mezgaz/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BMEVEMBM212_Bioenergia-megujulo_nyersanyagok-</a:t>
            </a:r>
            <a:r>
              <a:rPr lang="en-GB" sz="2000" dirty="0">
                <a:solidFill>
                  <a:srgbClr val="FFFF00"/>
                </a:solidFill>
              </a:rPr>
              <a:t>.../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 err="1" smtClean="0">
                <a:solidFill>
                  <a:srgbClr val="FFFF00"/>
                </a:solidFill>
              </a:rPr>
              <a:t>Gamse</a:t>
            </a:r>
            <a:r>
              <a:rPr lang="hu-HU" sz="2000" dirty="0" smtClean="0">
                <a:solidFill>
                  <a:srgbClr val="FFFF00"/>
                </a:solidFill>
              </a:rPr>
              <a:t> előadáson </a:t>
            </a:r>
            <a:r>
              <a:rPr lang="hu-HU" sz="2000" dirty="0">
                <a:solidFill>
                  <a:srgbClr val="FFFF00"/>
                </a:solidFill>
              </a:rPr>
              <a:t>való részvételért +</a:t>
            </a:r>
            <a:r>
              <a:rPr lang="hu-HU" sz="2000" dirty="0" smtClean="0">
                <a:solidFill>
                  <a:srgbClr val="FFFF00"/>
                </a:solidFill>
              </a:rPr>
              <a:t>0,25 </a:t>
            </a:r>
            <a:r>
              <a:rPr lang="hu-HU" sz="2000" dirty="0">
                <a:solidFill>
                  <a:srgbClr val="FFFF00"/>
                </a:solidFill>
              </a:rPr>
              <a:t>jegy jár </a:t>
            </a:r>
            <a:r>
              <a:rPr lang="hu-HU" sz="2000" dirty="0" smtClean="0">
                <a:solidFill>
                  <a:srgbClr val="FFFF00"/>
                </a:solidFill>
              </a:rPr>
              <a:t>legalább elégséges végső jegy esetén.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vizsga írásbeli, azonban megajánlott jegy szerezhető a szorgalmi időszak</a:t>
            </a:r>
            <a:r>
              <a:rPr lang="en-GB" sz="2000" dirty="0" smtClean="0">
                <a:solidFill>
                  <a:srgbClr val="FFFF00"/>
                </a:solidFill>
              </a:rPr>
              <a:t>ban</a:t>
            </a:r>
            <a:r>
              <a:rPr lang="hu-HU" sz="2000" dirty="0" smtClean="0">
                <a:solidFill>
                  <a:srgbClr val="FFFF00"/>
                </a:solidFill>
              </a:rPr>
              <a:t>. 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Több vizsgaalkalom lesz, de az elsőt csak azok vegyék fel, akik elfogadják a megajánlott jegyet (ezt a vizsgánál a megjegyzésben majd jelezzük), és akkor nem lesz vizsgaírás.</a:t>
            </a:r>
          </a:p>
          <a:p>
            <a:pPr>
              <a:lnSpc>
                <a:spcPct val="12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megajánlott</a:t>
            </a:r>
            <a:r>
              <a:rPr lang="hu-HU" sz="2000" dirty="0" smtClean="0">
                <a:solidFill>
                  <a:srgbClr val="FFFF00"/>
                </a:solidFill>
              </a:rPr>
              <a:t>/vizsga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jegy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számítása</a:t>
            </a:r>
            <a:r>
              <a:rPr lang="en-GB" sz="2000" dirty="0" smtClean="0">
                <a:solidFill>
                  <a:srgbClr val="FFFF00"/>
                </a:solidFill>
              </a:rPr>
              <a:t>, ha mind</a:t>
            </a:r>
            <a:r>
              <a:rPr lang="hu-HU" sz="2000" dirty="0" smtClean="0">
                <a:solidFill>
                  <a:srgbClr val="FFFF00"/>
                </a:solidFill>
              </a:rPr>
              <a:t>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rész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legalább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elégséges</a:t>
            </a:r>
            <a:r>
              <a:rPr lang="en-GB" sz="2000" dirty="0" smtClean="0">
                <a:solidFill>
                  <a:srgbClr val="FFFF00"/>
                </a:solidFill>
              </a:rPr>
              <a:t>: </a:t>
            </a:r>
            <a:br>
              <a:rPr lang="en-GB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(</a:t>
            </a:r>
            <a:r>
              <a:rPr lang="hu-HU" sz="2000" dirty="0" smtClean="0">
                <a:solidFill>
                  <a:srgbClr val="FFFF00"/>
                </a:solidFill>
              </a:rPr>
              <a:t>7</a:t>
            </a:r>
            <a:r>
              <a:rPr lang="en-GB" sz="2000" dirty="0" smtClean="0">
                <a:solidFill>
                  <a:srgbClr val="FFFF00"/>
                </a:solidFill>
              </a:rPr>
              <a:t> * </a:t>
            </a:r>
            <a:r>
              <a:rPr lang="hu-HU" sz="2000" dirty="0" err="1" smtClean="0">
                <a:solidFill>
                  <a:srgbClr val="FFFF00"/>
                </a:solidFill>
              </a:rPr>
              <a:t>GyKM-NB-RI</a:t>
            </a:r>
            <a:r>
              <a:rPr lang="hu-HU" sz="2000" dirty="0" smtClean="0">
                <a:solidFill>
                  <a:srgbClr val="FFFF00"/>
                </a:solidFill>
              </a:rPr>
              <a:t> rész jegye </a:t>
            </a:r>
            <a:r>
              <a:rPr lang="en-GB" sz="2000" dirty="0" smtClean="0">
                <a:solidFill>
                  <a:srgbClr val="FFFF00"/>
                </a:solidFill>
              </a:rPr>
              <a:t>+ </a:t>
            </a:r>
            <a:r>
              <a:rPr lang="hu-HU" sz="2000" dirty="0" smtClean="0">
                <a:solidFill>
                  <a:srgbClr val="FFFF00"/>
                </a:solidFill>
              </a:rPr>
              <a:t>3 *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SzE-TG</a:t>
            </a:r>
            <a:r>
              <a:rPr lang="hu-HU" sz="2000" dirty="0" smtClean="0">
                <a:solidFill>
                  <a:srgbClr val="FFFF00"/>
                </a:solidFill>
              </a:rPr>
              <a:t> rész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jegye + 2 * NT rész jegye</a:t>
            </a:r>
            <a:r>
              <a:rPr lang="en-GB" sz="2000" dirty="0" smtClean="0">
                <a:solidFill>
                  <a:srgbClr val="FFFF00"/>
                </a:solidFill>
              </a:rPr>
              <a:t>)/1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	Minden rész jegye egészre </a:t>
            </a:r>
            <a:r>
              <a:rPr lang="hu-HU" sz="2000" dirty="0">
                <a:solidFill>
                  <a:srgbClr val="FFFF00"/>
                </a:solidFill>
              </a:rPr>
              <a:t>kerekítve kerül </a:t>
            </a:r>
            <a:r>
              <a:rPr lang="hu-HU" sz="2000" dirty="0" smtClean="0">
                <a:solidFill>
                  <a:srgbClr val="FFFF00"/>
                </a:solidFill>
              </a:rPr>
              <a:t>be a jegyszámításba.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A részek 	egymástól függetlenül javíthatóak.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	Vizsgajavítás: a javítóvizsga eredménye számít.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változásokról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err="1" smtClean="0">
                <a:solidFill>
                  <a:srgbClr val="FFFF00"/>
                </a:solidFill>
              </a:rPr>
              <a:t>eredményekről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N</a:t>
            </a:r>
            <a:r>
              <a:rPr lang="en-GB" sz="2000" dirty="0" err="1" smtClean="0">
                <a:solidFill>
                  <a:srgbClr val="FFFF00"/>
                </a:solidFill>
              </a:rPr>
              <a:t>eptun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üzenetet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küld</a:t>
            </a:r>
            <a:r>
              <a:rPr lang="hu-HU" sz="2000" dirty="0" err="1" smtClean="0">
                <a:solidFill>
                  <a:srgbClr val="FFFF00"/>
                </a:solidFill>
              </a:rPr>
              <a:t>ün</a:t>
            </a:r>
            <a:r>
              <a:rPr lang="en-GB" sz="2000" dirty="0" smtClean="0">
                <a:solidFill>
                  <a:srgbClr val="FFFF00"/>
                </a:solidFill>
              </a:rPr>
              <a:t>k. 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</a:p>
          <a:p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Kiss Bernadett</a:t>
            </a:r>
          </a:p>
          <a:p>
            <a:r>
              <a:rPr lang="en-GB" sz="2000" dirty="0">
                <a:solidFill>
                  <a:srgbClr val="FFFF00"/>
                </a:solidFill>
              </a:rPr>
              <a:t>kiss.bernadett@mail.bme.hu</a:t>
            </a:r>
            <a:r>
              <a:rPr lang="hu-HU" sz="2000" dirty="0">
                <a:solidFill>
                  <a:srgbClr val="FFFF00"/>
                </a:solidFill>
              </a:rPr>
              <a:t>, </a:t>
            </a:r>
            <a:r>
              <a:rPr lang="hu-HU" sz="2000" dirty="0" smtClean="0">
                <a:solidFill>
                  <a:srgbClr val="FFFF00"/>
                </a:solidFill>
              </a:rPr>
              <a:t>463-1220, 463-2693</a:t>
            </a:r>
          </a:p>
          <a:p>
            <a:r>
              <a:rPr lang="en-GB" sz="2000" dirty="0" err="1">
                <a:solidFill>
                  <a:srgbClr val="FFFF00"/>
                </a:solidFill>
              </a:rPr>
              <a:t>Alkalmazott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Biotechnológia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és</a:t>
            </a:r>
            <a:r>
              <a:rPr lang="en-GB" sz="2000" dirty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>
                <a:solidFill>
                  <a:srgbClr val="FFFF00"/>
                </a:solidFill>
              </a:rPr>
              <a:t>Tanszék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 </a:t>
            </a:r>
            <a:r>
              <a:rPr lang="hu-HU" sz="2000" dirty="0">
                <a:solidFill>
                  <a:srgbClr val="FFFF00"/>
                </a:solidFill>
              </a:rPr>
              <a:t>épület, </a:t>
            </a:r>
            <a:r>
              <a:rPr lang="hu-HU" sz="2000" dirty="0" err="1">
                <a:solidFill>
                  <a:srgbClr val="FFFF00"/>
                </a:solidFill>
              </a:rPr>
              <a:t>Fe</a:t>
            </a:r>
            <a:r>
              <a:rPr lang="hu-HU" sz="2000" dirty="0">
                <a:solidFill>
                  <a:srgbClr val="FFFF00"/>
                </a:solidFill>
              </a:rPr>
              <a:t> lépcsőház földszint </a:t>
            </a:r>
            <a:r>
              <a:rPr lang="hu-HU" sz="2000" dirty="0" smtClean="0">
                <a:solidFill>
                  <a:srgbClr val="FFFF00"/>
                </a:solidFill>
              </a:rPr>
              <a:t>(kísérleti </a:t>
            </a:r>
            <a:r>
              <a:rPr lang="hu-HU" sz="2000" dirty="0">
                <a:solidFill>
                  <a:srgbClr val="FFFF00"/>
                </a:solidFill>
              </a:rPr>
              <a:t>üzem</a:t>
            </a:r>
            <a:r>
              <a:rPr lang="hu-HU" sz="2000" dirty="0" smtClean="0">
                <a:solidFill>
                  <a:srgbClr val="FFFF00"/>
                </a:solidFill>
              </a:rPr>
              <a:t>)</a:t>
            </a:r>
          </a:p>
          <a:p>
            <a:endParaRPr lang="en-GB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S</a:t>
            </a:r>
            <a:r>
              <a:rPr lang="en-GB" sz="2000" b="1" dirty="0" err="1" smtClean="0">
                <a:solidFill>
                  <a:srgbClr val="FFFF00"/>
                </a:solidFill>
              </a:rPr>
              <a:t>peciális</a:t>
            </a:r>
            <a:r>
              <a:rPr lang="en-GB" sz="2000" b="1" dirty="0" smtClean="0">
                <a:solidFill>
                  <a:srgbClr val="FFFF00"/>
                </a:solidFill>
              </a:rPr>
              <a:t> </a:t>
            </a:r>
            <a:r>
              <a:rPr lang="en-GB" sz="2000" b="1" dirty="0" err="1" smtClean="0">
                <a:solidFill>
                  <a:srgbClr val="FFFF00"/>
                </a:solidFill>
              </a:rPr>
              <a:t>kérdések</a:t>
            </a:r>
            <a:r>
              <a:rPr lang="en-GB" sz="2000" b="1" dirty="0" smtClean="0">
                <a:solidFill>
                  <a:srgbClr val="FFFF00"/>
                </a:solidFill>
              </a:rPr>
              <a:t> </a:t>
            </a:r>
            <a:r>
              <a:rPr lang="en-GB" sz="2000" b="1" dirty="0" err="1" smtClean="0">
                <a:solidFill>
                  <a:srgbClr val="FFFF00"/>
                </a:solidFill>
              </a:rPr>
              <a:t>esetén</a:t>
            </a:r>
            <a:r>
              <a:rPr lang="en-GB" sz="2000" b="1" dirty="0" smtClean="0">
                <a:solidFill>
                  <a:srgbClr val="FFFF00"/>
                </a:solidFill>
              </a:rPr>
              <a:t>:</a:t>
            </a:r>
          </a:p>
          <a:p>
            <a:pPr marL="0" indent="0">
              <a:buNone/>
            </a:pPr>
            <a:endParaRPr lang="en-GB" sz="2000" b="1" dirty="0">
              <a:solidFill>
                <a:srgbClr val="FFFF00"/>
              </a:solidFill>
            </a:endParaRPr>
          </a:p>
          <a:p>
            <a:r>
              <a:rPr lang="en-GB" sz="2000" dirty="0" err="1" smtClean="0">
                <a:solidFill>
                  <a:srgbClr val="FFFF00"/>
                </a:solidFill>
              </a:rPr>
              <a:t>Székely</a:t>
            </a:r>
            <a:r>
              <a:rPr lang="en-GB" sz="2000" dirty="0" smtClean="0">
                <a:solidFill>
                  <a:srgbClr val="FFFF00"/>
                </a:solidFill>
              </a:rPr>
              <a:t> Edit</a:t>
            </a:r>
          </a:p>
          <a:p>
            <a:r>
              <a:rPr lang="en-GB" sz="2000" dirty="0" smtClean="0">
                <a:solidFill>
                  <a:srgbClr val="FFFF00"/>
                </a:solidFill>
              </a:rPr>
              <a:t>sz-edit@mail.bme.hu,</a:t>
            </a:r>
            <a:r>
              <a:rPr lang="en-GB" sz="2000" dirty="0" smtClean="0"/>
              <a:t> , </a:t>
            </a:r>
            <a:r>
              <a:rPr lang="en-GB" sz="2000" dirty="0" smtClean="0">
                <a:solidFill>
                  <a:srgbClr val="FFFF00"/>
                </a:solidFill>
              </a:rPr>
              <a:t>463-3191</a:t>
            </a:r>
          </a:p>
          <a:p>
            <a:r>
              <a:rPr lang="hu-HU" sz="2000" dirty="0" smtClean="0">
                <a:solidFill>
                  <a:srgbClr val="FFFF00"/>
                </a:solidFill>
              </a:rPr>
              <a:t>Kémiai </a:t>
            </a:r>
            <a:r>
              <a:rPr lang="hu-HU" sz="2000" dirty="0">
                <a:solidFill>
                  <a:srgbClr val="FFFF00"/>
                </a:solidFill>
              </a:rPr>
              <a:t>és Környezeti Folyamatmérnöki Tanszék </a:t>
            </a:r>
            <a:r>
              <a:rPr lang="en-GB" sz="2000" dirty="0" smtClean="0">
                <a:solidFill>
                  <a:srgbClr val="FFFF00"/>
                </a:solidFill>
              </a:rPr>
              <a:t/>
            </a:r>
            <a:br>
              <a:rPr lang="en-GB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 ép</a:t>
            </a:r>
            <a:r>
              <a:rPr lang="en-GB" sz="2000" dirty="0" smtClean="0">
                <a:solidFill>
                  <a:srgbClr val="FFFF00"/>
                </a:solidFill>
              </a:rPr>
              <a:t>. </a:t>
            </a:r>
            <a:r>
              <a:rPr lang="hu-HU" sz="2000" dirty="0" smtClean="0">
                <a:solidFill>
                  <a:srgbClr val="FFFF00"/>
                </a:solidFill>
              </a:rPr>
              <a:t>II</a:t>
            </a:r>
            <a:r>
              <a:rPr lang="hu-HU" sz="2000" dirty="0">
                <a:solidFill>
                  <a:srgbClr val="FFFF00"/>
                </a:solidFill>
              </a:rPr>
              <a:t>. lépcsőház 2. emelet 4. (műszeres laboratórium</a:t>
            </a:r>
            <a:r>
              <a:rPr lang="hu-HU" sz="2000" dirty="0" smtClean="0">
                <a:solidFill>
                  <a:srgbClr val="FFFF00"/>
                </a:solidFill>
              </a:rPr>
              <a:t>)</a:t>
            </a: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Nagy Tibor</a:t>
            </a:r>
          </a:p>
          <a:p>
            <a:r>
              <a:rPr lang="en-GB" sz="2000" dirty="0" smtClean="0">
                <a:solidFill>
                  <a:srgbClr val="FFFF00"/>
                </a:solidFill>
              </a:rPr>
              <a:t>tibor.nagy@kkft.bme.hu</a:t>
            </a:r>
            <a:r>
              <a:rPr lang="hu-HU" sz="2000" dirty="0">
                <a:solidFill>
                  <a:srgbClr val="FFFF00"/>
                </a:solidFill>
              </a:rPr>
              <a:t>, </a:t>
            </a:r>
            <a:r>
              <a:rPr lang="hu-HU" sz="2000" dirty="0" smtClean="0">
                <a:solidFill>
                  <a:srgbClr val="FFFF00"/>
                </a:solidFill>
              </a:rPr>
              <a:t>463-1203</a:t>
            </a:r>
          </a:p>
          <a:p>
            <a:r>
              <a:rPr lang="hu-HU" sz="2000" dirty="0">
                <a:solidFill>
                  <a:srgbClr val="FFFF00"/>
                </a:solidFill>
              </a:rPr>
              <a:t>Kémiai és Környezeti Folyamatmérnöki </a:t>
            </a:r>
            <a:r>
              <a:rPr lang="hu-HU" sz="2000" dirty="0" smtClean="0">
                <a:solidFill>
                  <a:srgbClr val="FFFF00"/>
                </a:solidFill>
              </a:rPr>
              <a:t>Tanszék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 </a:t>
            </a:r>
            <a:r>
              <a:rPr lang="hu-HU" sz="2000" dirty="0">
                <a:solidFill>
                  <a:srgbClr val="FFFF00"/>
                </a:solidFill>
              </a:rPr>
              <a:t>épület, II. lépcsőház 2. emelet 12. (oktatói szoba) </a:t>
            </a: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35034</TotalTime>
  <Words>37</Words>
  <Application>Microsoft Office PowerPoint</Application>
  <PresentationFormat>Diavetítés a képernyőre (4:3 oldalarány)</PresentationFormat>
  <Paragraphs>42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Zsolt Barta</cp:lastModifiedBy>
  <cp:revision>111</cp:revision>
  <dcterms:created xsi:type="dcterms:W3CDTF">2014-02-11T14:11:10Z</dcterms:created>
  <dcterms:modified xsi:type="dcterms:W3CDTF">2017-09-05T08:56:13Z</dcterms:modified>
</cp:coreProperties>
</file>