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7" r:id="rId2"/>
    <p:sldMasterId id="2147483949" r:id="rId3"/>
    <p:sldMasterId id="2147483962" r:id="rId4"/>
    <p:sldMasterId id="2147483974" r:id="rId5"/>
    <p:sldMasterId id="2147483989" r:id="rId6"/>
  </p:sldMasterIdLst>
  <p:notesMasterIdLst>
    <p:notesMasterId r:id="rId68"/>
  </p:notesMasterIdLst>
  <p:handoutMasterIdLst>
    <p:handoutMasterId r:id="rId69"/>
  </p:handoutMasterIdLst>
  <p:sldIdLst>
    <p:sldId id="422" r:id="rId7"/>
    <p:sldId id="534" r:id="rId8"/>
    <p:sldId id="535" r:id="rId9"/>
    <p:sldId id="433" r:id="rId10"/>
    <p:sldId id="536" r:id="rId11"/>
    <p:sldId id="404" r:id="rId12"/>
    <p:sldId id="405" r:id="rId13"/>
    <p:sldId id="466" r:id="rId14"/>
    <p:sldId id="467" r:id="rId15"/>
    <p:sldId id="468" r:id="rId16"/>
    <p:sldId id="537" r:id="rId17"/>
    <p:sldId id="469" r:id="rId18"/>
    <p:sldId id="470" r:id="rId19"/>
    <p:sldId id="471" r:id="rId20"/>
    <p:sldId id="538" r:id="rId21"/>
    <p:sldId id="472" r:id="rId22"/>
    <p:sldId id="473" r:id="rId23"/>
    <p:sldId id="474" r:id="rId24"/>
    <p:sldId id="477" r:id="rId25"/>
    <p:sldId id="528" r:id="rId26"/>
    <p:sldId id="478" r:id="rId27"/>
    <p:sldId id="516" r:id="rId28"/>
    <p:sldId id="539" r:id="rId29"/>
    <p:sldId id="517" r:id="rId30"/>
    <p:sldId id="518" r:id="rId31"/>
    <p:sldId id="481" r:id="rId32"/>
    <p:sldId id="479" r:id="rId33"/>
    <p:sldId id="480" r:id="rId34"/>
    <p:sldId id="482" r:id="rId35"/>
    <p:sldId id="484" r:id="rId36"/>
    <p:sldId id="485" r:id="rId37"/>
    <p:sldId id="486" r:id="rId38"/>
    <p:sldId id="509" r:id="rId39"/>
    <p:sldId id="494" r:id="rId40"/>
    <p:sldId id="520" r:id="rId41"/>
    <p:sldId id="499" r:id="rId42"/>
    <p:sldId id="501" r:id="rId43"/>
    <p:sldId id="502" r:id="rId44"/>
    <p:sldId id="505" r:id="rId45"/>
    <p:sldId id="506" r:id="rId46"/>
    <p:sldId id="507" r:id="rId47"/>
    <p:sldId id="523" r:id="rId48"/>
    <p:sldId id="495" r:id="rId49"/>
    <p:sldId id="512" r:id="rId50"/>
    <p:sldId id="540" r:id="rId51"/>
    <p:sldId id="513" r:id="rId52"/>
    <p:sldId id="514" r:id="rId53"/>
    <p:sldId id="541" r:id="rId54"/>
    <p:sldId id="487" r:id="rId55"/>
    <p:sldId id="510" r:id="rId56"/>
    <p:sldId id="511" r:id="rId57"/>
    <p:sldId id="515" r:id="rId58"/>
    <p:sldId id="522" r:id="rId59"/>
    <p:sldId id="530" r:id="rId60"/>
    <p:sldId id="531" r:id="rId61"/>
    <p:sldId id="532" r:id="rId62"/>
    <p:sldId id="524" r:id="rId63"/>
    <p:sldId id="525" r:id="rId64"/>
    <p:sldId id="526" r:id="rId65"/>
    <p:sldId id="521" r:id="rId66"/>
    <p:sldId id="527" r:id="rId67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" initials="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0000"/>
    <a:srgbClr val="0000FF"/>
    <a:srgbClr val="FF5050"/>
    <a:srgbClr val="3366CC"/>
    <a:srgbClr val="FFCC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60"/>
  </p:normalViewPr>
  <p:slideViewPr>
    <p:cSldViewPr>
      <p:cViewPr>
        <p:scale>
          <a:sx n="50" d="100"/>
          <a:sy n="50" d="100"/>
        </p:scale>
        <p:origin x="-3384" y="-1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B63A09-23DA-4CD1-9B21-1137A056D2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defTabSz="955309">
              <a:defRPr sz="1300" noProof="1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309">
              <a:defRPr sz="1300" noProof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1"/>
              <a:t>Mintaszöveg szerkesztése</a:t>
            </a:r>
          </a:p>
          <a:p>
            <a:pPr lvl="1"/>
            <a:r>
              <a:rPr lang="hu-HU" noProof="1"/>
              <a:t>Második szint</a:t>
            </a:r>
          </a:p>
          <a:p>
            <a:pPr lvl="2"/>
            <a:r>
              <a:rPr lang="hu-HU" noProof="1"/>
              <a:t>Harmadik szint</a:t>
            </a:r>
          </a:p>
          <a:p>
            <a:pPr lvl="3"/>
            <a:r>
              <a:rPr lang="hu-HU" noProof="1"/>
              <a:t>Negyedik szint</a:t>
            </a:r>
          </a:p>
          <a:p>
            <a:pPr lvl="4"/>
            <a:r>
              <a:rPr lang="hu-HU" noProof="1"/>
              <a:t>Ötödik szint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defTabSz="955309">
              <a:defRPr sz="1300" noProof="1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noProof="1"/>
            </a:lvl1pPr>
          </a:lstStyle>
          <a:p>
            <a:fld id="{0F118FC2-570E-457E-84B2-A83CC294677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5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5D79D5-85C8-4BB1-BD1F-446E03FD4FB1}" type="slidenum">
              <a:rPr kumimoji="0" lang="hu-H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07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E8B593-E92C-4008-8091-3A6070EFDD54}" type="slidenum">
              <a:rPr>
                <a:solidFill>
                  <a:srgbClr val="000000"/>
                </a:solidFill>
              </a:rPr>
              <a:pPr eaLnBrk="1" hangingPunct="1"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5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FC2-570E-457E-84B2-A83CC294677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3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Specifikusan megkötik </a:t>
            </a:r>
            <a:r>
              <a:rPr lang="hu-HU" baseline="0" dirty="0" err="1"/>
              <a:t>uracil</a:t>
            </a:r>
            <a:r>
              <a:rPr lang="hu-HU" baseline="0" dirty="0"/>
              <a:t> kötő zsebük segítségével</a:t>
            </a:r>
          </a:p>
          <a:p>
            <a:r>
              <a:rPr lang="hu-HU" baseline="0" dirty="0"/>
              <a:t>Majd elvágják a </a:t>
            </a:r>
            <a:r>
              <a:rPr lang="el-GR" baseline="0" dirty="0"/>
              <a:t>β</a:t>
            </a:r>
            <a:r>
              <a:rPr lang="hu-HU" baseline="0" dirty="0"/>
              <a:t>-N </a:t>
            </a:r>
            <a:r>
              <a:rPr lang="hu-HU" baseline="0" dirty="0" err="1"/>
              <a:t>glikozid</a:t>
            </a:r>
            <a:r>
              <a:rPr lang="hu-HU" baseline="0" dirty="0"/>
              <a:t> kötést, ez a báziskivágáson alapuló hibajavító útvonal első lépése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D00CB-0E6F-4282-BF2A-BBF34B30A7A0}" type="slidenum">
              <a:rPr lang="hu-HU" smtClean="0">
                <a:solidFill>
                  <a:prstClr val="black"/>
                </a:solidFill>
              </a:rPr>
              <a:pPr/>
              <a:t>57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3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B97D5D-6173-420D-91B7-FB767C4FB9FE}" type="slidenum">
              <a:rPr/>
              <a:pPr eaLnBrk="1" hangingPunct="1"/>
              <a:t>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2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B78820-0C06-4131-964E-B214E65DC0A5}" type="slidenum">
              <a:rPr/>
              <a:pPr eaLnBrk="1" hangingPunct="1"/>
              <a:t>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3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300479-2F17-4BB0-85C3-DFE47F539C6C}" type="slidenum">
              <a:rPr/>
              <a:pPr eaLnBrk="1" hangingPunct="1"/>
              <a:t>10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</a:rPr>
              <a:t>Figure 18.12 Chromosomal interactions in the interphase nucleus.</a:t>
            </a:r>
          </a:p>
        </p:txBody>
      </p:sp>
    </p:spTree>
    <p:extLst>
      <p:ext uri="{BB962C8B-B14F-4D97-AF65-F5344CB8AC3E}">
        <p14:creationId xmlns:p14="http://schemas.microsoft.com/office/powerpoint/2010/main" val="275956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F0FF08-8BB0-4F5C-AE69-9AE5970A42AD}" type="slidenum">
              <a:rPr>
                <a:solidFill>
                  <a:srgbClr val="000000"/>
                </a:solidFill>
              </a:rPr>
              <a:pPr eaLnBrk="1" hangingPunct="1"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Specifikusan megkötik </a:t>
            </a:r>
            <a:r>
              <a:rPr lang="hu-HU" baseline="0" dirty="0" err="1"/>
              <a:t>uracil</a:t>
            </a:r>
            <a:r>
              <a:rPr lang="hu-HU" baseline="0" dirty="0"/>
              <a:t> kötő zsebük segítségével</a:t>
            </a:r>
          </a:p>
          <a:p>
            <a:r>
              <a:rPr lang="hu-HU" baseline="0" dirty="0"/>
              <a:t>Majd elvágják a </a:t>
            </a:r>
            <a:r>
              <a:rPr lang="el-GR" baseline="0" dirty="0"/>
              <a:t>β</a:t>
            </a:r>
            <a:r>
              <a:rPr lang="hu-HU" baseline="0" dirty="0"/>
              <a:t>-N </a:t>
            </a:r>
            <a:r>
              <a:rPr lang="hu-HU" baseline="0" dirty="0" err="1"/>
              <a:t>glikozid</a:t>
            </a:r>
            <a:r>
              <a:rPr lang="hu-HU" baseline="0" dirty="0"/>
              <a:t> kötést, ez a báziskivágáson alapuló hibajavító útvonal első lépése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D00CB-0E6F-4282-BF2A-BBF34B30A7A0}" type="slidenum">
              <a:rPr lang="hu-HU" smtClean="0">
                <a:solidFill>
                  <a:prstClr val="black"/>
                </a:solidFill>
              </a:rPr>
              <a:pPr/>
              <a:t>42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9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7AED01-F51E-4595-8250-A99759A8AD88}" type="slidenum">
              <a:rPr>
                <a:solidFill>
                  <a:srgbClr val="000000"/>
                </a:solidFill>
              </a:rPr>
              <a:pPr eaLnBrk="1" hangingPunct="1"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5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D9F2E8-F88D-4AB8-995D-8AC66A64C0DD}" type="slidenum">
              <a:rPr>
                <a:solidFill>
                  <a:srgbClr val="000000"/>
                </a:solidFill>
              </a:rPr>
              <a:pPr eaLnBrk="1" hangingPunct="1"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5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84DC3D-9669-4707-938E-E5DA95DD41F3}" type="slidenum">
              <a:rPr>
                <a:solidFill>
                  <a:srgbClr val="000000"/>
                </a:solidFill>
              </a:rPr>
              <a:pPr eaLnBrk="1" hangingPunct="1"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0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57D0D-3F42-40C2-B0C2-616EBC457ED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7568-B344-404C-B980-B38AE908DC5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8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41DB1-1126-418B-8D71-BBE59C865C4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30654-A371-4411-BD98-5E5C83E955E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4A73-44FA-4770-A212-E012D419682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5684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09056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5098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969410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7111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9345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078A-7D0C-4F55-A63C-408BF1E9F5E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8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802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5641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88226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589620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767202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églalap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églalap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églalap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églalap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Lekerekített téglalap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Lekerekített téglalap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églalap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églalap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églalap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églalap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17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36C2-B16C-495E-AC9F-FC20DEA79CF7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18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1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0B2ED-1628-44A4-85DC-F81063293F13}" type="slidenum">
              <a:rPr lang="hu-H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2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71DC-77B4-48F3-9E37-A0338449681F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C8FA-078B-4D9D-BE5D-86B37A77E4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7574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7FE9B-0F75-4946-A12C-2F77B3A5BEBB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3CF2-793C-40FE-8086-85F81790FE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029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279E-3095-413D-BDFA-AE122DD0FDA6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10BD-D486-489C-8E9D-EA511F8BEE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887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7BF948-2B47-428D-BB25-39C1E6B38740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8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693CC0-E55F-4572-89EB-A4FB3C2D36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3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D2081-EF71-4204-BB2B-2706E9C38F8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6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4290-2F6B-4C40-B173-FB7F9FED2184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AF1-1DFA-41F1-8154-964EBB3A7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3503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3837-F844-4818-BA2B-BAF4D151B575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F31B-B368-4C00-B099-EA68B99E09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327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9E1A-AF07-4F05-85C5-51DDC00C3C4F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C820-C474-41E7-8FBE-E8547C59BF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897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864F-601E-4E2C-8D1B-C5FFA950E026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9FC0-DEF1-4875-A75B-D20ED00C3A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267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7BC4-CE6C-4FFD-9A0E-7108BCE193FC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1CB9-5E68-4179-A1D1-1F9991E298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51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A1BC-102D-4F71-8C32-435C138FF3C6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37EB-4FB4-434D-9469-5C2AE2D42A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474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EDBC-D3A7-4368-9D07-51E09180750B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123E-7CB3-4134-9CE1-EF3332D384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457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20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58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0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A5867-3037-49EC-9051-9C344790EBA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4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48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37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95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37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68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15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52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95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F2FDE1-8B31-4A03-B02A-43C9892F3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128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758C8E-E0FD-4574-8DBE-4DECAE645B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434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449B5-5838-4981-BEBF-38C694C325A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0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7C54A5-F0A0-4909-8632-C1E6107E8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4220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54819B-11A0-440A-B503-68DDBE69E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1819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1FB9A2-456B-4B19-BFCF-2CDF42B062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0332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3E1B01-72C1-4F6C-B3EB-C414389AD6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487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FC252D-6EDB-4D92-B44A-6A922DDE69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3652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46B7EB-D693-421A-876A-176A45A67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091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E319A1-41A1-4575-BFA5-EDBEE79C44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9783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0F930D-A7B1-4EFA-8027-2B48AB005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4370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DA11C-E920-48B8-8713-6A733985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5733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2ED096-52AD-479B-A577-F50D7183A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10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16098-A385-47E3-9A7C-4CFBC7A298C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369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0850B0-1F85-4D18-8B19-687F18537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6336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CC62DC-C120-4376-A070-235E0D854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520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DB13-DF39-4363-9DBE-7DF5E352B2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9742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4C9A6-DFF1-40E4-98D0-1B1B948434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426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9A96-78C3-43E6-8105-A3981064E9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952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F4A8-8AE5-4BA1-B58C-4E1A9F880C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076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52BB-B68A-4312-AD4B-582BEAEBFF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133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9F74-05AA-4A65-8A51-868AE80EAE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645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2EC9-2FC5-4793-99D3-9FB77B0C0C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3427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4E102-F55F-4A74-9490-3934B0E4CD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46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2E356-0639-454B-9CCE-6B24CD84936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479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D77B-867F-490A-BF70-A89871D0C9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2462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5D00-8961-4D00-AA09-D2B8C3FA24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88813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6627A-2BEE-4B78-B298-75A324CAC5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28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55F7-861F-40E6-A624-B33E98267E2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A817-5480-44A3-B81A-06FB1D519814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5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Mintaszöveg szerkesztése</a:t>
            </a:r>
          </a:p>
          <a:p>
            <a:pPr lvl="1"/>
            <a:r>
              <a:rPr lang="en-US" noProof="1"/>
              <a:t>Második szint</a:t>
            </a:r>
          </a:p>
          <a:p>
            <a:pPr lvl="2"/>
            <a:r>
              <a:rPr lang="en-US" noProof="1"/>
              <a:t>Harmadik szint</a:t>
            </a:r>
          </a:p>
          <a:p>
            <a:pPr lvl="3"/>
            <a:r>
              <a:rPr lang="en-US" noProof="1"/>
              <a:t>Negyedik szint</a:t>
            </a:r>
          </a:p>
          <a:p>
            <a:pPr lvl="4"/>
            <a:r>
              <a:rPr lang="en-US" noProof="1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/>
            </a:lvl1pPr>
          </a:lstStyle>
          <a:p>
            <a:fld id="{028736E6-51E4-4E2E-8436-1B6E7B23484C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90525" indent="-293688" algn="l" defTabSz="414338" rtl="0" eaLnBrk="0" fontAlgn="base" hangingPunct="0">
        <a:lnSpc>
          <a:spcPct val="93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Arial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82638" indent="-260350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4750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5275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ymbol" pitchFamily="18" charset="2"/>
        <a:buChar char="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957388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églalap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églalap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églalap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églalap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églalap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églalap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Cím hely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1040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C0B71-489F-4227-A872-C8C26EA9C951}" type="datetimeFigureOut">
              <a:rPr lang="hu-HU">
                <a:solidFill>
                  <a:srgbClr val="438086"/>
                </a:solidFill>
              </a:rPr>
              <a:pPr>
                <a:defRPr/>
              </a:pPr>
              <a:t>2020. 03. 22.</a:t>
            </a:fld>
            <a:endParaRPr lang="hu-HU">
              <a:solidFill>
                <a:srgbClr val="438086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srgbClr val="438086"/>
              </a:solidFill>
            </a:endParaRPr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987A1-DE23-4388-A050-31851CD240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33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70C5D1-FA99-4D4C-8D29-EAFA710288D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2020. 03. 22.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6508061-06D0-48CF-92B7-9B4B7E85EA0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DDBC"/>
            </a:gs>
            <a:gs pos="100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2793D-5546-432C-86B7-CA282B4DE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7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03DB1C-DDB6-4376-AC62-207BFA8E26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94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ertessy@mail.bme.h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mailto:vertessy@mail.bme.hu" TargetMode="Externa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ll.com/cell/pdfExtended/S0092-8674(11)00662-3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zövegdoboz 1"/>
          <p:cNvSpPr txBox="1">
            <a:spLocks noChangeArrowheads="1"/>
          </p:cNvSpPr>
          <p:nvPr/>
        </p:nvSpPr>
        <p:spPr bwMode="auto">
          <a:xfrm>
            <a:off x="461963" y="457200"/>
            <a:ext cx="76819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4000" b="1" dirty="0" err="1"/>
              <a:t>Génexpresszió</a:t>
            </a:r>
            <a:r>
              <a:rPr lang="hu-HU" sz="4000" b="1" dirty="0"/>
              <a:t> szabályozása II</a:t>
            </a:r>
          </a:p>
          <a:p>
            <a:pPr eaLnBrk="1" hangingPunct="1"/>
            <a:endParaRPr lang="hu-HU" dirty="0"/>
          </a:p>
        </p:txBody>
      </p:sp>
      <p:sp>
        <p:nvSpPr>
          <p:cNvPr id="1843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609600" y="1441450"/>
            <a:ext cx="68580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/>
              <a:t>2019</a:t>
            </a:r>
            <a:r>
              <a:rPr lang="hu-HU" sz="3200" dirty="0"/>
              <a:t>. március </a:t>
            </a:r>
            <a:r>
              <a:rPr lang="en-US" sz="3200" dirty="0"/>
              <a:t>23</a:t>
            </a:r>
            <a:r>
              <a:rPr lang="hu-HU" sz="3200" dirty="0"/>
              <a:t>. </a:t>
            </a:r>
            <a:r>
              <a:rPr lang="hu-HU" sz="3200" dirty="0" err="1"/>
              <a:t>Bioreguláció</a:t>
            </a:r>
            <a:r>
              <a:rPr lang="hu-HU" sz="3200" dirty="0"/>
              <a:t> </a:t>
            </a:r>
          </a:p>
          <a:p>
            <a:pPr eaLnBrk="1" hangingPunct="1"/>
            <a:endParaRPr lang="hu-HU" sz="3200" dirty="0"/>
          </a:p>
          <a:p>
            <a:pPr eaLnBrk="1" hangingPunct="1"/>
            <a:r>
              <a:rPr lang="hu-HU" sz="2000" dirty="0" err="1">
                <a:solidFill>
                  <a:srgbClr val="000000"/>
                </a:solidFill>
              </a:rPr>
              <a:t>Vértessy</a:t>
            </a:r>
            <a:r>
              <a:rPr lang="hu-HU" sz="2000" dirty="0">
                <a:solidFill>
                  <a:srgbClr val="000000"/>
                </a:solidFill>
              </a:rPr>
              <a:t> Beáta</a:t>
            </a:r>
          </a:p>
          <a:p>
            <a:pPr eaLnBrk="1" hangingPunct="1"/>
            <a:r>
              <a:rPr lang="hu-HU" sz="2000" dirty="0" err="1">
                <a:solidFill>
                  <a:srgbClr val="000000"/>
                </a:solidFill>
                <a:hlinkClick r:id="rId2"/>
              </a:rPr>
              <a:t>vertessy</a:t>
            </a:r>
            <a:r>
              <a:rPr lang="hu-HU" sz="2000" dirty="0">
                <a:solidFill>
                  <a:srgbClr val="000000"/>
                </a:solidFill>
                <a:hlinkClick r:id="rId2"/>
              </a:rPr>
              <a:t>@</a:t>
            </a:r>
            <a:r>
              <a:rPr lang="hu-HU" sz="2000" dirty="0" err="1">
                <a:solidFill>
                  <a:srgbClr val="000000"/>
                </a:solidFill>
                <a:hlinkClick r:id="rId2"/>
              </a:rPr>
              <a:t>mail.bme.hu</a:t>
            </a:r>
            <a:endParaRPr lang="hu-HU" sz="20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7B1EBB-F380-4AF4-B739-AC2978F5A9CC}"/>
              </a:ext>
            </a:extLst>
          </p:cNvPr>
          <p:cNvSpPr txBox="1"/>
          <p:nvPr/>
        </p:nvSpPr>
        <p:spPr>
          <a:xfrm>
            <a:off x="228600" y="3200400"/>
            <a:ext cx="854163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Távoktatással</a:t>
            </a:r>
            <a:r>
              <a:rPr lang="en-US" b="1" dirty="0"/>
              <a:t> </a:t>
            </a:r>
            <a:r>
              <a:rPr lang="en-US" b="1" dirty="0" err="1"/>
              <a:t>kapcsolatos</a:t>
            </a:r>
            <a:r>
              <a:rPr lang="en-US" b="1" dirty="0"/>
              <a:t> </a:t>
            </a:r>
            <a:r>
              <a:rPr lang="en-US" b="1" dirty="0" err="1"/>
              <a:t>tudnivalók</a:t>
            </a:r>
            <a:r>
              <a:rPr lang="en-US" b="1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előadásokat</a:t>
            </a:r>
            <a:r>
              <a:rPr lang="en-US" dirty="0"/>
              <a:t> </a:t>
            </a:r>
            <a:r>
              <a:rPr lang="en-US" dirty="0" err="1"/>
              <a:t>április</a:t>
            </a:r>
            <a:r>
              <a:rPr lang="en-US" dirty="0"/>
              <a:t> </a:t>
            </a:r>
            <a:r>
              <a:rPr lang="en-US" dirty="0" err="1"/>
              <a:t>végéig</a:t>
            </a:r>
            <a:r>
              <a:rPr lang="en-US" dirty="0"/>
              <a:t> </a:t>
            </a:r>
            <a:r>
              <a:rPr lang="en-US" dirty="0" err="1"/>
              <a:t>tárgyaljuk</a:t>
            </a:r>
            <a:r>
              <a:rPr lang="en-US" dirty="0"/>
              <a:t> (</a:t>
            </a:r>
            <a:r>
              <a:rPr lang="en-US" dirty="0" err="1"/>
              <a:t>ld</a:t>
            </a:r>
            <a:r>
              <a:rPr lang="en-US" dirty="0"/>
              <a:t> 3. </a:t>
            </a:r>
            <a:r>
              <a:rPr lang="en-US" dirty="0" err="1"/>
              <a:t>dia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próba</a:t>
            </a:r>
            <a:r>
              <a:rPr lang="en-US" dirty="0"/>
              <a:t> </a:t>
            </a:r>
            <a:r>
              <a:rPr lang="en-US" dirty="0" err="1"/>
              <a:t>vizsga</a:t>
            </a:r>
            <a:r>
              <a:rPr lang="en-US" dirty="0"/>
              <a:t> ZH </a:t>
            </a:r>
            <a:r>
              <a:rPr lang="en-US" dirty="0" err="1"/>
              <a:t>lesz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vizsga</a:t>
            </a:r>
            <a:r>
              <a:rPr lang="en-US" dirty="0"/>
              <a:t>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eredeti</a:t>
            </a:r>
            <a:r>
              <a:rPr lang="en-US" dirty="0"/>
              <a:t> </a:t>
            </a:r>
            <a:r>
              <a:rPr lang="en-US" dirty="0" err="1"/>
              <a:t>vizsgaidőszakban</a:t>
            </a:r>
            <a:r>
              <a:rPr lang="en-US" dirty="0"/>
              <a:t>, </a:t>
            </a:r>
            <a:r>
              <a:rPr lang="en-US" dirty="0" err="1"/>
              <a:t>írásbeli</a:t>
            </a:r>
            <a:r>
              <a:rPr lang="en-US" dirty="0"/>
              <a:t> </a:t>
            </a:r>
            <a:r>
              <a:rPr lang="en-US" dirty="0" err="1"/>
              <a:t>vizsga</a:t>
            </a:r>
            <a:r>
              <a:rPr lang="en-US" dirty="0"/>
              <a:t> </a:t>
            </a:r>
            <a:r>
              <a:rPr lang="en-US" dirty="0" err="1"/>
              <a:t>lesz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online </a:t>
            </a:r>
            <a:r>
              <a:rPr lang="en-US" dirty="0" err="1"/>
              <a:t>videokonferencia</a:t>
            </a:r>
            <a:r>
              <a:rPr lang="en-US" dirty="0"/>
              <a:t> </a:t>
            </a:r>
            <a:r>
              <a:rPr lang="en-US" dirty="0" err="1"/>
              <a:t>lesz</a:t>
            </a:r>
            <a:r>
              <a:rPr lang="en-US" dirty="0"/>
              <a:t> </a:t>
            </a:r>
            <a:r>
              <a:rPr lang="en-US" dirty="0" err="1"/>
              <a:t>konzultációs</a:t>
            </a:r>
            <a:r>
              <a:rPr lang="en-US" dirty="0"/>
              <a:t> </a:t>
            </a:r>
            <a:r>
              <a:rPr lang="en-US" dirty="0" err="1"/>
              <a:t>céllal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kérem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eredeti</a:t>
            </a:r>
            <a:r>
              <a:rPr lang="en-US" dirty="0"/>
              <a:t> </a:t>
            </a:r>
            <a:r>
              <a:rPr lang="en-US" dirty="0" err="1"/>
              <a:t>órarendben</a:t>
            </a:r>
            <a:r>
              <a:rPr lang="en-US" dirty="0"/>
              <a:t> a </a:t>
            </a:r>
            <a:r>
              <a:rPr lang="en-US" dirty="0" err="1"/>
              <a:t>hétfő</a:t>
            </a:r>
            <a:r>
              <a:rPr lang="en-US" dirty="0"/>
              <a:t> 10:15-12:00 </a:t>
            </a:r>
            <a:r>
              <a:rPr lang="en-US" dirty="0" err="1"/>
              <a:t>közötti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idősávot</a:t>
            </a:r>
            <a:r>
              <a:rPr lang="en-US" dirty="0"/>
              <a:t> </a:t>
            </a:r>
            <a:r>
              <a:rPr lang="en-US" dirty="0" err="1"/>
              <a:t>hagyják</a:t>
            </a:r>
            <a:r>
              <a:rPr lang="en-US" dirty="0"/>
              <a:t> meg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kurzusra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távoktatás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a </a:t>
            </a:r>
            <a:r>
              <a:rPr lang="en-US" dirty="0" err="1"/>
              <a:t>tananyagot</a:t>
            </a:r>
            <a:r>
              <a:rPr lang="en-US" dirty="0"/>
              <a:t> </a:t>
            </a:r>
            <a:r>
              <a:rPr lang="en-US" dirty="0" err="1"/>
              <a:t>tartalmazó</a:t>
            </a:r>
            <a:r>
              <a:rPr lang="en-US" dirty="0"/>
              <a:t> ppt file-k </a:t>
            </a:r>
          </a:p>
          <a:p>
            <a:pPr lvl="1"/>
            <a:r>
              <a:rPr lang="en-US" dirty="0"/>
              <a:t>  </a:t>
            </a:r>
            <a:r>
              <a:rPr lang="en-US" dirty="0" err="1"/>
              <a:t>további</a:t>
            </a:r>
            <a:r>
              <a:rPr lang="en-US" dirty="0"/>
              <a:t> </a:t>
            </a:r>
            <a:r>
              <a:rPr lang="en-US" dirty="0" err="1"/>
              <a:t>magyarázattal</a:t>
            </a:r>
            <a:r>
              <a:rPr lang="en-US" dirty="0"/>
              <a:t> </a:t>
            </a:r>
            <a:r>
              <a:rPr lang="en-US" dirty="0" err="1"/>
              <a:t>lesznek</a:t>
            </a:r>
            <a:r>
              <a:rPr lang="en-US" dirty="0"/>
              <a:t> </a:t>
            </a:r>
            <a:r>
              <a:rPr lang="en-US" dirty="0" err="1"/>
              <a:t>ellátva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további</a:t>
            </a:r>
            <a:r>
              <a:rPr lang="en-US" dirty="0"/>
              <a:t> </a:t>
            </a:r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hangalámondás</a:t>
            </a:r>
            <a:r>
              <a:rPr lang="en-US" dirty="0"/>
              <a:t> is </a:t>
            </a:r>
            <a:r>
              <a:rPr lang="en-US" dirty="0" err="1"/>
              <a:t>lehet</a:t>
            </a:r>
            <a:r>
              <a:rPr lang="en-US" dirty="0"/>
              <a:t>, ha </a:t>
            </a:r>
            <a:r>
              <a:rPr lang="en-US" dirty="0" err="1"/>
              <a:t>ez</a:t>
            </a:r>
            <a:r>
              <a:rPr lang="en-US" dirty="0"/>
              <a:t> van, </a:t>
            </a:r>
            <a:r>
              <a:rPr lang="en-US" dirty="0" err="1"/>
              <a:t>akkor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lesz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hangszóró</a:t>
            </a:r>
            <a:r>
              <a:rPr lang="en-US" dirty="0"/>
              <a:t> ikon, </a:t>
            </a:r>
            <a:r>
              <a:rPr lang="en-US" dirty="0" err="1"/>
              <a:t>amire</a:t>
            </a:r>
            <a:r>
              <a:rPr lang="en-US" dirty="0"/>
              <a:t> </a:t>
            </a:r>
            <a:r>
              <a:rPr lang="en-US" dirty="0" err="1"/>
              <a:t>rámenve</a:t>
            </a:r>
            <a:r>
              <a:rPr lang="en-US" dirty="0"/>
              <a:t> </a:t>
            </a:r>
            <a:r>
              <a:rPr lang="en-US" dirty="0" err="1"/>
              <a:t>megjelenik</a:t>
            </a:r>
            <a:r>
              <a:rPr lang="en-US" dirty="0"/>
              <a:t> a </a:t>
            </a:r>
            <a:r>
              <a:rPr lang="en-US" dirty="0" err="1"/>
              <a:t>hangfelvétel</a:t>
            </a:r>
            <a:r>
              <a:rPr lang="en-US" dirty="0"/>
              <a:t> </a:t>
            </a:r>
            <a:r>
              <a:rPr lang="en-US" dirty="0" err="1"/>
              <a:t>indító</a:t>
            </a:r>
            <a:r>
              <a:rPr lang="en-US" dirty="0"/>
              <a:t> </a:t>
            </a:r>
            <a:r>
              <a:rPr lang="en-US" dirty="0" err="1"/>
              <a:t>sáv</a:t>
            </a:r>
            <a:r>
              <a:rPr lang="en-US" dirty="0"/>
              <a:t>,</a:t>
            </a:r>
          </a:p>
          <a:p>
            <a:r>
              <a:rPr lang="en-US" dirty="0"/>
              <a:t>	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onnan</a:t>
            </a:r>
            <a:r>
              <a:rPr lang="en-US" dirty="0"/>
              <a:t> </a:t>
            </a:r>
            <a:r>
              <a:rPr lang="en-US" dirty="0" err="1"/>
              <a:t>kattintással</a:t>
            </a:r>
            <a:r>
              <a:rPr lang="en-US" dirty="0"/>
              <a:t> </a:t>
            </a:r>
            <a:r>
              <a:rPr lang="en-US" dirty="0" err="1"/>
              <a:t>indul</a:t>
            </a:r>
            <a:r>
              <a:rPr lang="en-US" dirty="0"/>
              <a:t> a hang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18_12_ChromoInteractio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"/>
          <a:stretch>
            <a:fillRect/>
          </a:stretch>
        </p:blipFill>
        <p:spPr bwMode="auto">
          <a:xfrm>
            <a:off x="1309688" y="889000"/>
            <a:ext cx="652462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230813" y="1217613"/>
            <a:ext cx="15049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Chromosome</a:t>
            </a:r>
            <a:br>
              <a:rPr lang="en-US" b="1"/>
            </a:br>
            <a:r>
              <a:rPr lang="en-US" b="1"/>
              <a:t>territory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362075" y="920750"/>
            <a:ext cx="23256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Chromosomes in the</a:t>
            </a:r>
            <a:br>
              <a:rPr lang="en-US" b="1"/>
            </a:br>
            <a:r>
              <a:rPr lang="en-US" b="1"/>
              <a:t>interphase nucleus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579688" y="5257800"/>
            <a:ext cx="12001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Chromatin</a:t>
            </a:r>
            <a:br>
              <a:rPr lang="en-US" b="1"/>
            </a:br>
            <a:r>
              <a:rPr lang="en-US" b="1"/>
              <a:t>loop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338763" y="5264150"/>
            <a:ext cx="15049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Transcription</a:t>
            </a:r>
            <a:br>
              <a:rPr lang="en-US" b="1"/>
            </a:br>
            <a:r>
              <a:rPr lang="en-US" b="1"/>
              <a:t>factory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514475" y="3346450"/>
            <a:ext cx="736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10 </a:t>
            </a:r>
            <a:r>
              <a:rPr lang="en-US" b="1">
                <a:sym typeface="Symbol" panose="05050102010706020507" pitchFamily="18" charset="2"/>
              </a:rPr>
              <a:t></a:t>
            </a:r>
            <a:r>
              <a:rPr lang="en-US" b="1"/>
              <a:t>m</a:t>
            </a:r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1349375" y="3235325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2368550" y="3233738"/>
            <a:ext cx="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1349375" y="3306763"/>
            <a:ext cx="1019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5595938" y="1706563"/>
            <a:ext cx="12700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 flipH="1">
            <a:off x="3770313" y="3849688"/>
            <a:ext cx="1282700" cy="150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5541963" y="3624263"/>
            <a:ext cx="357187" cy="165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zövegdoboz 1"/>
          <p:cNvSpPr txBox="1"/>
          <p:nvPr/>
        </p:nvSpPr>
        <p:spPr>
          <a:xfrm>
            <a:off x="617978" y="4091672"/>
            <a:ext cx="3475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Vajon hogyan készülhetett </a:t>
            </a:r>
          </a:p>
          <a:p>
            <a:r>
              <a:rPr lang="hu-HU" sz="2000" b="1" dirty="0">
                <a:solidFill>
                  <a:srgbClr val="C00000"/>
                </a:solidFill>
              </a:rPr>
              <a:t>ez a mikroszkópos kép?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463F2F-E45C-480D-A631-D1DBC562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78A-7D0C-4F55-A63C-408BF1E9F5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C690F3-CBAC-4566-894B-E84493D36773}"/>
              </a:ext>
            </a:extLst>
          </p:cNvPr>
          <p:cNvSpPr/>
          <p:nvPr/>
        </p:nvSpPr>
        <p:spPr>
          <a:xfrm>
            <a:off x="1600200" y="1752600"/>
            <a:ext cx="556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Kromatin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szerkezet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</a:rPr>
              <a:t>zárt</a:t>
            </a:r>
            <a:r>
              <a:rPr lang="en-US" sz="3200" b="1" dirty="0">
                <a:solidFill>
                  <a:srgbClr val="C00000"/>
                </a:solidFill>
              </a:rPr>
              <a:t> (</a:t>
            </a:r>
            <a:r>
              <a:rPr lang="en-US" sz="3200" b="1" dirty="0" err="1">
                <a:solidFill>
                  <a:srgbClr val="C00000"/>
                </a:solidFill>
              </a:rPr>
              <a:t>heterokromatin</a:t>
            </a:r>
            <a:r>
              <a:rPr lang="en-US" sz="3200" b="1" dirty="0">
                <a:solidFill>
                  <a:srgbClr val="C00000"/>
                </a:solidFill>
              </a:rPr>
              <a:t>) </a:t>
            </a:r>
            <a:r>
              <a:rPr lang="en-US" sz="3200" b="1" dirty="0" err="1">
                <a:solidFill>
                  <a:srgbClr val="C00000"/>
                </a:solidFill>
              </a:rPr>
              <a:t>vagy</a:t>
            </a:r>
            <a:endParaRPr lang="en-US" sz="3200" b="1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nyitott</a:t>
            </a:r>
            <a:r>
              <a:rPr lang="en-US" sz="3200" b="1" dirty="0">
                <a:solidFill>
                  <a:srgbClr val="C00000"/>
                </a:solidFill>
              </a:rPr>
              <a:t> (</a:t>
            </a:r>
            <a:r>
              <a:rPr lang="en-US" sz="3200" b="1" dirty="0" err="1">
                <a:solidFill>
                  <a:srgbClr val="C00000"/>
                </a:solidFill>
              </a:rPr>
              <a:t>eukromatin</a:t>
            </a:r>
            <a:r>
              <a:rPr lang="en-US" sz="3200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59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Eukromatin</a:t>
            </a:r>
            <a:endParaRPr lang="hu-HU" dirty="0"/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Génekben gazdag </a:t>
            </a:r>
            <a:r>
              <a:rPr lang="hu-HU" sz="2400" dirty="0" err="1"/>
              <a:t>kromatin</a:t>
            </a:r>
            <a:r>
              <a:rPr lang="hu-HU" sz="2400" dirty="0"/>
              <a:t> (legalábbis a </a:t>
            </a:r>
            <a:r>
              <a:rPr lang="hu-HU" sz="2400" dirty="0" err="1"/>
              <a:t>heterokromatin</a:t>
            </a:r>
            <a:r>
              <a:rPr lang="hu-HU" sz="2400" dirty="0"/>
              <a:t> régióhoz viszonyítva).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A génjeit körülvevő </a:t>
            </a:r>
            <a:r>
              <a:rPr lang="hu-HU" sz="2400" dirty="0" err="1"/>
              <a:t>hiszton</a:t>
            </a:r>
            <a:r>
              <a:rPr lang="hu-HU" sz="2400" dirty="0"/>
              <a:t> fehérjék nem szorosan kötődnek a DNS-hez, ezért a </a:t>
            </a:r>
            <a:r>
              <a:rPr lang="hu-HU" sz="2400" dirty="0" err="1"/>
              <a:t>génexpresszió</a:t>
            </a:r>
            <a:r>
              <a:rPr lang="hu-HU" sz="2400" dirty="0"/>
              <a:t> (génkifejeződés) aktív, szinte folyamatosan íródnak át az </a:t>
            </a:r>
            <a:r>
              <a:rPr lang="hu-HU" sz="2400" dirty="0" err="1"/>
              <a:t>mRNS-be</a:t>
            </a:r>
            <a:r>
              <a:rPr lang="hu-HU" sz="2400" dirty="0"/>
              <a:t> (</a:t>
            </a:r>
            <a:r>
              <a:rPr lang="hu-HU" sz="2400" dirty="0" err="1"/>
              <a:t>messenger</a:t>
            </a:r>
            <a:r>
              <a:rPr lang="hu-HU" sz="2400" dirty="0"/>
              <a:t> RNS-be) a gének információi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Nehezen festhető, laza szerkezete miatt.</a:t>
            </a:r>
          </a:p>
          <a:p>
            <a:endParaRPr lang="hu-HU" sz="2000" dirty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40C794-9270-498D-84BE-306CD73A69F3}" type="slidenum">
              <a:rPr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Heterokromatin</a:t>
            </a:r>
          </a:p>
        </p:txBody>
      </p:sp>
      <p:sp>
        <p:nvSpPr>
          <p:cNvPr id="44035" name="Tartalom helye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hu-HU" sz="2000" dirty="0"/>
              <a:t>Nem aktív, az RNS </a:t>
            </a:r>
            <a:r>
              <a:rPr lang="hu-HU" sz="2000" dirty="0" err="1"/>
              <a:t>polimeráz</a:t>
            </a:r>
            <a:r>
              <a:rPr lang="hu-HU" sz="2000" dirty="0"/>
              <a:t> nem fér hozzá. Két fő típus: konstitutív vagy fakultatív </a:t>
            </a:r>
            <a:r>
              <a:rPr lang="hu-HU" sz="2000" dirty="0" err="1"/>
              <a:t>heterokromatin</a:t>
            </a:r>
            <a:r>
              <a:rPr lang="hu-HU" sz="2000" dirty="0"/>
              <a:t>.</a:t>
            </a:r>
          </a:p>
          <a:p>
            <a:r>
              <a:rPr lang="hu-HU" sz="2000" dirty="0"/>
              <a:t>A konstitutív </a:t>
            </a:r>
            <a:r>
              <a:rPr lang="hu-HU" sz="2000" dirty="0" err="1"/>
              <a:t>heterokromatin</a:t>
            </a:r>
            <a:r>
              <a:rPr lang="hu-HU" sz="2000" dirty="0"/>
              <a:t> sohasem íródik át, mind funkciójában, mind formájában irreverzibilisen inaktívvá vált. Az emberi kromoszómák közül az 1-es, 9-es, 16-os és az Y kromoszóma tartalmaz ilyen régiókat. </a:t>
            </a:r>
          </a:p>
          <a:p>
            <a:r>
              <a:rPr lang="hu-HU" sz="2000" dirty="0"/>
              <a:t>Fakultatív </a:t>
            </a:r>
            <a:r>
              <a:rPr lang="hu-HU" sz="2000" dirty="0" err="1"/>
              <a:t>heterokromatin</a:t>
            </a:r>
            <a:r>
              <a:rPr lang="hu-HU" sz="2000" dirty="0"/>
              <a:t>: képes visszatérni az </a:t>
            </a:r>
            <a:r>
              <a:rPr lang="hu-HU" sz="2000" dirty="0" err="1"/>
              <a:t>eukromatikus</a:t>
            </a:r>
            <a:r>
              <a:rPr lang="hu-HU" sz="2000" dirty="0"/>
              <a:t> állapotba, ezzel lehetővé téve génjeinek kifejeződését. A nőkben található inaktív X kromoszómájuk ilyen </a:t>
            </a:r>
            <a:r>
              <a:rPr lang="hu-HU" sz="2000" dirty="0" err="1"/>
              <a:t>kromatinból</a:t>
            </a:r>
            <a:r>
              <a:rPr lang="hu-HU" sz="2000" dirty="0"/>
              <a:t> áll. Ezen </a:t>
            </a:r>
            <a:r>
              <a:rPr lang="hu-HU" sz="2000" dirty="0" err="1"/>
              <a:t>kromatin</a:t>
            </a:r>
            <a:r>
              <a:rPr lang="hu-HU" sz="2000" dirty="0"/>
              <a:t> régiók </a:t>
            </a:r>
            <a:r>
              <a:rPr lang="hu-HU" sz="2000" dirty="0" err="1"/>
              <a:t>metilációval</a:t>
            </a:r>
            <a:r>
              <a:rPr lang="hu-HU" sz="2000" dirty="0"/>
              <a:t> és </a:t>
            </a:r>
            <a:r>
              <a:rPr lang="hu-HU" sz="2000" dirty="0" err="1"/>
              <a:t>hiszton</a:t>
            </a:r>
            <a:r>
              <a:rPr lang="hu-HU" sz="2000" dirty="0"/>
              <a:t> </a:t>
            </a:r>
            <a:r>
              <a:rPr lang="hu-HU" sz="2000" dirty="0" err="1"/>
              <a:t>acetilációval</a:t>
            </a:r>
            <a:r>
              <a:rPr lang="hu-HU" sz="2000" dirty="0"/>
              <a:t> tudnak ebben az állapotukban maradni, megakadályozva az enzimeket, hogy a DNS-hez férjenek. </a:t>
            </a:r>
          </a:p>
          <a:p>
            <a:r>
              <a:rPr lang="hu-HU" sz="2000" dirty="0"/>
              <a:t>Jól festhető (</a:t>
            </a:r>
            <a:r>
              <a:rPr lang="hu-HU" sz="2000" dirty="0" err="1"/>
              <a:t>Giemsa</a:t>
            </a:r>
            <a:r>
              <a:rPr lang="hu-HU" sz="2000" dirty="0"/>
              <a:t>-festés): fénymikroszkóp alatt szabálytalan körvonalú sötét szemcséket mutat.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hu-HU" sz="2000" dirty="0"/>
              <a:t>https://en.wikipedia.org/wiki/Giemsa_stain</a:t>
            </a:r>
          </a:p>
          <a:p>
            <a:endParaRPr lang="hu-HU" dirty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594278-C1E5-4168-89C6-C51A76355F2C}" type="slidenum">
              <a:rPr/>
              <a:pPr eaLnBrk="1" hangingPunct="1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http://medcell.med.yale.edu/histology/cell_lab/images/euchromatin_and_heterochroma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390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http://medcell.med.yale.edu/histology/cell_lab/images/euchromatin_and_heterochromatin_lab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ím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hu-HU"/>
              <a:t>Eukromatin vs heterokromatin</a:t>
            </a:r>
          </a:p>
        </p:txBody>
      </p:sp>
      <p:sp>
        <p:nvSpPr>
          <p:cNvPr id="4506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79FB5D-8B3C-434E-907E-7C3EAED32474}" type="slidenum">
              <a:rPr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http://medcell.med.yale.edu/histology/cell_lab/images/euchromatin_and_heterochroma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390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http://medcell.med.yale.edu/histology/cell_lab/images/euchromatin_and_heterochromatin_lab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ím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hu-HU"/>
              <a:t>Eukromatin vs heterokromatin</a:t>
            </a:r>
          </a:p>
        </p:txBody>
      </p:sp>
      <p:sp>
        <p:nvSpPr>
          <p:cNvPr id="4506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79FB5D-8B3C-434E-907E-7C3EAED32474}" type="slidenum">
              <a:rPr/>
              <a:pPr eaLnBrk="1" hangingPunct="1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735915-FA7D-46FA-BFEB-3F6295B26979}"/>
              </a:ext>
            </a:extLst>
          </p:cNvPr>
          <p:cNvSpPr txBox="1"/>
          <p:nvPr/>
        </p:nvSpPr>
        <p:spPr>
          <a:xfrm>
            <a:off x="3657600" y="3276600"/>
            <a:ext cx="4736233" cy="18466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FONTOS </a:t>
            </a:r>
            <a:r>
              <a:rPr lang="en-US" sz="2400" dirty="0" err="1"/>
              <a:t>további</a:t>
            </a:r>
            <a:r>
              <a:rPr lang="en-US" sz="2400" dirty="0"/>
              <a:t> </a:t>
            </a:r>
            <a:r>
              <a:rPr lang="en-US" sz="2400" dirty="0" err="1"/>
              <a:t>jelentőség</a:t>
            </a:r>
            <a:r>
              <a:rPr lang="en-US" sz="2400" dirty="0"/>
              <a:t>:</a:t>
            </a:r>
          </a:p>
          <a:p>
            <a:r>
              <a:rPr lang="en-US" sz="2400" dirty="0"/>
              <a:t>A </a:t>
            </a:r>
            <a:r>
              <a:rPr lang="en-US" sz="2400" dirty="0" err="1"/>
              <a:t>heterokromatin</a:t>
            </a:r>
            <a:r>
              <a:rPr lang="en-US" sz="2400" dirty="0"/>
              <a:t> </a:t>
            </a:r>
            <a:r>
              <a:rPr lang="en-US" sz="2400" dirty="0" err="1"/>
              <a:t>vázszerkezetet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csontvázat</a:t>
            </a:r>
            <a:r>
              <a:rPr lang="en-US" sz="2400" dirty="0"/>
              <a:t> is </a:t>
            </a:r>
            <a:r>
              <a:rPr lang="en-US" sz="2400" dirty="0" err="1"/>
              <a:t>nyújt</a:t>
            </a:r>
            <a:r>
              <a:rPr lang="en-US" sz="2400" dirty="0"/>
              <a:t> a </a:t>
            </a:r>
            <a:r>
              <a:rPr lang="en-US" sz="2400" dirty="0" err="1"/>
              <a:t>sejtmag</a:t>
            </a:r>
            <a:endParaRPr lang="en-US" sz="2400" dirty="0"/>
          </a:p>
          <a:p>
            <a:r>
              <a:rPr lang="en-US" sz="2400" dirty="0" err="1"/>
              <a:t>szerveződéséhez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 a molekuláris háttér?</a:t>
            </a:r>
          </a:p>
        </p:txBody>
      </p:sp>
      <p:sp>
        <p:nvSpPr>
          <p:cNvPr id="460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genetikai információ a nukleinsav szekvencián kívül még további elemeket tartalmaz: </a:t>
            </a:r>
            <a:r>
              <a:rPr lang="hu-HU" dirty="0" err="1"/>
              <a:t>epigenetika</a:t>
            </a:r>
            <a:r>
              <a:rPr lang="hu-HU" dirty="0"/>
              <a:t> (</a:t>
            </a:r>
            <a:r>
              <a:rPr lang="en-US" dirty="0">
                <a:ea typeface="MS PGothic" panose="020B0600070205080204" pitchFamily="34" charset="-128"/>
                <a:cs typeface="Palatino" pitchFamily="125" charset="0"/>
              </a:rPr>
              <a:t>C.H. Waddington</a:t>
            </a:r>
            <a:r>
              <a:rPr lang="hu-HU" dirty="0">
                <a:ea typeface="MS PGothic" panose="020B0600070205080204" pitchFamily="34" charset="-128"/>
                <a:cs typeface="Palatino" pitchFamily="125" charset="0"/>
              </a:rPr>
              <a:t>)</a:t>
            </a:r>
            <a:endParaRPr lang="hu-HU" dirty="0"/>
          </a:p>
          <a:p>
            <a:r>
              <a:rPr lang="hu-HU" dirty="0" err="1"/>
              <a:t>Hisztonok</a:t>
            </a:r>
            <a:r>
              <a:rPr lang="hu-HU" dirty="0"/>
              <a:t> módosulásai</a:t>
            </a:r>
          </a:p>
          <a:p>
            <a:r>
              <a:rPr lang="hu-HU" dirty="0"/>
              <a:t>DNS módosulásai</a:t>
            </a:r>
          </a:p>
          <a:p>
            <a:r>
              <a:rPr lang="hu-HU" dirty="0"/>
              <a:t>Így létrejöhet egy olyan elköteleződés, ami alapján a részlegesen differenciálódott sejtek csak néhány további úton mehetnek tovább (</a:t>
            </a:r>
            <a:r>
              <a:rPr lang="hu-HU" dirty="0" err="1"/>
              <a:t>pl</a:t>
            </a:r>
            <a:r>
              <a:rPr lang="hu-HU" dirty="0"/>
              <a:t> </a:t>
            </a:r>
            <a:r>
              <a:rPr lang="hu-HU" dirty="0" err="1"/>
              <a:t>hemopoetikus</a:t>
            </a:r>
            <a:r>
              <a:rPr lang="hu-HU" dirty="0"/>
              <a:t> sejtekből csak véralkotó sejtek lesznek)</a:t>
            </a: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80BD19-AD05-4329-86FE-392DCCE43713}" type="slidenum">
              <a:rPr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446213" y="127000"/>
            <a:ext cx="7697787" cy="584200"/>
          </a:xfrm>
        </p:spPr>
        <p:txBody>
          <a:bodyPr/>
          <a:lstStyle/>
          <a:p>
            <a:r>
              <a:rPr lang="en-US">
                <a:latin typeface="Palatino" pitchFamily="125" charset="0"/>
                <a:ea typeface="MS PGothic" panose="020B0600070205080204" pitchFamily="34" charset="-128"/>
                <a:cs typeface="Palatino" pitchFamily="125" charset="0"/>
              </a:rPr>
              <a:t>C.H. Waddington</a:t>
            </a:r>
          </a:p>
        </p:txBody>
      </p:sp>
      <p:pic>
        <p:nvPicPr>
          <p:cNvPr id="471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6" r="-1047"/>
          <a:stretch>
            <a:fillRect/>
          </a:stretch>
        </p:blipFill>
        <p:spPr>
          <a:xfrm>
            <a:off x="1455738" y="1123950"/>
            <a:ext cx="2825750" cy="4079875"/>
          </a:xfrm>
        </p:spPr>
      </p:pic>
      <p:pic>
        <p:nvPicPr>
          <p:cNvPr id="471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214438"/>
            <a:ext cx="466248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Szövegdoboz 4"/>
          <p:cNvSpPr txBox="1">
            <a:spLocks noChangeArrowheads="1"/>
          </p:cNvSpPr>
          <p:nvPr/>
        </p:nvSpPr>
        <p:spPr bwMode="auto">
          <a:xfrm>
            <a:off x="457200" y="5410200"/>
            <a:ext cx="8264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Mioblaszt </a:t>
            </a:r>
            <a:r>
              <a:rPr lang="hu-HU">
                <a:sym typeface="Wingdings" panose="05000000000000000000" pitchFamily="2" charset="2"/>
              </a:rPr>
              <a:t> izomsejt, keratonocita  bőrsejt</a:t>
            </a:r>
          </a:p>
          <a:p>
            <a:pPr eaLnBrk="1" hangingPunct="1"/>
            <a:r>
              <a:rPr lang="hu-HU">
                <a:sym typeface="Wingdings" panose="05000000000000000000" pitchFamily="2" charset="2"/>
              </a:rPr>
              <a:t>Jóllehet a genom ugyanaz</a:t>
            </a:r>
          </a:p>
          <a:p>
            <a:pPr eaLnBrk="1" hangingPunct="1"/>
            <a:r>
              <a:rPr lang="hu-HU">
                <a:sym typeface="Wingdings" panose="05000000000000000000" pitchFamily="2" charset="2"/>
              </a:rPr>
              <a:t>Itt olyan elköteleződésről van szó, ami a sejtek generációin át tud érvényesülni!</a:t>
            </a:r>
          </a:p>
          <a:p>
            <a:pPr eaLnBrk="1" hangingPunct="1"/>
            <a:r>
              <a:rPr lang="hu-HU">
                <a:sym typeface="Wingdings" panose="05000000000000000000" pitchFamily="2" charset="2"/>
              </a:rPr>
              <a:t>Egyszer mioblaszt lett – utána már visszamenni nem tud!</a:t>
            </a:r>
          </a:p>
          <a:p>
            <a:pPr eaLnBrk="1" hangingPunct="1"/>
            <a:r>
              <a:rPr lang="hu-HU">
                <a:sym typeface="Wingdings" panose="05000000000000000000" pitchFamily="2" charset="2"/>
              </a:rPr>
              <a:t>Omnipotens őssejt – pluripotens sejtvonal  - differenciálódott</a:t>
            </a:r>
            <a:endParaRPr lang="hu-H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52400" y="6019800"/>
            <a:ext cx="8686800" cy="5334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91600" cy="1143000"/>
          </a:xfrm>
        </p:spPr>
        <p:txBody>
          <a:bodyPr/>
          <a:lstStyle/>
          <a:p>
            <a:r>
              <a:rPr lang="hu-HU"/>
              <a:t>Örökletes és nem génszekvencia-alapú tulajdonságok</a:t>
            </a:r>
          </a:p>
        </p:txBody>
      </p:sp>
      <p:sp>
        <p:nvSpPr>
          <p:cNvPr id="4813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32FEE2-BD0E-4FD7-AC08-3D6C28D18834}" type="slidenum">
              <a:rPr/>
              <a:pPr eaLnBrk="1" hangingPunct="1"/>
              <a:t>18</a:t>
            </a:fld>
            <a:endParaRPr lang="en-US"/>
          </a:p>
        </p:txBody>
      </p:sp>
      <p:sp>
        <p:nvSpPr>
          <p:cNvPr id="48132" name="Téglalap 4"/>
          <p:cNvSpPr>
            <a:spLocks noChangeArrowheads="1"/>
          </p:cNvSpPr>
          <p:nvPr/>
        </p:nvSpPr>
        <p:spPr bwMode="auto">
          <a:xfrm>
            <a:off x="457200" y="1905000"/>
            <a:ext cx="7696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hu-HU" sz="2400" dirty="0">
                <a:latin typeface="Palatino" pitchFamily="125" charset="0"/>
                <a:ea typeface="MS PGothic" panose="020B0600070205080204" pitchFamily="34" charset="-128"/>
                <a:cs typeface="Palatino" pitchFamily="125" charset="0"/>
              </a:rPr>
              <a:t>Egypetéjű ikrek különböző hajszínnel, egy alomból származó utódállatok eltérő szőrzettel</a:t>
            </a:r>
          </a:p>
          <a:p>
            <a:pPr eaLnBrk="1" hangingPunct="1"/>
            <a:endParaRPr lang="en-US" sz="2400" dirty="0">
              <a:latin typeface="Palatino" pitchFamily="125" charset="0"/>
              <a:ea typeface="MS PGothic" panose="020B0600070205080204" pitchFamily="34" charset="-128"/>
              <a:cs typeface="Palatino" pitchFamily="125" charset="0"/>
            </a:endParaRPr>
          </a:p>
          <a:p>
            <a:pPr eaLnBrk="1" hangingPunct="1">
              <a:buFontTx/>
              <a:buChar char="-"/>
            </a:pPr>
            <a:r>
              <a:rPr lang="hu-HU" sz="2400" dirty="0">
                <a:latin typeface="Palatino" pitchFamily="125" charset="0"/>
                <a:ea typeface="MS PGothic" panose="020B0600070205080204" pitchFamily="34" charset="-128"/>
                <a:cs typeface="Palatino" pitchFamily="125" charset="0"/>
              </a:rPr>
              <a:t>Női X kromoszóma inaktiválás</a:t>
            </a:r>
          </a:p>
          <a:p>
            <a:pPr eaLnBrk="1" hangingPunct="1"/>
            <a:endParaRPr lang="en-US" sz="2400" dirty="0">
              <a:latin typeface="Palatino" pitchFamily="125" charset="0"/>
              <a:ea typeface="MS PGothic" panose="020B0600070205080204" pitchFamily="34" charset="-128"/>
              <a:cs typeface="Palatino" pitchFamily="125" charset="0"/>
            </a:endParaRPr>
          </a:p>
          <a:p>
            <a:pPr eaLnBrk="1" hangingPunct="1"/>
            <a:endParaRPr lang="hu-HU" sz="2400" dirty="0">
              <a:latin typeface="Palatino" pitchFamily="125" charset="0"/>
              <a:ea typeface="MS PGothic" panose="020B0600070205080204" pitchFamily="34" charset="-128"/>
              <a:cs typeface="Palatino" pitchFamily="125" charset="0"/>
            </a:endParaRPr>
          </a:p>
          <a:p>
            <a:pPr eaLnBrk="1" hangingPunct="1"/>
            <a:endParaRPr lang="en-US" sz="2400" dirty="0">
              <a:latin typeface="Palatino" pitchFamily="125" charset="0"/>
              <a:ea typeface="MS PGothic" panose="020B0600070205080204" pitchFamily="34" charset="-128"/>
              <a:cs typeface="Palatino" pitchFamily="1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FEB547-C15B-4600-9E15-68C27DC554D1}" type="slidenum">
              <a:rPr/>
              <a:pPr eaLnBrk="1" hangingPunct="1"/>
              <a:t>19</a:t>
            </a:fld>
            <a:endParaRPr lang="en-US"/>
          </a:p>
        </p:txBody>
      </p:sp>
      <p:pic>
        <p:nvPicPr>
          <p:cNvPr id="51205" name="Content Placeholder 4" descr="Epigeetnics cod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" r="-851"/>
          <a:stretch>
            <a:fillRect/>
          </a:stretch>
        </p:blipFill>
        <p:spPr bwMode="auto">
          <a:xfrm>
            <a:off x="609600" y="614363"/>
            <a:ext cx="7566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705600" y="1752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DNS módosítások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6564535" y="381424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Hiszton</a:t>
            </a:r>
            <a:r>
              <a:rPr lang="hu-HU" dirty="0"/>
              <a:t> módosítások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zövegdoboz 2"/>
          <p:cNvSpPr txBox="1">
            <a:spLocks noChangeArrowheads="1"/>
          </p:cNvSpPr>
          <p:nvPr/>
        </p:nvSpPr>
        <p:spPr bwMode="auto">
          <a:xfrm>
            <a:off x="827088" y="333375"/>
            <a:ext cx="6463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Távoktatással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kapcsolatos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infok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49373" y="1045722"/>
            <a:ext cx="554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itchFamily="34" charset="0"/>
                <a:cs typeface="Times New Roman" pitchFamily="18" charset="0"/>
              </a:rPr>
              <a:t>Oktató: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itchFamily="34" charset="0"/>
                <a:cs typeface="Times New Roman" pitchFamily="18" charset="0"/>
              </a:rPr>
              <a:t>Vértessy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itchFamily="34" charset="0"/>
                <a:cs typeface="Times New Roman" pitchFamily="18" charset="0"/>
              </a:rPr>
              <a:t> G. Beáta, egyetemi tanár (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itchFamily="34" charset="0"/>
                <a:cs typeface="Times New Roman" pitchFamily="18" charset="0"/>
                <a:hlinkClick r:id="rId5"/>
              </a:rPr>
              <a:t>vertessy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itchFamily="34" charset="0"/>
                <a:cs typeface="Times New Roman" pitchFamily="18" charset="0"/>
                <a:hlinkClick r:id="rId5"/>
              </a:rPr>
              <a:t>@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itchFamily="34" charset="0"/>
                <a:cs typeface="Times New Roman" pitchFamily="18" charset="0"/>
                <a:hlinkClick r:id="rId5"/>
              </a:rPr>
              <a:t>mail.bme.hu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2133600"/>
            <a:ext cx="9144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Oktatási asszisztens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(TA):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agy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adjunktus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Időpont és hely 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Távoktatás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kiküldött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ppt </a:t>
            </a:r>
            <a:r>
              <a:rPr lang="en-US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filekkal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továbbá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h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étfő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:15-1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időpontban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előre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meghirdetett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napokon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GoToMeeting online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konzultáció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Vizsga: írásbeli vizsga lesz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eredeti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vizsgaidőszakban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101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68FE9-F5A3-4E73-B819-51E342E0E04C}" type="slidenum"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Dia_2">
            <a:hlinkClick r:id="" action="ppaction://media"/>
            <a:extLst>
              <a:ext uri="{FF2B5EF4-FFF2-40B4-BE49-F238E27FC236}">
                <a16:creationId xmlns:a16="http://schemas.microsoft.com/office/drawing/2014/main" xmlns="" id="{94DF7A86-B4FD-4382-A1FB-B3E06D99A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4996168"/>
            <a:ext cx="971811" cy="9718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2C33E0-71DB-48A4-9DC3-C71195F0FE4D}"/>
              </a:ext>
            </a:extLst>
          </p:cNvPr>
          <p:cNvSpPr txBox="1"/>
          <p:nvPr/>
        </p:nvSpPr>
        <p:spPr>
          <a:xfrm>
            <a:off x="341390" y="5899835"/>
            <a:ext cx="6481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itt</a:t>
            </a:r>
            <a:r>
              <a:rPr lang="en-US" dirty="0"/>
              <a:t> a </a:t>
            </a:r>
            <a:r>
              <a:rPr lang="en-US" dirty="0" err="1"/>
              <a:t>hangszóró</a:t>
            </a:r>
            <a:r>
              <a:rPr lang="en-US" dirty="0"/>
              <a:t> ikon.</a:t>
            </a:r>
          </a:p>
          <a:p>
            <a:r>
              <a:rPr lang="en-US" dirty="0" err="1"/>
              <a:t>Innen</a:t>
            </a:r>
            <a:r>
              <a:rPr lang="en-US" dirty="0"/>
              <a:t> </a:t>
            </a:r>
            <a:r>
              <a:rPr lang="en-US" dirty="0" err="1"/>
              <a:t>kattintásra</a:t>
            </a:r>
            <a:r>
              <a:rPr lang="en-US" dirty="0"/>
              <a:t> </a:t>
            </a:r>
            <a:r>
              <a:rPr lang="en-US" dirty="0" err="1"/>
              <a:t>indul</a:t>
            </a:r>
            <a:r>
              <a:rPr lang="en-US" dirty="0"/>
              <a:t> a hang</a:t>
            </a:r>
          </a:p>
          <a:p>
            <a:r>
              <a:rPr lang="en-US" dirty="0" err="1"/>
              <a:t>Amelyik</a:t>
            </a:r>
            <a:r>
              <a:rPr lang="en-US" dirty="0"/>
              <a:t>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ilyen</a:t>
            </a:r>
            <a:r>
              <a:rPr lang="en-US" dirty="0"/>
              <a:t> </a:t>
            </a:r>
            <a:r>
              <a:rPr lang="en-US" dirty="0" err="1"/>
              <a:t>szerepel</a:t>
            </a:r>
            <a:r>
              <a:rPr lang="en-US" dirty="0"/>
              <a:t>, </a:t>
            </a:r>
            <a:r>
              <a:rPr lang="en-US" dirty="0" err="1"/>
              <a:t>ahhoz</a:t>
            </a:r>
            <a:r>
              <a:rPr lang="en-US" dirty="0"/>
              <a:t> van </a:t>
            </a:r>
            <a:r>
              <a:rPr lang="en-US" dirty="0" err="1"/>
              <a:t>külön</a:t>
            </a:r>
            <a:r>
              <a:rPr lang="en-US" dirty="0"/>
              <a:t> </a:t>
            </a:r>
            <a:r>
              <a:rPr lang="en-US" dirty="0" err="1"/>
              <a:t>hangalámondás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Fehérje kovalens módosítások</a:t>
            </a:r>
          </a:p>
          <a:p>
            <a:endParaRPr lang="hu-HU" dirty="0"/>
          </a:p>
          <a:p>
            <a:r>
              <a:rPr lang="hu-HU" dirty="0"/>
              <a:t>DNS kovalens módosítások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78A-7D0C-4F55-A63C-408BF1E9F5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Hiszton módosítások</a:t>
            </a:r>
          </a:p>
        </p:txBody>
      </p:sp>
      <p:sp>
        <p:nvSpPr>
          <p:cNvPr id="5222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7B6A88-5E5E-4DF7-9FB9-FB8B238D11EE}" type="slidenum">
              <a:rPr/>
              <a:pPr eaLnBrk="1" hangingPunct="1"/>
              <a:t>21</a:t>
            </a:fld>
            <a:endParaRPr lang="en-US"/>
          </a:p>
        </p:txBody>
      </p:sp>
      <p:grpSp>
        <p:nvGrpSpPr>
          <p:cNvPr id="52228" name="Group 6"/>
          <p:cNvGrpSpPr>
            <a:grpSpLocks/>
          </p:cNvGrpSpPr>
          <p:nvPr/>
        </p:nvGrpSpPr>
        <p:grpSpPr bwMode="auto">
          <a:xfrm>
            <a:off x="914400" y="1295400"/>
            <a:ext cx="7227888" cy="4967288"/>
            <a:chOff x="96" y="1200"/>
            <a:chExt cx="2880" cy="2911"/>
          </a:xfrm>
        </p:grpSpPr>
        <p:pic>
          <p:nvPicPr>
            <p:cNvPr id="5222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00"/>
              <a:ext cx="2880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0" name="Text Box 8"/>
            <p:cNvSpPr txBox="1">
              <a:spLocks noChangeArrowheads="1"/>
            </p:cNvSpPr>
            <p:nvPr/>
          </p:nvSpPr>
          <p:spPr bwMode="auto">
            <a:xfrm>
              <a:off x="96" y="3990"/>
              <a:ext cx="268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Adapted from Lund and Lohuizen</a:t>
              </a:r>
              <a:r>
                <a:rPr lang="en-GB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Genes Dev </a:t>
              </a:r>
              <a:r>
                <a:rPr lang="en-GB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2004</a:t>
              </a:r>
            </a:p>
          </p:txBody>
        </p:sp>
      </p:grpSp>
      <p:pic>
        <p:nvPicPr>
          <p:cNvPr id="2" name="21 dia">
            <a:hlinkClick r:id="" action="ppaction://media"/>
            <a:extLst>
              <a:ext uri="{FF2B5EF4-FFF2-40B4-BE49-F238E27FC236}">
                <a16:creationId xmlns:a16="http://schemas.microsoft.com/office/drawing/2014/main" xmlns="" id="{8722ED8D-27B7-42AC-8940-3E69634E8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" y="306005"/>
            <a:ext cx="704828" cy="70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625929" y="0"/>
            <a:ext cx="8229600" cy="1143000"/>
          </a:xfrm>
        </p:spPr>
        <p:txBody>
          <a:bodyPr/>
          <a:lstStyle/>
          <a:p>
            <a:r>
              <a:rPr lang="hu-HU" dirty="0"/>
              <a:t>Milyen módosítások?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78A-7D0C-4F55-A63C-408BF1E9F5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5886450" cy="40862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-579" t="-8667" r="57786" b="19195"/>
          <a:stretch/>
        </p:blipFill>
        <p:spPr>
          <a:xfrm>
            <a:off x="6777737" y="304800"/>
            <a:ext cx="1651868" cy="2667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475" y="5121275"/>
            <a:ext cx="3362325" cy="13620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381625"/>
            <a:ext cx="3381375" cy="135255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59226" y="514116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Me</a:t>
            </a:r>
            <a:endParaRPr lang="en-US" sz="24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658" y="3482975"/>
            <a:ext cx="2405142" cy="1225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F551D-C9E7-4199-AF08-FDFD3EDE586F}"/>
              </a:ext>
            </a:extLst>
          </p:cNvPr>
          <p:cNvSpPr txBox="1"/>
          <p:nvPr/>
        </p:nvSpPr>
        <p:spPr>
          <a:xfrm>
            <a:off x="7786736" y="1319675"/>
            <a:ext cx="128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Trimetil</a:t>
            </a:r>
            <a:r>
              <a:rPr lang="en-US" sz="2400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569A70-3836-4A62-8EDE-82326190D051}"/>
              </a:ext>
            </a:extLst>
          </p:cNvPr>
          <p:cNvSpPr txBox="1"/>
          <p:nvPr/>
        </p:nvSpPr>
        <p:spPr>
          <a:xfrm>
            <a:off x="-90408" y="4679503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Metil</a:t>
            </a:r>
            <a:r>
              <a:rPr lang="en-US" sz="24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F315E43-1527-4A9F-8A8B-300CED2138EB}"/>
              </a:ext>
            </a:extLst>
          </p:cNvPr>
          <p:cNvSpPr txBox="1"/>
          <p:nvPr/>
        </p:nvSpPr>
        <p:spPr>
          <a:xfrm>
            <a:off x="5858130" y="6243779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Acetil</a:t>
            </a:r>
            <a:r>
              <a:rPr lang="en-US" sz="2400" dirty="0"/>
              <a:t>- 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C50F67-BE16-4E55-8D80-2B0DFBE98660}"/>
              </a:ext>
            </a:extLst>
          </p:cNvPr>
          <p:cNvSpPr txBox="1"/>
          <p:nvPr/>
        </p:nvSpPr>
        <p:spPr>
          <a:xfrm>
            <a:off x="6500999" y="3021310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Foszfo</a:t>
            </a:r>
            <a:r>
              <a:rPr lang="en-US" sz="2400" dirty="0"/>
              <a:t>-  (P)</a:t>
            </a:r>
          </a:p>
        </p:txBody>
      </p:sp>
    </p:spTree>
    <p:extLst>
      <p:ext uri="{BB962C8B-B14F-4D97-AF65-F5344CB8AC3E}">
        <p14:creationId xmlns:p14="http://schemas.microsoft.com/office/powerpoint/2010/main" val="14472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625929" y="0"/>
            <a:ext cx="8229600" cy="1143000"/>
          </a:xfrm>
        </p:spPr>
        <p:txBody>
          <a:bodyPr/>
          <a:lstStyle/>
          <a:p>
            <a:r>
              <a:rPr lang="hu-HU" dirty="0"/>
              <a:t>Milyen módosítások?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78A-7D0C-4F55-A63C-408BF1E9F5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5886450" cy="40862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-579" t="-8667" r="57786" b="19195"/>
          <a:stretch/>
        </p:blipFill>
        <p:spPr>
          <a:xfrm>
            <a:off x="6777737" y="304800"/>
            <a:ext cx="1651868" cy="2667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475" y="5121275"/>
            <a:ext cx="3362325" cy="13620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381625"/>
            <a:ext cx="3381375" cy="135255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59226" y="514116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Me</a:t>
            </a:r>
            <a:endParaRPr lang="en-US" sz="24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658" y="3482975"/>
            <a:ext cx="2405142" cy="1225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F551D-C9E7-4199-AF08-FDFD3EDE586F}"/>
              </a:ext>
            </a:extLst>
          </p:cNvPr>
          <p:cNvSpPr txBox="1"/>
          <p:nvPr/>
        </p:nvSpPr>
        <p:spPr>
          <a:xfrm>
            <a:off x="7786736" y="1319675"/>
            <a:ext cx="128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Trimetil</a:t>
            </a:r>
            <a:r>
              <a:rPr lang="en-US" sz="2400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569A70-3836-4A62-8EDE-82326190D051}"/>
              </a:ext>
            </a:extLst>
          </p:cNvPr>
          <p:cNvSpPr txBox="1"/>
          <p:nvPr/>
        </p:nvSpPr>
        <p:spPr>
          <a:xfrm>
            <a:off x="-90408" y="4679503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Metil</a:t>
            </a:r>
            <a:r>
              <a:rPr lang="en-US" sz="24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F315E43-1527-4A9F-8A8B-300CED2138EB}"/>
              </a:ext>
            </a:extLst>
          </p:cNvPr>
          <p:cNvSpPr txBox="1"/>
          <p:nvPr/>
        </p:nvSpPr>
        <p:spPr>
          <a:xfrm>
            <a:off x="5858130" y="6243779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Acetil</a:t>
            </a:r>
            <a:r>
              <a:rPr lang="en-US" sz="2400" dirty="0"/>
              <a:t>- 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C50F67-BE16-4E55-8D80-2B0DFBE98660}"/>
              </a:ext>
            </a:extLst>
          </p:cNvPr>
          <p:cNvSpPr txBox="1"/>
          <p:nvPr/>
        </p:nvSpPr>
        <p:spPr>
          <a:xfrm>
            <a:off x="6500999" y="3021310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Foszfo</a:t>
            </a:r>
            <a:r>
              <a:rPr lang="en-US" sz="2400" dirty="0"/>
              <a:t>-  (P)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5BBFCD-D292-4502-B855-F399BF4AC82E}"/>
              </a:ext>
            </a:extLst>
          </p:cNvPr>
          <p:cNvSpPr txBox="1"/>
          <p:nvPr/>
        </p:nvSpPr>
        <p:spPr>
          <a:xfrm>
            <a:off x="2536071" y="2903844"/>
            <a:ext cx="5334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Meg </a:t>
            </a:r>
            <a:r>
              <a:rPr lang="en-US" sz="3200" dirty="0" err="1"/>
              <a:t>kell</a:t>
            </a:r>
            <a:r>
              <a:rPr lang="en-US" sz="3200" dirty="0"/>
              <a:t> </a:t>
            </a:r>
            <a:r>
              <a:rPr lang="en-US" sz="3200" dirty="0" err="1"/>
              <a:t>tanulni</a:t>
            </a:r>
            <a:r>
              <a:rPr lang="en-US" sz="3200" dirty="0"/>
              <a:t>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egyes</a:t>
            </a:r>
            <a:r>
              <a:rPr lang="en-US" sz="3200" dirty="0"/>
              <a:t> </a:t>
            </a:r>
            <a:r>
              <a:rPr lang="en-US" sz="3200" dirty="0" err="1"/>
              <a:t>módosított</a:t>
            </a:r>
            <a:r>
              <a:rPr lang="en-US" sz="3200" dirty="0"/>
              <a:t> </a:t>
            </a:r>
            <a:r>
              <a:rPr lang="en-US" sz="3200" dirty="0" err="1"/>
              <a:t>aminosavak</a:t>
            </a:r>
            <a:endParaRPr lang="en-US" sz="3200" dirty="0"/>
          </a:p>
          <a:p>
            <a:r>
              <a:rPr lang="en-US" sz="3200" dirty="0" err="1"/>
              <a:t>szerkezetét</a:t>
            </a:r>
            <a:r>
              <a:rPr lang="en-US" sz="3200" dirty="0"/>
              <a:t> is! </a:t>
            </a:r>
            <a:r>
              <a:rPr lang="en-US" sz="3200" dirty="0" err="1"/>
              <a:t>Csak</a:t>
            </a:r>
            <a:r>
              <a:rPr lang="en-US" sz="3200" dirty="0"/>
              <a:t> </a:t>
            </a:r>
            <a:r>
              <a:rPr lang="en-US" sz="3200" dirty="0" err="1"/>
              <a:t>így</a:t>
            </a:r>
            <a:r>
              <a:rPr lang="en-US" sz="3200" dirty="0"/>
              <a:t> </a:t>
            </a:r>
            <a:r>
              <a:rPr lang="en-US" sz="3200" dirty="0" err="1"/>
              <a:t>érthetjük</a:t>
            </a:r>
            <a:r>
              <a:rPr lang="en-US" sz="3200" dirty="0"/>
              <a:t> meg, </a:t>
            </a:r>
            <a:r>
              <a:rPr lang="en-US" sz="3200" dirty="0" err="1"/>
              <a:t>miért</a:t>
            </a:r>
            <a:r>
              <a:rPr lang="en-US" sz="3200" dirty="0"/>
              <a:t> is </a:t>
            </a:r>
          </a:p>
          <a:p>
            <a:r>
              <a:rPr lang="en-US" sz="3200" dirty="0" err="1"/>
              <a:t>tudnak</a:t>
            </a:r>
            <a:r>
              <a:rPr lang="en-US" sz="3200" dirty="0"/>
              <a:t> </a:t>
            </a:r>
            <a:r>
              <a:rPr lang="en-US" sz="3200" dirty="0" err="1"/>
              <a:t>ezek</a:t>
            </a:r>
            <a:r>
              <a:rPr lang="en-US" sz="3200" dirty="0"/>
              <a:t> </a:t>
            </a:r>
            <a:r>
              <a:rPr lang="en-US" sz="3200" dirty="0" err="1"/>
              <a:t>működni</a:t>
            </a:r>
            <a:endParaRPr lang="en-US" sz="3200" dirty="0"/>
          </a:p>
          <a:p>
            <a:r>
              <a:rPr lang="en-US" sz="3200" dirty="0"/>
              <a:t>(</a:t>
            </a:r>
            <a:r>
              <a:rPr lang="en-US" sz="3200" dirty="0" err="1"/>
              <a:t>acetil-lizin</a:t>
            </a:r>
            <a:r>
              <a:rPr lang="en-US" sz="3200" dirty="0"/>
              <a:t>, metal-</a:t>
            </a:r>
            <a:r>
              <a:rPr lang="en-US" sz="3200" dirty="0" err="1"/>
              <a:t>lizin,foszfo</a:t>
            </a:r>
            <a:r>
              <a:rPr lang="en-US" sz="3200" dirty="0"/>
              <a:t>-</a:t>
            </a:r>
            <a:r>
              <a:rPr lang="en-US" sz="3200" dirty="0" err="1"/>
              <a:t>treonin</a:t>
            </a:r>
            <a:r>
              <a:rPr lang="en-US" sz="3200" dirty="0"/>
              <a:t> </a:t>
            </a:r>
            <a:r>
              <a:rPr lang="en-US" sz="3200" dirty="0" err="1"/>
              <a:t>stb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81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81000" y="-45392"/>
            <a:ext cx="9067800" cy="1143000"/>
          </a:xfrm>
        </p:spPr>
        <p:txBody>
          <a:bodyPr/>
          <a:lstStyle/>
          <a:p>
            <a:r>
              <a:rPr lang="hu-HU" sz="3600" dirty="0" err="1"/>
              <a:t>Lizin</a:t>
            </a:r>
            <a:r>
              <a:rPr lang="hu-HU" sz="3600" dirty="0"/>
              <a:t> </a:t>
            </a:r>
            <a:r>
              <a:rPr lang="hu-HU" sz="3600" dirty="0" err="1"/>
              <a:t>metilálás</a:t>
            </a:r>
            <a:r>
              <a:rPr lang="en-US" sz="3600" dirty="0"/>
              <a:t> – </a:t>
            </a:r>
            <a:br>
              <a:rPr lang="en-US" sz="3600" dirty="0"/>
            </a:br>
            <a:r>
              <a:rPr lang="en-US" sz="3600" dirty="0" err="1"/>
              <a:t>molekuláris</a:t>
            </a:r>
            <a:r>
              <a:rPr lang="en-US" sz="3600" dirty="0"/>
              <a:t> </a:t>
            </a:r>
            <a:r>
              <a:rPr lang="en-US" sz="3600" dirty="0" err="1"/>
              <a:t>mechanizmus</a:t>
            </a:r>
            <a:endParaRPr lang="en-US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78A-7D0C-4F55-A63C-408BF1E9F5E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8B6F46-45D4-496F-8625-DCF08E969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1178379"/>
            <a:ext cx="7543800" cy="2784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DFD47F-3EFF-4450-9E6A-160DB8E39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" y="4450250"/>
            <a:ext cx="8719457" cy="22606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62000" y="3294296"/>
            <a:ext cx="7924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dirty="0"/>
              <a:t>S-</a:t>
            </a:r>
            <a:r>
              <a:rPr lang="hu-HU" sz="2000" dirty="0" err="1"/>
              <a:t>adenozil</a:t>
            </a:r>
            <a:r>
              <a:rPr lang="hu-HU" sz="2000" dirty="0"/>
              <a:t>-</a:t>
            </a:r>
            <a:r>
              <a:rPr lang="hu-HU" sz="2000" dirty="0" err="1"/>
              <a:t>metionin</a:t>
            </a:r>
            <a:r>
              <a:rPr lang="en-US" sz="2000" dirty="0"/>
              <a:t> (SAM)</a:t>
            </a:r>
            <a:r>
              <a:rPr lang="hu-HU" sz="2000" dirty="0"/>
              <a:t> a metil-donor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ebből</a:t>
            </a:r>
            <a:r>
              <a:rPr lang="en-US" sz="2000" dirty="0"/>
              <a:t> </a:t>
            </a:r>
            <a:r>
              <a:rPr lang="en-US" sz="2000" dirty="0" err="1"/>
              <a:t>lesz</a:t>
            </a:r>
            <a:r>
              <a:rPr lang="en-US" sz="2000" dirty="0"/>
              <a:t> S-</a:t>
            </a:r>
            <a:r>
              <a:rPr lang="en-US" sz="2000" dirty="0" err="1"/>
              <a:t>adenozil</a:t>
            </a:r>
            <a:r>
              <a:rPr lang="en-US" sz="2000" dirty="0"/>
              <a:t>-</a:t>
            </a:r>
            <a:r>
              <a:rPr lang="en-US" sz="2000" dirty="0" err="1"/>
              <a:t>homocisztein</a:t>
            </a:r>
            <a:r>
              <a:rPr lang="en-US" sz="2000" dirty="0"/>
              <a:t> (SAH)</a:t>
            </a:r>
          </a:p>
          <a:p>
            <a:r>
              <a:rPr lang="en-US" sz="2000" dirty="0" err="1"/>
              <a:t>Enzim</a:t>
            </a:r>
            <a:r>
              <a:rPr lang="en-US" sz="2000" dirty="0"/>
              <a:t>: </a:t>
            </a:r>
            <a:r>
              <a:rPr lang="en-US" sz="2000" dirty="0" err="1"/>
              <a:t>hiszton</a:t>
            </a:r>
            <a:r>
              <a:rPr lang="en-US" sz="2000" dirty="0"/>
              <a:t> </a:t>
            </a:r>
            <a:r>
              <a:rPr lang="en-US" sz="2000" dirty="0" err="1"/>
              <a:t>metil-transzferáz</a:t>
            </a:r>
            <a:r>
              <a:rPr lang="en-US" sz="2000" dirty="0"/>
              <a:t> (</a:t>
            </a:r>
            <a:r>
              <a:rPr lang="en-US" sz="2000" dirty="0" err="1"/>
              <a:t>lizin-metiltranszferáz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90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Metil-</a:t>
            </a:r>
            <a:r>
              <a:rPr lang="hu-HU" dirty="0" err="1"/>
              <a:t>lizin</a:t>
            </a:r>
            <a:r>
              <a:rPr lang="hu-HU" dirty="0"/>
              <a:t> </a:t>
            </a:r>
            <a:r>
              <a:rPr lang="hu-HU" dirty="0" err="1"/>
              <a:t>demetilálás</a:t>
            </a:r>
            <a:r>
              <a:rPr lang="en-US" dirty="0"/>
              <a:t>: </a:t>
            </a:r>
            <a:r>
              <a:rPr lang="en-US" dirty="0" err="1"/>
              <a:t>másik</a:t>
            </a:r>
            <a:r>
              <a:rPr lang="en-US" dirty="0"/>
              <a:t> </a:t>
            </a:r>
            <a:r>
              <a:rPr lang="en-US" dirty="0" err="1"/>
              <a:t>enzimekkel</a:t>
            </a:r>
            <a:r>
              <a:rPr lang="en-US" dirty="0"/>
              <a:t> (</a:t>
            </a:r>
            <a:r>
              <a:rPr lang="en-US" dirty="0" err="1">
                <a:solidFill>
                  <a:srgbClr val="C00000"/>
                </a:solidFill>
              </a:rPr>
              <a:t>vajon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miért</a:t>
            </a:r>
            <a:r>
              <a:rPr lang="en-US" dirty="0">
                <a:solidFill>
                  <a:srgbClr val="C00000"/>
                </a:solidFill>
              </a:rPr>
              <a:t>?)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78A-7D0C-4F55-A63C-408BF1E9F5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15" y="1662112"/>
            <a:ext cx="6076337" cy="519588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15200" y="25146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Lizin-demetiláz</a:t>
            </a:r>
            <a:endParaRPr lang="hu-HU" dirty="0"/>
          </a:p>
          <a:p>
            <a:r>
              <a:rPr lang="hu-HU" dirty="0"/>
              <a:t>(</a:t>
            </a:r>
            <a:r>
              <a:rPr lang="hu-HU" dirty="0" err="1"/>
              <a:t>FAD-függő</a:t>
            </a:r>
            <a:endParaRPr lang="hu-HU" dirty="0"/>
          </a:p>
          <a:p>
            <a:r>
              <a:rPr lang="hu-HU" dirty="0" err="1"/>
              <a:t>amin-oxidáz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6501586" y="5027394"/>
            <a:ext cx="2762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Jumanji</a:t>
            </a:r>
            <a:endParaRPr lang="hu-HU" dirty="0"/>
          </a:p>
          <a:p>
            <a:r>
              <a:rPr lang="hu-HU" dirty="0"/>
              <a:t>(</a:t>
            </a:r>
            <a:r>
              <a:rPr lang="hu-HU" dirty="0" err="1"/>
              <a:t>Fe</a:t>
            </a:r>
            <a:r>
              <a:rPr lang="hu-HU" dirty="0"/>
              <a:t> és </a:t>
            </a:r>
            <a:r>
              <a:rPr lang="hu-HU" dirty="0" err="1"/>
              <a:t>ketoglutarát</a:t>
            </a:r>
            <a:r>
              <a:rPr lang="hu-HU" dirty="0"/>
              <a:t>)</a:t>
            </a:r>
          </a:p>
          <a:p>
            <a:r>
              <a:rPr lang="hu-HU" dirty="0"/>
              <a:t>Formaldehid szabadul fel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92AB82-A8B0-4E2E-A761-FF2439257996}"/>
              </a:ext>
            </a:extLst>
          </p:cNvPr>
          <p:cNvSpPr txBox="1"/>
          <p:nvPr/>
        </p:nvSpPr>
        <p:spPr>
          <a:xfrm>
            <a:off x="5704249" y="621166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Mi </a:t>
            </a:r>
            <a:r>
              <a:rPr lang="en-US" b="1" dirty="0" err="1">
                <a:solidFill>
                  <a:srgbClr val="C00000"/>
                </a:solidFill>
              </a:rPr>
              <a:t>az</a:t>
            </a:r>
            <a:r>
              <a:rPr lang="en-US" b="1" dirty="0">
                <a:solidFill>
                  <a:srgbClr val="C00000"/>
                </a:solidFill>
              </a:rPr>
              <a:t> a H3K4?</a:t>
            </a:r>
          </a:p>
          <a:p>
            <a:r>
              <a:rPr lang="en-US" b="1" dirty="0">
                <a:solidFill>
                  <a:srgbClr val="C00000"/>
                </a:solidFill>
              </a:rPr>
              <a:t>H3K36?</a:t>
            </a:r>
          </a:p>
        </p:txBody>
      </p:sp>
    </p:spTree>
    <p:extLst>
      <p:ext uri="{BB962C8B-B14F-4D97-AF65-F5344CB8AC3E}">
        <p14:creationId xmlns:p14="http://schemas.microsoft.com/office/powerpoint/2010/main" val="4298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AB393-F327-4229-94E9-416418DEDF22}" type="slidenum">
              <a:rPr/>
              <a:pPr eaLnBrk="1" hangingPunct="1"/>
              <a:t>26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TW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</a:t>
            </a:r>
            <a:r>
              <a:rPr lang="hu-HU" altLang="zh-TW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</a:t>
            </a:r>
            <a:r>
              <a:rPr lang="en-US" altLang="zh-TW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ton </a:t>
            </a:r>
            <a:r>
              <a:rPr lang="hu-HU" altLang="zh-TW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módosulás </a:t>
            </a:r>
            <a:r>
              <a:rPr lang="hu-HU" altLang="zh-TW" sz="32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vs</a:t>
            </a:r>
            <a:r>
              <a:rPr lang="hu-HU" altLang="zh-TW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transzkripció</a:t>
            </a:r>
            <a:endParaRPr lang="en-US" altLang="zh-TW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4221163"/>
            <a:ext cx="74882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400">
                <a:ea typeface="PMingLiU" panose="02020500000000000000" pitchFamily="18" charset="-120"/>
              </a:rPr>
              <a:t>G</a:t>
            </a:r>
            <a:r>
              <a:rPr lang="hu-HU" altLang="zh-TW" sz="2400"/>
              <a:t>én bekapcsolás: </a:t>
            </a:r>
            <a:r>
              <a:rPr lang="en-US" altLang="zh-TW" sz="2400" b="1">
                <a:solidFill>
                  <a:srgbClr val="FF0000"/>
                </a:solidFill>
                <a:ea typeface="PMingLiU" panose="02020500000000000000" pitchFamily="18" charset="-120"/>
              </a:rPr>
              <a:t>H3-K9 acet</a:t>
            </a:r>
            <a:r>
              <a:rPr lang="hu-HU" altLang="zh-TW" sz="2400" b="1">
                <a:solidFill>
                  <a:srgbClr val="FF0000"/>
                </a:solidFill>
              </a:rPr>
              <a:t>ilálás</a:t>
            </a:r>
            <a:r>
              <a:rPr lang="en-US" altLang="zh-TW" sz="2400">
                <a:ea typeface="PMingLiU" panose="02020500000000000000" pitchFamily="18" charset="-12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400">
                <a:ea typeface="PMingLiU" panose="02020500000000000000" pitchFamily="18" charset="-120"/>
              </a:rPr>
              <a:t>G</a:t>
            </a:r>
            <a:r>
              <a:rPr lang="hu-HU" altLang="zh-TW" sz="2400"/>
              <a:t>én kikapcsolás: </a:t>
            </a:r>
            <a:r>
              <a:rPr lang="en-US" altLang="zh-TW" sz="2400">
                <a:ea typeface="PMingLiU" panose="02020500000000000000" pitchFamily="18" charset="-120"/>
              </a:rPr>
              <a:t> </a:t>
            </a:r>
            <a:r>
              <a:rPr lang="en-US" altLang="zh-TW" sz="2400" b="1">
                <a:solidFill>
                  <a:srgbClr val="339966"/>
                </a:solidFill>
                <a:ea typeface="PMingLiU" panose="02020500000000000000" pitchFamily="18" charset="-120"/>
              </a:rPr>
              <a:t>H3-K9 met</a:t>
            </a:r>
            <a:r>
              <a:rPr lang="hu-HU" altLang="zh-TW" sz="2400" b="1">
                <a:solidFill>
                  <a:srgbClr val="339966"/>
                </a:solidFill>
              </a:rPr>
              <a:t>ilálás</a:t>
            </a:r>
            <a:endParaRPr lang="en-US" altLang="zh-TW" sz="2400">
              <a:ea typeface="PMingLiU" panose="02020500000000000000" pitchFamily="18" charset="-120"/>
            </a:endParaRPr>
          </a:p>
        </p:txBody>
      </p:sp>
      <p:pic>
        <p:nvPicPr>
          <p:cNvPr id="5325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9" b="24362"/>
          <a:stretch>
            <a:fillRect/>
          </a:stretch>
        </p:blipFill>
        <p:spPr bwMode="auto">
          <a:xfrm>
            <a:off x="971550" y="1987550"/>
            <a:ext cx="72278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190875" y="2060575"/>
            <a:ext cx="301625" cy="1223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D0D79-D683-49E6-844E-DAEA2D2BA85D}"/>
              </a:ext>
            </a:extLst>
          </p:cNvPr>
          <p:cNvSpPr txBox="1"/>
          <p:nvPr/>
        </p:nvSpPr>
        <p:spPr>
          <a:xfrm>
            <a:off x="152400" y="5221204"/>
            <a:ext cx="9259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 </a:t>
            </a:r>
            <a:r>
              <a:rPr lang="en-US" sz="2400" b="1" dirty="0" err="1">
                <a:solidFill>
                  <a:srgbClr val="C00000"/>
                </a:solidFill>
              </a:rPr>
              <a:t>lehet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molekuláris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oka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annak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hogy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az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acetil-csoporttal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C00000"/>
                </a:solidFill>
              </a:rPr>
              <a:t>bekapcsolódik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míg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metil-csoporttal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inkább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kikapcsolódik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</a:p>
          <a:p>
            <a:r>
              <a:rPr lang="en-US" sz="2400" b="1" dirty="0" err="1">
                <a:solidFill>
                  <a:srgbClr val="C00000"/>
                </a:solidFill>
              </a:rPr>
              <a:t>gén-átírás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/>
          </p:nvPr>
        </p:nvSpPr>
        <p:spPr>
          <a:xfrm>
            <a:off x="457200" y="419591"/>
            <a:ext cx="8229600" cy="1143000"/>
          </a:xfrm>
        </p:spPr>
        <p:txBody>
          <a:bodyPr/>
          <a:lstStyle/>
          <a:p>
            <a:r>
              <a:rPr lang="en-US" sz="3600" dirty="0"/>
              <a:t>Most </a:t>
            </a:r>
            <a:r>
              <a:rPr lang="en-US" sz="3600" dirty="0" err="1"/>
              <a:t>rátérünk</a:t>
            </a:r>
            <a:r>
              <a:rPr lang="en-US" sz="3600" dirty="0"/>
              <a:t> a DNS </a:t>
            </a:r>
            <a:r>
              <a:rPr lang="en-US" sz="3600" dirty="0" err="1"/>
              <a:t>módosításra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hu-HU" sz="3600" dirty="0"/>
              <a:t>Metilált DNS </a:t>
            </a:r>
            <a:r>
              <a:rPr lang="hu-HU" sz="3600" dirty="0" err="1"/>
              <a:t>vs</a:t>
            </a:r>
            <a:r>
              <a:rPr lang="hu-HU" sz="3600" dirty="0"/>
              <a:t> transzkripció</a:t>
            </a:r>
          </a:p>
        </p:txBody>
      </p:sp>
      <p:sp>
        <p:nvSpPr>
          <p:cNvPr id="54275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39DA1C-82F8-4BC8-8230-8AFD3F1E2C82}" type="slidenum">
              <a:rPr/>
              <a:pPr eaLnBrk="1" hangingPunct="1"/>
              <a:t>27</a:t>
            </a:fld>
            <a:endParaRPr lang="en-US"/>
          </a:p>
        </p:txBody>
      </p:sp>
      <p:grpSp>
        <p:nvGrpSpPr>
          <p:cNvPr id="54276" name="Csoportba foglalás 4"/>
          <p:cNvGrpSpPr>
            <a:grpSpLocks/>
          </p:cNvGrpSpPr>
          <p:nvPr/>
        </p:nvGrpSpPr>
        <p:grpSpPr bwMode="auto">
          <a:xfrm>
            <a:off x="685800" y="2133600"/>
            <a:ext cx="7339013" cy="5005388"/>
            <a:chOff x="395288" y="1916113"/>
            <a:chExt cx="7339012" cy="5005387"/>
          </a:xfrm>
        </p:grpSpPr>
        <p:grpSp>
          <p:nvGrpSpPr>
            <p:cNvPr id="54277" name="Group 3"/>
            <p:cNvGrpSpPr>
              <a:grpSpLocks/>
            </p:cNvGrpSpPr>
            <p:nvPr/>
          </p:nvGrpSpPr>
          <p:grpSpPr bwMode="auto">
            <a:xfrm>
              <a:off x="3619500" y="1992313"/>
              <a:ext cx="1981200" cy="1066800"/>
              <a:chOff x="2280" y="816"/>
              <a:chExt cx="1248" cy="672"/>
            </a:xfrm>
          </p:grpSpPr>
          <p:sp>
            <p:nvSpPr>
              <p:cNvPr id="54422" name="Oval 4"/>
              <p:cNvSpPr>
                <a:spLocks noChangeArrowheads="1"/>
              </p:cNvSpPr>
              <p:nvPr/>
            </p:nvSpPr>
            <p:spPr bwMode="auto">
              <a:xfrm>
                <a:off x="2280" y="856"/>
                <a:ext cx="480" cy="392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423" name="Oval 5"/>
              <p:cNvSpPr>
                <a:spLocks noChangeArrowheads="1"/>
              </p:cNvSpPr>
              <p:nvPr/>
            </p:nvSpPr>
            <p:spPr bwMode="auto">
              <a:xfrm>
                <a:off x="2712" y="952"/>
                <a:ext cx="816" cy="44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424" name="Oval 6"/>
              <p:cNvSpPr>
                <a:spLocks noChangeArrowheads="1"/>
              </p:cNvSpPr>
              <p:nvPr/>
            </p:nvSpPr>
            <p:spPr bwMode="auto">
              <a:xfrm>
                <a:off x="3096" y="816"/>
                <a:ext cx="288" cy="240"/>
              </a:xfrm>
              <a:prstGeom prst="ellipse">
                <a:avLst/>
              </a:prstGeom>
              <a:gradFill rotWithShape="0">
                <a:gsLst>
                  <a:gs pos="0">
                    <a:srgbClr val="CC0066"/>
                  </a:gs>
                  <a:gs pos="100000">
                    <a:srgbClr val="27001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425" name="Oval 7"/>
              <p:cNvSpPr>
                <a:spLocks noChangeArrowheads="1"/>
              </p:cNvSpPr>
              <p:nvPr/>
            </p:nvSpPr>
            <p:spPr bwMode="auto">
              <a:xfrm>
                <a:off x="2856" y="1344"/>
                <a:ext cx="192" cy="144"/>
              </a:xfrm>
              <a:prstGeom prst="ellipse">
                <a:avLst/>
              </a:prstGeom>
              <a:gradFill rotWithShape="0">
                <a:gsLst>
                  <a:gs pos="0">
                    <a:srgbClr val="CC0066"/>
                  </a:gs>
                  <a:gs pos="100000">
                    <a:srgbClr val="27001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4278" name="Group 8"/>
            <p:cNvGrpSpPr>
              <a:grpSpLocks/>
            </p:cNvGrpSpPr>
            <p:nvPr/>
          </p:nvGrpSpPr>
          <p:grpSpPr bwMode="auto">
            <a:xfrm>
              <a:off x="5410200" y="1979613"/>
              <a:ext cx="1371600" cy="1371600"/>
              <a:chOff x="3408" y="808"/>
              <a:chExt cx="864" cy="864"/>
            </a:xfrm>
          </p:grpSpPr>
          <p:sp>
            <p:nvSpPr>
              <p:cNvPr id="54419" name="Oval 9"/>
              <p:cNvSpPr>
                <a:spLocks noChangeArrowheads="1"/>
              </p:cNvSpPr>
              <p:nvPr/>
            </p:nvSpPr>
            <p:spPr bwMode="auto">
              <a:xfrm>
                <a:off x="3624" y="1528"/>
                <a:ext cx="192" cy="144"/>
              </a:xfrm>
              <a:prstGeom prst="ellipse">
                <a:avLst/>
              </a:prstGeom>
              <a:gradFill rotWithShape="0">
                <a:gsLst>
                  <a:gs pos="0">
                    <a:srgbClr val="CC0066"/>
                  </a:gs>
                  <a:gs pos="100000">
                    <a:srgbClr val="27001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420" name="Oval 10"/>
              <p:cNvSpPr>
                <a:spLocks noChangeArrowheads="1"/>
              </p:cNvSpPr>
              <p:nvPr/>
            </p:nvSpPr>
            <p:spPr bwMode="auto">
              <a:xfrm>
                <a:off x="3408" y="808"/>
                <a:ext cx="864" cy="720"/>
              </a:xfrm>
              <a:prstGeom prst="ellipse">
                <a:avLst/>
              </a:prstGeom>
              <a:gradFill rotWithShape="0">
                <a:gsLst>
                  <a:gs pos="0">
                    <a:srgbClr val="CC66FF"/>
                  </a:gs>
                  <a:gs pos="100000">
                    <a:srgbClr val="2E173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421" name="Oval 11"/>
              <p:cNvSpPr>
                <a:spLocks noChangeArrowheads="1"/>
              </p:cNvSpPr>
              <p:nvPr/>
            </p:nvSpPr>
            <p:spPr bwMode="auto">
              <a:xfrm>
                <a:off x="3808" y="1496"/>
                <a:ext cx="192" cy="144"/>
              </a:xfrm>
              <a:prstGeom prst="ellipse">
                <a:avLst/>
              </a:prstGeom>
              <a:gradFill rotWithShape="0">
                <a:gsLst>
                  <a:gs pos="0">
                    <a:srgbClr val="CC0066"/>
                  </a:gs>
                  <a:gs pos="100000">
                    <a:srgbClr val="27001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4279" name="Group 12"/>
            <p:cNvGrpSpPr>
              <a:grpSpLocks/>
            </p:cNvGrpSpPr>
            <p:nvPr/>
          </p:nvGrpSpPr>
          <p:grpSpPr bwMode="auto">
            <a:xfrm>
              <a:off x="2097090" y="1916118"/>
              <a:ext cx="5637216" cy="1196979"/>
              <a:chOff x="1147" y="1022"/>
              <a:chExt cx="3551" cy="754"/>
            </a:xfrm>
          </p:grpSpPr>
          <p:sp>
            <p:nvSpPr>
              <p:cNvPr id="54360" name="Freeform 13"/>
              <p:cNvSpPr>
                <a:spLocks/>
              </p:cNvSpPr>
              <p:nvPr/>
            </p:nvSpPr>
            <p:spPr bwMode="auto">
              <a:xfrm>
                <a:off x="4106" y="1462"/>
                <a:ext cx="96" cy="48"/>
              </a:xfrm>
              <a:custGeom>
                <a:avLst/>
                <a:gdLst>
                  <a:gd name="T0" fmla="*/ 0 w 96"/>
                  <a:gd name="T1" fmla="*/ 0 h 48"/>
                  <a:gd name="T2" fmla="*/ 48 w 96"/>
                  <a:gd name="T3" fmla="*/ 48 h 48"/>
                  <a:gd name="T4" fmla="*/ 96 w 9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0" y="0"/>
                    </a:moveTo>
                    <a:cubicBezTo>
                      <a:pt x="16" y="24"/>
                      <a:pt x="32" y="48"/>
                      <a:pt x="48" y="48"/>
                    </a:cubicBezTo>
                    <a:cubicBezTo>
                      <a:pt x="64" y="48"/>
                      <a:pt x="88" y="8"/>
                      <a:pt x="96" y="0"/>
                    </a:cubicBezTo>
                  </a:path>
                </a:pathLst>
              </a:custGeom>
              <a:noFill/>
              <a:ln w="28575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" name="Line 14"/>
              <p:cNvSpPr>
                <a:spLocks noChangeShapeType="1"/>
              </p:cNvSpPr>
              <p:nvPr/>
            </p:nvSpPr>
            <p:spPr bwMode="auto">
              <a:xfrm>
                <a:off x="4210" y="1458"/>
                <a:ext cx="192" cy="0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" name="Line 15"/>
              <p:cNvSpPr>
                <a:spLocks noChangeShapeType="1"/>
              </p:cNvSpPr>
              <p:nvPr/>
            </p:nvSpPr>
            <p:spPr bwMode="auto">
              <a:xfrm flipV="1">
                <a:off x="4313" y="1294"/>
                <a:ext cx="0" cy="144"/>
              </a:xfrm>
              <a:prstGeom prst="line">
                <a:avLst/>
              </a:prstGeom>
              <a:noFill/>
              <a:ln w="762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Line 16"/>
              <p:cNvSpPr>
                <a:spLocks noChangeShapeType="1"/>
              </p:cNvSpPr>
              <p:nvPr/>
            </p:nvSpPr>
            <p:spPr bwMode="auto">
              <a:xfrm>
                <a:off x="4314" y="1285"/>
                <a:ext cx="384" cy="0"/>
              </a:xfrm>
              <a:prstGeom prst="line">
                <a:avLst/>
              </a:prstGeom>
              <a:noFill/>
              <a:ln w="76200" cap="sq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" name="Oval 17"/>
              <p:cNvSpPr>
                <a:spLocks noChangeArrowheads="1"/>
              </p:cNvSpPr>
              <p:nvPr/>
            </p:nvSpPr>
            <p:spPr bwMode="auto">
              <a:xfrm rot="2875134">
                <a:off x="3782" y="1190"/>
                <a:ext cx="336" cy="384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65" name="Line 18"/>
              <p:cNvSpPr>
                <a:spLocks noChangeShapeType="1"/>
              </p:cNvSpPr>
              <p:nvPr/>
            </p:nvSpPr>
            <p:spPr bwMode="auto">
              <a:xfrm rot="85576" flipH="1">
                <a:off x="3812" y="1221"/>
                <a:ext cx="240" cy="240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" name="Line 19"/>
              <p:cNvSpPr>
                <a:spLocks noChangeShapeType="1"/>
              </p:cNvSpPr>
              <p:nvPr/>
            </p:nvSpPr>
            <p:spPr bwMode="auto">
              <a:xfrm flipV="1">
                <a:off x="3930" y="1306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" name="Line 20"/>
              <p:cNvSpPr>
                <a:spLocks noChangeShapeType="1"/>
              </p:cNvSpPr>
              <p:nvPr/>
            </p:nvSpPr>
            <p:spPr bwMode="auto">
              <a:xfrm flipV="1">
                <a:off x="3878" y="1358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" name="Freeform 21"/>
              <p:cNvSpPr>
                <a:spLocks/>
              </p:cNvSpPr>
              <p:nvPr/>
            </p:nvSpPr>
            <p:spPr bwMode="auto">
              <a:xfrm rot="1232610">
                <a:off x="3451" y="1400"/>
                <a:ext cx="336" cy="160"/>
              </a:xfrm>
              <a:custGeom>
                <a:avLst/>
                <a:gdLst>
                  <a:gd name="T0" fmla="*/ 0 w 192"/>
                  <a:gd name="T1" fmla="*/ 96 h 160"/>
                  <a:gd name="T2" fmla="*/ 84 w 192"/>
                  <a:gd name="T3" fmla="*/ 144 h 160"/>
                  <a:gd name="T4" fmla="*/ 336 w 192"/>
                  <a:gd name="T5" fmla="*/ 0 h 160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0"/>
                  <a:gd name="T11" fmla="*/ 192 w 192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0">
                    <a:moveTo>
                      <a:pt x="0" y="96"/>
                    </a:moveTo>
                    <a:cubicBezTo>
                      <a:pt x="8" y="128"/>
                      <a:pt x="16" y="160"/>
                      <a:pt x="48" y="144"/>
                    </a:cubicBezTo>
                    <a:cubicBezTo>
                      <a:pt x="80" y="128"/>
                      <a:pt x="136" y="64"/>
                      <a:pt x="192" y="0"/>
                    </a:cubicBezTo>
                  </a:path>
                </a:pathLst>
              </a:custGeom>
              <a:noFill/>
              <a:ln w="28575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" name="Oval 22"/>
              <p:cNvSpPr>
                <a:spLocks noChangeArrowheads="1"/>
              </p:cNvSpPr>
              <p:nvPr/>
            </p:nvSpPr>
            <p:spPr bwMode="auto">
              <a:xfrm rot="2875134">
                <a:off x="3158" y="1190"/>
                <a:ext cx="336" cy="384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70" name="Line 23"/>
              <p:cNvSpPr>
                <a:spLocks noChangeShapeType="1"/>
              </p:cNvSpPr>
              <p:nvPr/>
            </p:nvSpPr>
            <p:spPr bwMode="auto">
              <a:xfrm rot="85576" flipH="1">
                <a:off x="3188" y="1221"/>
                <a:ext cx="240" cy="240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" name="Line 24"/>
              <p:cNvSpPr>
                <a:spLocks noChangeShapeType="1"/>
              </p:cNvSpPr>
              <p:nvPr/>
            </p:nvSpPr>
            <p:spPr bwMode="auto">
              <a:xfrm flipV="1">
                <a:off x="3306" y="1306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" name="Line 25"/>
              <p:cNvSpPr>
                <a:spLocks noChangeShapeType="1"/>
              </p:cNvSpPr>
              <p:nvPr/>
            </p:nvSpPr>
            <p:spPr bwMode="auto">
              <a:xfrm flipV="1">
                <a:off x="3254" y="1358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" name="Freeform 26"/>
              <p:cNvSpPr>
                <a:spLocks/>
              </p:cNvSpPr>
              <p:nvPr/>
            </p:nvSpPr>
            <p:spPr bwMode="auto">
              <a:xfrm rot="1232610">
                <a:off x="2827" y="1400"/>
                <a:ext cx="336" cy="160"/>
              </a:xfrm>
              <a:custGeom>
                <a:avLst/>
                <a:gdLst>
                  <a:gd name="T0" fmla="*/ 0 w 192"/>
                  <a:gd name="T1" fmla="*/ 96 h 160"/>
                  <a:gd name="T2" fmla="*/ 84 w 192"/>
                  <a:gd name="T3" fmla="*/ 144 h 160"/>
                  <a:gd name="T4" fmla="*/ 336 w 192"/>
                  <a:gd name="T5" fmla="*/ 0 h 160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0"/>
                  <a:gd name="T11" fmla="*/ 192 w 192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0">
                    <a:moveTo>
                      <a:pt x="0" y="96"/>
                    </a:moveTo>
                    <a:cubicBezTo>
                      <a:pt x="8" y="128"/>
                      <a:pt x="16" y="160"/>
                      <a:pt x="48" y="144"/>
                    </a:cubicBezTo>
                    <a:cubicBezTo>
                      <a:pt x="80" y="128"/>
                      <a:pt x="136" y="64"/>
                      <a:pt x="192" y="0"/>
                    </a:cubicBezTo>
                  </a:path>
                </a:pathLst>
              </a:custGeom>
              <a:noFill/>
              <a:ln w="28575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" name="Oval 27"/>
              <p:cNvSpPr>
                <a:spLocks noChangeArrowheads="1"/>
              </p:cNvSpPr>
              <p:nvPr/>
            </p:nvSpPr>
            <p:spPr bwMode="auto">
              <a:xfrm rot="2875134">
                <a:off x="2582" y="1190"/>
                <a:ext cx="336" cy="384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75" name="Line 28"/>
              <p:cNvSpPr>
                <a:spLocks noChangeShapeType="1"/>
              </p:cNvSpPr>
              <p:nvPr/>
            </p:nvSpPr>
            <p:spPr bwMode="auto">
              <a:xfrm rot="85576" flipH="1">
                <a:off x="2614" y="1220"/>
                <a:ext cx="240" cy="240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" name="Line 29"/>
              <p:cNvSpPr>
                <a:spLocks noChangeShapeType="1"/>
              </p:cNvSpPr>
              <p:nvPr/>
            </p:nvSpPr>
            <p:spPr bwMode="auto">
              <a:xfrm flipV="1">
                <a:off x="2730" y="1306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" name="Line 30"/>
              <p:cNvSpPr>
                <a:spLocks noChangeShapeType="1"/>
              </p:cNvSpPr>
              <p:nvPr/>
            </p:nvSpPr>
            <p:spPr bwMode="auto">
              <a:xfrm flipV="1">
                <a:off x="2678" y="1358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" name="Freeform 31"/>
              <p:cNvSpPr>
                <a:spLocks/>
              </p:cNvSpPr>
              <p:nvPr/>
            </p:nvSpPr>
            <p:spPr bwMode="auto">
              <a:xfrm rot="1232610">
                <a:off x="2251" y="1400"/>
                <a:ext cx="336" cy="160"/>
              </a:xfrm>
              <a:custGeom>
                <a:avLst/>
                <a:gdLst>
                  <a:gd name="T0" fmla="*/ 0 w 192"/>
                  <a:gd name="T1" fmla="*/ 96 h 160"/>
                  <a:gd name="T2" fmla="*/ 84 w 192"/>
                  <a:gd name="T3" fmla="*/ 144 h 160"/>
                  <a:gd name="T4" fmla="*/ 336 w 192"/>
                  <a:gd name="T5" fmla="*/ 0 h 160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0"/>
                  <a:gd name="T11" fmla="*/ 192 w 192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0">
                    <a:moveTo>
                      <a:pt x="0" y="96"/>
                    </a:moveTo>
                    <a:cubicBezTo>
                      <a:pt x="8" y="128"/>
                      <a:pt x="16" y="160"/>
                      <a:pt x="48" y="144"/>
                    </a:cubicBezTo>
                    <a:cubicBezTo>
                      <a:pt x="80" y="128"/>
                      <a:pt x="136" y="64"/>
                      <a:pt x="192" y="0"/>
                    </a:cubicBezTo>
                  </a:path>
                </a:pathLst>
              </a:custGeom>
              <a:noFill/>
              <a:ln w="28575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Oval 32"/>
              <p:cNvSpPr>
                <a:spLocks noChangeArrowheads="1"/>
              </p:cNvSpPr>
              <p:nvPr/>
            </p:nvSpPr>
            <p:spPr bwMode="auto">
              <a:xfrm rot="2875134">
                <a:off x="2029" y="1190"/>
                <a:ext cx="336" cy="384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80" name="Line 33"/>
              <p:cNvSpPr>
                <a:spLocks noChangeShapeType="1"/>
              </p:cNvSpPr>
              <p:nvPr/>
            </p:nvSpPr>
            <p:spPr bwMode="auto">
              <a:xfrm rot="85576" flipH="1">
                <a:off x="2059" y="1221"/>
                <a:ext cx="240" cy="240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" name="Line 34"/>
              <p:cNvSpPr>
                <a:spLocks noChangeShapeType="1"/>
              </p:cNvSpPr>
              <p:nvPr/>
            </p:nvSpPr>
            <p:spPr bwMode="auto">
              <a:xfrm flipV="1">
                <a:off x="2177" y="1306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" name="Line 35"/>
              <p:cNvSpPr>
                <a:spLocks noChangeShapeType="1"/>
              </p:cNvSpPr>
              <p:nvPr/>
            </p:nvSpPr>
            <p:spPr bwMode="auto">
              <a:xfrm flipV="1">
                <a:off x="2125" y="1358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" name="Freeform 36"/>
              <p:cNvSpPr>
                <a:spLocks/>
              </p:cNvSpPr>
              <p:nvPr/>
            </p:nvSpPr>
            <p:spPr bwMode="auto">
              <a:xfrm rot="1232610">
                <a:off x="1698" y="1400"/>
                <a:ext cx="336" cy="160"/>
              </a:xfrm>
              <a:custGeom>
                <a:avLst/>
                <a:gdLst>
                  <a:gd name="T0" fmla="*/ 0 w 192"/>
                  <a:gd name="T1" fmla="*/ 96 h 160"/>
                  <a:gd name="T2" fmla="*/ 84 w 192"/>
                  <a:gd name="T3" fmla="*/ 144 h 160"/>
                  <a:gd name="T4" fmla="*/ 336 w 192"/>
                  <a:gd name="T5" fmla="*/ 0 h 160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0"/>
                  <a:gd name="T11" fmla="*/ 192 w 192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0">
                    <a:moveTo>
                      <a:pt x="0" y="96"/>
                    </a:moveTo>
                    <a:cubicBezTo>
                      <a:pt x="8" y="128"/>
                      <a:pt x="16" y="160"/>
                      <a:pt x="48" y="144"/>
                    </a:cubicBezTo>
                    <a:cubicBezTo>
                      <a:pt x="80" y="128"/>
                      <a:pt x="136" y="64"/>
                      <a:pt x="192" y="0"/>
                    </a:cubicBezTo>
                  </a:path>
                </a:pathLst>
              </a:custGeom>
              <a:noFill/>
              <a:ln w="28575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" name="Oval 37"/>
              <p:cNvSpPr>
                <a:spLocks noChangeArrowheads="1"/>
              </p:cNvSpPr>
              <p:nvPr/>
            </p:nvSpPr>
            <p:spPr bwMode="auto">
              <a:xfrm rot="2875134">
                <a:off x="1478" y="1190"/>
                <a:ext cx="336" cy="384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85" name="Line 38"/>
              <p:cNvSpPr>
                <a:spLocks noChangeShapeType="1"/>
              </p:cNvSpPr>
              <p:nvPr/>
            </p:nvSpPr>
            <p:spPr bwMode="auto">
              <a:xfrm rot="85576" flipH="1">
                <a:off x="1508" y="1221"/>
                <a:ext cx="240" cy="240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" name="Line 39"/>
              <p:cNvSpPr>
                <a:spLocks noChangeShapeType="1"/>
              </p:cNvSpPr>
              <p:nvPr/>
            </p:nvSpPr>
            <p:spPr bwMode="auto">
              <a:xfrm flipV="1">
                <a:off x="1623" y="1306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" name="Line 40"/>
              <p:cNvSpPr>
                <a:spLocks noChangeShapeType="1"/>
              </p:cNvSpPr>
              <p:nvPr/>
            </p:nvSpPr>
            <p:spPr bwMode="auto">
              <a:xfrm flipV="1">
                <a:off x="1577" y="1355"/>
                <a:ext cx="192" cy="192"/>
              </a:xfrm>
              <a:prstGeom prst="line">
                <a:avLst/>
              </a:prstGeom>
              <a:noFill/>
              <a:ln w="28575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" name="Freeform 41"/>
              <p:cNvSpPr>
                <a:spLocks/>
              </p:cNvSpPr>
              <p:nvPr/>
            </p:nvSpPr>
            <p:spPr bwMode="auto">
              <a:xfrm rot="1232610">
                <a:off x="1147" y="1400"/>
                <a:ext cx="336" cy="160"/>
              </a:xfrm>
              <a:custGeom>
                <a:avLst/>
                <a:gdLst>
                  <a:gd name="T0" fmla="*/ 0 w 192"/>
                  <a:gd name="T1" fmla="*/ 96 h 160"/>
                  <a:gd name="T2" fmla="*/ 84 w 192"/>
                  <a:gd name="T3" fmla="*/ 144 h 160"/>
                  <a:gd name="T4" fmla="*/ 336 w 192"/>
                  <a:gd name="T5" fmla="*/ 0 h 160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0"/>
                  <a:gd name="T11" fmla="*/ 192 w 192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0">
                    <a:moveTo>
                      <a:pt x="0" y="96"/>
                    </a:moveTo>
                    <a:cubicBezTo>
                      <a:pt x="8" y="128"/>
                      <a:pt x="16" y="160"/>
                      <a:pt x="48" y="144"/>
                    </a:cubicBezTo>
                    <a:cubicBezTo>
                      <a:pt x="80" y="128"/>
                      <a:pt x="136" y="64"/>
                      <a:pt x="192" y="0"/>
                    </a:cubicBezTo>
                  </a:path>
                </a:pathLst>
              </a:custGeom>
              <a:noFill/>
              <a:ln w="28575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" name="Oval 42"/>
              <p:cNvSpPr>
                <a:spLocks noChangeArrowheads="1"/>
              </p:cNvSpPr>
              <p:nvPr/>
            </p:nvSpPr>
            <p:spPr bwMode="auto">
              <a:xfrm>
                <a:off x="2125" y="1338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0" name="Oval 43"/>
              <p:cNvSpPr>
                <a:spLocks noChangeArrowheads="1"/>
              </p:cNvSpPr>
              <p:nvPr/>
            </p:nvSpPr>
            <p:spPr bwMode="auto">
              <a:xfrm>
                <a:off x="2203" y="1414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1" name="Oval 44"/>
              <p:cNvSpPr>
                <a:spLocks noChangeArrowheads="1"/>
              </p:cNvSpPr>
              <p:nvPr/>
            </p:nvSpPr>
            <p:spPr bwMode="auto">
              <a:xfrm>
                <a:off x="2673" y="1330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2" name="Oval 45"/>
              <p:cNvSpPr>
                <a:spLocks noChangeArrowheads="1"/>
              </p:cNvSpPr>
              <p:nvPr/>
            </p:nvSpPr>
            <p:spPr bwMode="auto">
              <a:xfrm>
                <a:off x="2761" y="1406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3" name="Oval 46"/>
              <p:cNvSpPr>
                <a:spLocks noChangeArrowheads="1"/>
              </p:cNvSpPr>
              <p:nvPr/>
            </p:nvSpPr>
            <p:spPr bwMode="auto">
              <a:xfrm>
                <a:off x="1556" y="1352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4" name="Oval 47"/>
              <p:cNvSpPr>
                <a:spLocks noChangeArrowheads="1"/>
              </p:cNvSpPr>
              <p:nvPr/>
            </p:nvSpPr>
            <p:spPr bwMode="auto">
              <a:xfrm>
                <a:off x="1661" y="1397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5" name="Oval 48"/>
              <p:cNvSpPr>
                <a:spLocks noChangeArrowheads="1"/>
              </p:cNvSpPr>
              <p:nvPr/>
            </p:nvSpPr>
            <p:spPr bwMode="auto">
              <a:xfrm>
                <a:off x="3245" y="1353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6" name="Oval 49"/>
              <p:cNvSpPr>
                <a:spLocks noChangeArrowheads="1"/>
              </p:cNvSpPr>
              <p:nvPr/>
            </p:nvSpPr>
            <p:spPr bwMode="auto">
              <a:xfrm>
                <a:off x="3344" y="1407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7" name="Oval 50"/>
              <p:cNvSpPr>
                <a:spLocks noChangeArrowheads="1"/>
              </p:cNvSpPr>
              <p:nvPr/>
            </p:nvSpPr>
            <p:spPr bwMode="auto">
              <a:xfrm>
                <a:off x="3896" y="1329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8" name="Oval 51"/>
              <p:cNvSpPr>
                <a:spLocks noChangeArrowheads="1"/>
              </p:cNvSpPr>
              <p:nvPr/>
            </p:nvSpPr>
            <p:spPr bwMode="auto">
              <a:xfrm>
                <a:off x="3992" y="1365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399" name="Freeform 52"/>
              <p:cNvSpPr>
                <a:spLocks/>
              </p:cNvSpPr>
              <p:nvPr/>
            </p:nvSpPr>
            <p:spPr bwMode="auto">
              <a:xfrm rot="-6852724">
                <a:off x="3645" y="1130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" name="Freeform 53"/>
              <p:cNvSpPr>
                <a:spLocks/>
              </p:cNvSpPr>
              <p:nvPr/>
            </p:nvSpPr>
            <p:spPr bwMode="auto">
              <a:xfrm rot="4599437">
                <a:off x="3977" y="1616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" name="Freeform 54"/>
              <p:cNvSpPr>
                <a:spLocks/>
              </p:cNvSpPr>
              <p:nvPr/>
            </p:nvSpPr>
            <p:spPr bwMode="auto">
              <a:xfrm rot="-1091682">
                <a:off x="3637" y="1595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" name="Freeform 55"/>
              <p:cNvSpPr>
                <a:spLocks/>
              </p:cNvSpPr>
              <p:nvPr/>
            </p:nvSpPr>
            <p:spPr bwMode="auto">
              <a:xfrm rot="-601815">
                <a:off x="3426" y="1152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" name="Freeform 56"/>
              <p:cNvSpPr>
                <a:spLocks/>
              </p:cNvSpPr>
              <p:nvPr/>
            </p:nvSpPr>
            <p:spPr bwMode="auto">
              <a:xfrm rot="-6852724">
                <a:off x="3009" y="1131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" name="Freeform 57"/>
              <p:cNvSpPr>
                <a:spLocks/>
              </p:cNvSpPr>
              <p:nvPr/>
            </p:nvSpPr>
            <p:spPr bwMode="auto">
              <a:xfrm rot="4599437">
                <a:off x="3345" y="1618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" name="Freeform 58"/>
              <p:cNvSpPr>
                <a:spLocks/>
              </p:cNvSpPr>
              <p:nvPr/>
            </p:nvSpPr>
            <p:spPr bwMode="auto">
              <a:xfrm rot="-1091682">
                <a:off x="3012" y="1596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" name="Freeform 59"/>
              <p:cNvSpPr>
                <a:spLocks/>
              </p:cNvSpPr>
              <p:nvPr/>
            </p:nvSpPr>
            <p:spPr bwMode="auto">
              <a:xfrm rot="-601815">
                <a:off x="2852" y="1147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" name="Freeform 60"/>
              <p:cNvSpPr>
                <a:spLocks/>
              </p:cNvSpPr>
              <p:nvPr/>
            </p:nvSpPr>
            <p:spPr bwMode="auto">
              <a:xfrm rot="-6852724">
                <a:off x="2437" y="1135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" name="Freeform 61"/>
              <p:cNvSpPr>
                <a:spLocks/>
              </p:cNvSpPr>
              <p:nvPr/>
            </p:nvSpPr>
            <p:spPr bwMode="auto">
              <a:xfrm rot="4599437">
                <a:off x="2765" y="1621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" name="Freeform 62"/>
              <p:cNvSpPr>
                <a:spLocks/>
              </p:cNvSpPr>
              <p:nvPr/>
            </p:nvSpPr>
            <p:spPr bwMode="auto">
              <a:xfrm rot="-1091682">
                <a:off x="2449" y="1594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" name="Freeform 63"/>
              <p:cNvSpPr>
                <a:spLocks/>
              </p:cNvSpPr>
              <p:nvPr/>
            </p:nvSpPr>
            <p:spPr bwMode="auto">
              <a:xfrm rot="-601815">
                <a:off x="2297" y="1154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Freeform 64"/>
              <p:cNvSpPr>
                <a:spLocks/>
              </p:cNvSpPr>
              <p:nvPr/>
            </p:nvSpPr>
            <p:spPr bwMode="auto">
              <a:xfrm rot="-6852724">
                <a:off x="1905" y="1118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" name="Freeform 65"/>
              <p:cNvSpPr>
                <a:spLocks/>
              </p:cNvSpPr>
              <p:nvPr/>
            </p:nvSpPr>
            <p:spPr bwMode="auto">
              <a:xfrm rot="4599437">
                <a:off x="2201" y="1632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" name="Freeform 66"/>
              <p:cNvSpPr>
                <a:spLocks/>
              </p:cNvSpPr>
              <p:nvPr/>
            </p:nvSpPr>
            <p:spPr bwMode="auto">
              <a:xfrm rot="-1091682">
                <a:off x="1894" y="1587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" name="Freeform 67"/>
              <p:cNvSpPr>
                <a:spLocks/>
              </p:cNvSpPr>
              <p:nvPr/>
            </p:nvSpPr>
            <p:spPr bwMode="auto">
              <a:xfrm rot="-601815">
                <a:off x="1747" y="1149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" name="Freeform 68"/>
              <p:cNvSpPr>
                <a:spLocks/>
              </p:cNvSpPr>
              <p:nvPr/>
            </p:nvSpPr>
            <p:spPr bwMode="auto">
              <a:xfrm rot="-6852724">
                <a:off x="1329" y="1139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" name="Freeform 69"/>
              <p:cNvSpPr>
                <a:spLocks/>
              </p:cNvSpPr>
              <p:nvPr/>
            </p:nvSpPr>
            <p:spPr bwMode="auto">
              <a:xfrm rot="4599437">
                <a:off x="1649" y="1625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" name="Freeform 70"/>
              <p:cNvSpPr>
                <a:spLocks/>
              </p:cNvSpPr>
              <p:nvPr/>
            </p:nvSpPr>
            <p:spPr bwMode="auto">
              <a:xfrm rot="-1091682">
                <a:off x="1342" y="1591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" name="Freeform 71"/>
              <p:cNvSpPr>
                <a:spLocks/>
              </p:cNvSpPr>
              <p:nvPr/>
            </p:nvSpPr>
            <p:spPr bwMode="auto">
              <a:xfrm rot="-601815">
                <a:off x="4048" y="1144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280" name="Text Box 75"/>
            <p:cNvSpPr txBox="1">
              <a:spLocks noChangeArrowheads="1"/>
            </p:cNvSpPr>
            <p:nvPr/>
          </p:nvSpPr>
          <p:spPr bwMode="auto">
            <a:xfrm>
              <a:off x="6248400" y="64643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/>
            </a:p>
          </p:txBody>
        </p:sp>
        <p:grpSp>
          <p:nvGrpSpPr>
            <p:cNvPr id="54281" name="Group 77"/>
            <p:cNvGrpSpPr>
              <a:grpSpLocks/>
            </p:cNvGrpSpPr>
            <p:nvPr/>
          </p:nvGrpSpPr>
          <p:grpSpPr bwMode="auto">
            <a:xfrm>
              <a:off x="3124200" y="3490913"/>
              <a:ext cx="3708400" cy="1879600"/>
              <a:chOff x="1968" y="1760"/>
              <a:chExt cx="2336" cy="1184"/>
            </a:xfrm>
          </p:grpSpPr>
          <p:sp>
            <p:nvSpPr>
              <p:cNvPr id="54303" name="Freeform 78"/>
              <p:cNvSpPr>
                <a:spLocks/>
              </p:cNvSpPr>
              <p:nvPr/>
            </p:nvSpPr>
            <p:spPr bwMode="auto">
              <a:xfrm>
                <a:off x="2160" y="2504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" name="Freeform 79"/>
              <p:cNvSpPr>
                <a:spLocks/>
              </p:cNvSpPr>
              <p:nvPr/>
            </p:nvSpPr>
            <p:spPr bwMode="auto">
              <a:xfrm>
                <a:off x="2064" y="2880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" name="Freeform 80"/>
              <p:cNvSpPr>
                <a:spLocks/>
              </p:cNvSpPr>
              <p:nvPr/>
            </p:nvSpPr>
            <p:spPr bwMode="auto">
              <a:xfrm>
                <a:off x="2496" y="2512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" name="Freeform 81"/>
              <p:cNvSpPr>
                <a:spLocks/>
              </p:cNvSpPr>
              <p:nvPr/>
            </p:nvSpPr>
            <p:spPr bwMode="auto">
              <a:xfrm>
                <a:off x="2400" y="2888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" name="Freeform 82"/>
              <p:cNvSpPr>
                <a:spLocks/>
              </p:cNvSpPr>
              <p:nvPr/>
            </p:nvSpPr>
            <p:spPr bwMode="auto">
              <a:xfrm>
                <a:off x="2848" y="2512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" name="Freeform 83"/>
              <p:cNvSpPr>
                <a:spLocks/>
              </p:cNvSpPr>
              <p:nvPr/>
            </p:nvSpPr>
            <p:spPr bwMode="auto">
              <a:xfrm>
                <a:off x="2752" y="2888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" name="Freeform 84"/>
              <p:cNvSpPr>
                <a:spLocks/>
              </p:cNvSpPr>
              <p:nvPr/>
            </p:nvSpPr>
            <p:spPr bwMode="auto">
              <a:xfrm>
                <a:off x="3232" y="2512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" name="Freeform 85"/>
              <p:cNvSpPr>
                <a:spLocks/>
              </p:cNvSpPr>
              <p:nvPr/>
            </p:nvSpPr>
            <p:spPr bwMode="auto">
              <a:xfrm>
                <a:off x="3136" y="2888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" name="Freeform 86"/>
              <p:cNvSpPr>
                <a:spLocks/>
              </p:cNvSpPr>
              <p:nvPr/>
            </p:nvSpPr>
            <p:spPr bwMode="auto">
              <a:xfrm>
                <a:off x="3616" y="2520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" name="Freeform 87"/>
              <p:cNvSpPr>
                <a:spLocks/>
              </p:cNvSpPr>
              <p:nvPr/>
            </p:nvSpPr>
            <p:spPr bwMode="auto">
              <a:xfrm>
                <a:off x="3520" y="2896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48 w 144"/>
                  <a:gd name="T3" fmla="*/ 0 h 48"/>
                  <a:gd name="T4" fmla="*/ 96 w 144"/>
                  <a:gd name="T5" fmla="*/ 48 h 48"/>
                  <a:gd name="T6" fmla="*/ 144 w 14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36" y="8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313" name="Group 88"/>
              <p:cNvGrpSpPr>
                <a:grpSpLocks/>
              </p:cNvGrpSpPr>
              <p:nvPr/>
            </p:nvGrpSpPr>
            <p:grpSpPr bwMode="auto">
              <a:xfrm>
                <a:off x="1968" y="1760"/>
                <a:ext cx="2336" cy="1130"/>
                <a:chOff x="1968" y="1760"/>
                <a:chExt cx="2336" cy="1130"/>
              </a:xfrm>
            </p:grpSpPr>
            <p:grpSp>
              <p:nvGrpSpPr>
                <p:cNvPr id="54314" name="Group 89"/>
                <p:cNvGrpSpPr>
                  <a:grpSpLocks/>
                </p:cNvGrpSpPr>
                <p:nvPr/>
              </p:nvGrpSpPr>
              <p:grpSpPr bwMode="auto">
                <a:xfrm>
                  <a:off x="1968" y="2512"/>
                  <a:ext cx="2336" cy="378"/>
                  <a:chOff x="1680" y="2782"/>
                  <a:chExt cx="2336" cy="378"/>
                </a:xfrm>
              </p:grpSpPr>
              <p:sp>
                <p:nvSpPr>
                  <p:cNvPr id="54318" name="Oval 90"/>
                  <p:cNvSpPr>
                    <a:spLocks noChangeArrowheads="1"/>
                  </p:cNvSpPr>
                  <p:nvPr/>
                </p:nvSpPr>
                <p:spPr bwMode="auto">
                  <a:xfrm rot="2875134">
                    <a:off x="3160" y="2800"/>
                    <a:ext cx="336" cy="38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19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6" y="2840"/>
                    <a:ext cx="240" cy="24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20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08" y="2916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21" name="Freeform 93"/>
                  <p:cNvSpPr>
                    <a:spLocks/>
                  </p:cNvSpPr>
                  <p:nvPr/>
                </p:nvSpPr>
                <p:spPr bwMode="auto">
                  <a:xfrm rot="124725">
                    <a:off x="3120" y="2956"/>
                    <a:ext cx="192" cy="160"/>
                  </a:xfrm>
                  <a:custGeom>
                    <a:avLst/>
                    <a:gdLst>
                      <a:gd name="T0" fmla="*/ 0 w 192"/>
                      <a:gd name="T1" fmla="*/ 96 h 160"/>
                      <a:gd name="T2" fmla="*/ 48 w 192"/>
                      <a:gd name="T3" fmla="*/ 144 h 160"/>
                      <a:gd name="T4" fmla="*/ 192 w 192"/>
                      <a:gd name="T5" fmla="*/ 0 h 160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60"/>
                      <a:gd name="T11" fmla="*/ 192 w 192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60">
                        <a:moveTo>
                          <a:pt x="0" y="96"/>
                        </a:moveTo>
                        <a:cubicBezTo>
                          <a:pt x="8" y="128"/>
                          <a:pt x="16" y="160"/>
                          <a:pt x="48" y="144"/>
                        </a:cubicBezTo>
                        <a:cubicBezTo>
                          <a:pt x="80" y="128"/>
                          <a:pt x="136" y="64"/>
                          <a:pt x="192" y="0"/>
                        </a:cubicBezTo>
                      </a:path>
                    </a:pathLst>
                  </a:custGeom>
                  <a:noFill/>
                  <a:ln w="1905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22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29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23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56" y="2968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24" name="Oval 96"/>
                  <p:cNvSpPr>
                    <a:spLocks noChangeArrowheads="1"/>
                  </p:cNvSpPr>
                  <p:nvPr/>
                </p:nvSpPr>
                <p:spPr bwMode="auto">
                  <a:xfrm rot="2875134">
                    <a:off x="2800" y="2800"/>
                    <a:ext cx="336" cy="38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25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36" y="2840"/>
                    <a:ext cx="240" cy="24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2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8" y="2916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27" name="Freeform 99"/>
                  <p:cNvSpPr>
                    <a:spLocks/>
                  </p:cNvSpPr>
                  <p:nvPr/>
                </p:nvSpPr>
                <p:spPr bwMode="auto">
                  <a:xfrm rot="124725">
                    <a:off x="2760" y="2956"/>
                    <a:ext cx="192" cy="160"/>
                  </a:xfrm>
                  <a:custGeom>
                    <a:avLst/>
                    <a:gdLst>
                      <a:gd name="T0" fmla="*/ 0 w 192"/>
                      <a:gd name="T1" fmla="*/ 96 h 160"/>
                      <a:gd name="T2" fmla="*/ 48 w 192"/>
                      <a:gd name="T3" fmla="*/ 144 h 160"/>
                      <a:gd name="T4" fmla="*/ 192 w 192"/>
                      <a:gd name="T5" fmla="*/ 0 h 160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60"/>
                      <a:gd name="T11" fmla="*/ 192 w 192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60">
                        <a:moveTo>
                          <a:pt x="0" y="96"/>
                        </a:moveTo>
                        <a:cubicBezTo>
                          <a:pt x="8" y="128"/>
                          <a:pt x="16" y="160"/>
                          <a:pt x="48" y="144"/>
                        </a:cubicBezTo>
                        <a:cubicBezTo>
                          <a:pt x="80" y="128"/>
                          <a:pt x="136" y="64"/>
                          <a:pt x="192" y="0"/>
                        </a:cubicBezTo>
                      </a:path>
                    </a:pathLst>
                  </a:custGeom>
                  <a:noFill/>
                  <a:ln w="1905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28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29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29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6" y="2968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0" name="Oval 102"/>
                  <p:cNvSpPr>
                    <a:spLocks noChangeArrowheads="1"/>
                  </p:cNvSpPr>
                  <p:nvPr/>
                </p:nvSpPr>
                <p:spPr bwMode="auto">
                  <a:xfrm rot="2875134">
                    <a:off x="2436" y="2800"/>
                    <a:ext cx="336" cy="38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31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2840"/>
                    <a:ext cx="240" cy="24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2" name="Line 1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84" y="2916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3" name="Freeform 105"/>
                  <p:cNvSpPr>
                    <a:spLocks/>
                  </p:cNvSpPr>
                  <p:nvPr/>
                </p:nvSpPr>
                <p:spPr bwMode="auto">
                  <a:xfrm rot="124725">
                    <a:off x="2396" y="2956"/>
                    <a:ext cx="192" cy="160"/>
                  </a:xfrm>
                  <a:custGeom>
                    <a:avLst/>
                    <a:gdLst>
                      <a:gd name="T0" fmla="*/ 0 w 192"/>
                      <a:gd name="T1" fmla="*/ 96 h 160"/>
                      <a:gd name="T2" fmla="*/ 48 w 192"/>
                      <a:gd name="T3" fmla="*/ 144 h 160"/>
                      <a:gd name="T4" fmla="*/ 192 w 192"/>
                      <a:gd name="T5" fmla="*/ 0 h 160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60"/>
                      <a:gd name="T11" fmla="*/ 192 w 192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60">
                        <a:moveTo>
                          <a:pt x="0" y="96"/>
                        </a:moveTo>
                        <a:cubicBezTo>
                          <a:pt x="8" y="128"/>
                          <a:pt x="16" y="160"/>
                          <a:pt x="48" y="144"/>
                        </a:cubicBezTo>
                        <a:cubicBezTo>
                          <a:pt x="80" y="128"/>
                          <a:pt x="136" y="64"/>
                          <a:pt x="192" y="0"/>
                        </a:cubicBezTo>
                      </a:path>
                    </a:pathLst>
                  </a:custGeom>
                  <a:noFill/>
                  <a:ln w="1905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4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536" y="29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35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32" y="2968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6" name="Oval 108"/>
                  <p:cNvSpPr>
                    <a:spLocks noChangeArrowheads="1"/>
                  </p:cNvSpPr>
                  <p:nvPr/>
                </p:nvSpPr>
                <p:spPr bwMode="auto">
                  <a:xfrm rot="2875134">
                    <a:off x="2080" y="2800"/>
                    <a:ext cx="336" cy="38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37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16" y="2840"/>
                    <a:ext cx="240" cy="24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8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8" y="2916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9" name="Freeform 111"/>
                  <p:cNvSpPr>
                    <a:spLocks/>
                  </p:cNvSpPr>
                  <p:nvPr/>
                </p:nvSpPr>
                <p:spPr bwMode="auto">
                  <a:xfrm rot="124725">
                    <a:off x="2040" y="2956"/>
                    <a:ext cx="192" cy="160"/>
                  </a:xfrm>
                  <a:custGeom>
                    <a:avLst/>
                    <a:gdLst>
                      <a:gd name="T0" fmla="*/ 0 w 192"/>
                      <a:gd name="T1" fmla="*/ 96 h 160"/>
                      <a:gd name="T2" fmla="*/ 48 w 192"/>
                      <a:gd name="T3" fmla="*/ 144 h 160"/>
                      <a:gd name="T4" fmla="*/ 192 w 192"/>
                      <a:gd name="T5" fmla="*/ 0 h 160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60"/>
                      <a:gd name="T11" fmla="*/ 192 w 192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60">
                        <a:moveTo>
                          <a:pt x="0" y="96"/>
                        </a:moveTo>
                        <a:cubicBezTo>
                          <a:pt x="8" y="128"/>
                          <a:pt x="16" y="160"/>
                          <a:pt x="48" y="144"/>
                        </a:cubicBezTo>
                        <a:cubicBezTo>
                          <a:pt x="80" y="128"/>
                          <a:pt x="136" y="64"/>
                          <a:pt x="192" y="0"/>
                        </a:cubicBezTo>
                      </a:path>
                    </a:pathLst>
                  </a:custGeom>
                  <a:noFill/>
                  <a:ln w="1905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0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2180" y="29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41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6" y="2968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2" name="Oval 114"/>
                  <p:cNvSpPr>
                    <a:spLocks noChangeArrowheads="1"/>
                  </p:cNvSpPr>
                  <p:nvPr/>
                </p:nvSpPr>
                <p:spPr bwMode="auto">
                  <a:xfrm rot="2875134">
                    <a:off x="1720" y="2800"/>
                    <a:ext cx="336" cy="38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43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56" y="2840"/>
                    <a:ext cx="240" cy="24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4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68" y="2916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5" name="Freeform 117"/>
                  <p:cNvSpPr>
                    <a:spLocks/>
                  </p:cNvSpPr>
                  <p:nvPr/>
                </p:nvSpPr>
                <p:spPr bwMode="auto">
                  <a:xfrm rot="124725">
                    <a:off x="1680" y="2956"/>
                    <a:ext cx="192" cy="160"/>
                  </a:xfrm>
                  <a:custGeom>
                    <a:avLst/>
                    <a:gdLst>
                      <a:gd name="T0" fmla="*/ 0 w 192"/>
                      <a:gd name="T1" fmla="*/ 96 h 160"/>
                      <a:gd name="T2" fmla="*/ 48 w 192"/>
                      <a:gd name="T3" fmla="*/ 144 h 160"/>
                      <a:gd name="T4" fmla="*/ 192 w 192"/>
                      <a:gd name="T5" fmla="*/ 0 h 160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60"/>
                      <a:gd name="T11" fmla="*/ 192 w 192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60">
                        <a:moveTo>
                          <a:pt x="0" y="96"/>
                        </a:moveTo>
                        <a:cubicBezTo>
                          <a:pt x="8" y="128"/>
                          <a:pt x="16" y="160"/>
                          <a:pt x="48" y="144"/>
                        </a:cubicBezTo>
                        <a:cubicBezTo>
                          <a:pt x="80" y="128"/>
                          <a:pt x="136" y="64"/>
                          <a:pt x="192" y="0"/>
                        </a:cubicBezTo>
                      </a:path>
                    </a:pathLst>
                  </a:custGeom>
                  <a:noFill/>
                  <a:ln w="1905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6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1820" y="29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47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16" y="2968"/>
                    <a:ext cx="192" cy="19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8" name="Freeform 120"/>
                  <p:cNvSpPr>
                    <a:spLocks/>
                  </p:cNvSpPr>
                  <p:nvPr/>
                </p:nvSpPr>
                <p:spPr bwMode="auto">
                  <a:xfrm>
                    <a:off x="3484" y="3072"/>
                    <a:ext cx="96" cy="48"/>
                  </a:xfrm>
                  <a:custGeom>
                    <a:avLst/>
                    <a:gdLst>
                      <a:gd name="T0" fmla="*/ 0 w 96"/>
                      <a:gd name="T1" fmla="*/ 0 h 48"/>
                      <a:gd name="T2" fmla="*/ 48 w 96"/>
                      <a:gd name="T3" fmla="*/ 48 h 48"/>
                      <a:gd name="T4" fmla="*/ 96 w 96"/>
                      <a:gd name="T5" fmla="*/ 0 h 48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48"/>
                      <a:gd name="T11" fmla="*/ 96 w 96"/>
                      <a:gd name="T12" fmla="*/ 48 h 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48">
                        <a:moveTo>
                          <a:pt x="0" y="0"/>
                        </a:moveTo>
                        <a:cubicBezTo>
                          <a:pt x="16" y="24"/>
                          <a:pt x="32" y="48"/>
                          <a:pt x="48" y="48"/>
                        </a:cubicBezTo>
                        <a:cubicBezTo>
                          <a:pt x="64" y="48"/>
                          <a:pt x="88" y="8"/>
                          <a:pt x="96" y="0"/>
                        </a:cubicBezTo>
                      </a:path>
                    </a:pathLst>
                  </a:custGeom>
                  <a:noFill/>
                  <a:ln w="28575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592" y="3068"/>
                    <a:ext cx="192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50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4" y="2908"/>
                    <a:ext cx="0" cy="144"/>
                  </a:xfrm>
                  <a:prstGeom prst="line">
                    <a:avLst/>
                  </a:prstGeom>
                  <a:noFill/>
                  <a:ln w="76200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5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3684" y="2899"/>
                    <a:ext cx="192" cy="0"/>
                  </a:xfrm>
                  <a:prstGeom prst="line">
                    <a:avLst/>
                  </a:prstGeom>
                  <a:noFill/>
                  <a:ln w="76200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4352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3838" y="2782"/>
                    <a:ext cx="178" cy="226"/>
                    <a:chOff x="3640" y="1200"/>
                    <a:chExt cx="104" cy="96"/>
                  </a:xfrm>
                </p:grpSpPr>
                <p:sp>
                  <p:nvSpPr>
                    <p:cNvPr id="54358" name="Line 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40" y="1200"/>
                      <a:ext cx="96" cy="96"/>
                    </a:xfrm>
                    <a:prstGeom prst="line">
                      <a:avLst/>
                    </a:prstGeom>
                    <a:noFill/>
                    <a:ln w="76200" cap="sq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59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200"/>
                      <a:ext cx="96" cy="96"/>
                    </a:xfrm>
                    <a:prstGeom prst="line">
                      <a:avLst/>
                    </a:prstGeom>
                    <a:noFill/>
                    <a:ln w="76200" cap="sq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35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300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5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936" y="300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5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2652" y="300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5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300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54357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3376" y="300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54315" name="Group 132"/>
                <p:cNvGrpSpPr>
                  <a:grpSpLocks/>
                </p:cNvGrpSpPr>
                <p:nvPr/>
              </p:nvGrpSpPr>
              <p:grpSpPr bwMode="auto">
                <a:xfrm>
                  <a:off x="2880" y="1760"/>
                  <a:ext cx="146" cy="448"/>
                  <a:chOff x="2880" y="1712"/>
                  <a:chExt cx="146" cy="448"/>
                </a:xfrm>
              </p:grpSpPr>
              <p:sp>
                <p:nvSpPr>
                  <p:cNvPr id="54316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026" y="171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17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728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4282" name="Group 152"/>
            <p:cNvGrpSpPr>
              <a:grpSpLocks/>
            </p:cNvGrpSpPr>
            <p:nvPr/>
          </p:nvGrpSpPr>
          <p:grpSpPr bwMode="auto">
            <a:xfrm>
              <a:off x="395288" y="5948359"/>
              <a:ext cx="1547813" cy="649286"/>
              <a:chOff x="535" y="3203"/>
              <a:chExt cx="1602" cy="726"/>
            </a:xfrm>
          </p:grpSpPr>
          <p:sp>
            <p:nvSpPr>
              <p:cNvPr id="54296" name="Oval 137"/>
              <p:cNvSpPr>
                <a:spLocks noChangeArrowheads="1"/>
              </p:cNvSpPr>
              <p:nvPr/>
            </p:nvSpPr>
            <p:spPr bwMode="auto">
              <a:xfrm rot="2875134">
                <a:off x="671" y="3350"/>
                <a:ext cx="336" cy="384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297" name="Oval 142"/>
              <p:cNvSpPr>
                <a:spLocks noChangeArrowheads="1"/>
              </p:cNvSpPr>
              <p:nvPr/>
            </p:nvSpPr>
            <p:spPr bwMode="auto">
              <a:xfrm>
                <a:off x="1318" y="3498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298" name="Freeform 147"/>
              <p:cNvSpPr>
                <a:spLocks/>
              </p:cNvSpPr>
              <p:nvPr/>
            </p:nvSpPr>
            <p:spPr bwMode="auto">
              <a:xfrm rot="-601815">
                <a:off x="940" y="3309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" name="Freeform 148"/>
              <p:cNvSpPr>
                <a:spLocks/>
              </p:cNvSpPr>
              <p:nvPr/>
            </p:nvSpPr>
            <p:spPr bwMode="auto">
              <a:xfrm rot="-6852724">
                <a:off x="522" y="3299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" name="Freeform 149"/>
              <p:cNvSpPr>
                <a:spLocks/>
              </p:cNvSpPr>
              <p:nvPr/>
            </p:nvSpPr>
            <p:spPr bwMode="auto">
              <a:xfrm rot="4599437">
                <a:off x="842" y="3785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" name="Freeform 150"/>
              <p:cNvSpPr>
                <a:spLocks/>
              </p:cNvSpPr>
              <p:nvPr/>
            </p:nvSpPr>
            <p:spPr bwMode="auto">
              <a:xfrm rot="-1091682">
                <a:off x="535" y="3751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144 w 240"/>
                  <a:gd name="T5" fmla="*/ 48 h 48"/>
                  <a:gd name="T6" fmla="*/ 240 w 24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8"/>
                  <a:gd name="T14" fmla="*/ 240 w 24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8">
                    <a:moveTo>
                      <a:pt x="0" y="48"/>
                    </a:moveTo>
                    <a:cubicBezTo>
                      <a:pt x="36" y="24"/>
                      <a:pt x="72" y="0"/>
                      <a:pt x="96" y="0"/>
                    </a:cubicBezTo>
                    <a:cubicBezTo>
                      <a:pt x="120" y="0"/>
                      <a:pt x="120" y="48"/>
                      <a:pt x="144" y="48"/>
                    </a:cubicBezTo>
                    <a:cubicBezTo>
                      <a:pt x="168" y="48"/>
                      <a:pt x="224" y="8"/>
                      <a:pt x="240" y="0"/>
                    </a:cubicBezTo>
                  </a:path>
                </a:pathLst>
              </a:custGeom>
              <a:noFill/>
              <a:ln w="28575" cap="sq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" name="Text Box 151"/>
              <p:cNvSpPr txBox="1">
                <a:spLocks noChangeArrowheads="1"/>
              </p:cNvSpPr>
              <p:nvPr/>
            </p:nvSpPr>
            <p:spPr bwMode="auto">
              <a:xfrm>
                <a:off x="1144" y="3443"/>
                <a:ext cx="993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TW">
                    <a:ea typeface="PMingLiU" panose="02020500000000000000" pitchFamily="18" charset="-120"/>
                  </a:rPr>
                  <a:t>Histone</a:t>
                </a:r>
              </a:p>
            </p:txBody>
          </p:sp>
        </p:grpSp>
        <p:grpSp>
          <p:nvGrpSpPr>
            <p:cNvPr id="54283" name="Group 187"/>
            <p:cNvGrpSpPr>
              <a:grpSpLocks/>
            </p:cNvGrpSpPr>
            <p:nvPr/>
          </p:nvGrpSpPr>
          <p:grpSpPr bwMode="auto">
            <a:xfrm>
              <a:off x="392115" y="5164145"/>
              <a:ext cx="2019302" cy="650876"/>
              <a:chOff x="202" y="3208"/>
              <a:chExt cx="1272" cy="410"/>
            </a:xfrm>
          </p:grpSpPr>
          <p:grpSp>
            <p:nvGrpSpPr>
              <p:cNvPr id="54284" name="Group 184"/>
              <p:cNvGrpSpPr>
                <a:grpSpLocks/>
              </p:cNvGrpSpPr>
              <p:nvPr/>
            </p:nvGrpSpPr>
            <p:grpSpPr bwMode="auto">
              <a:xfrm>
                <a:off x="202" y="3209"/>
                <a:ext cx="361" cy="409"/>
                <a:chOff x="476" y="3022"/>
                <a:chExt cx="688" cy="590"/>
              </a:xfrm>
            </p:grpSpPr>
            <p:grpSp>
              <p:nvGrpSpPr>
                <p:cNvPr id="54286" name="Group 182"/>
                <p:cNvGrpSpPr>
                  <a:grpSpLocks/>
                </p:cNvGrpSpPr>
                <p:nvPr/>
              </p:nvGrpSpPr>
              <p:grpSpPr bwMode="auto">
                <a:xfrm>
                  <a:off x="972" y="3022"/>
                  <a:ext cx="192" cy="160"/>
                  <a:chOff x="972" y="3180"/>
                  <a:chExt cx="192" cy="160"/>
                </a:xfrm>
              </p:grpSpPr>
              <p:sp>
                <p:nvSpPr>
                  <p:cNvPr id="54294" name="Freeform 173"/>
                  <p:cNvSpPr>
                    <a:spLocks/>
                  </p:cNvSpPr>
                  <p:nvPr/>
                </p:nvSpPr>
                <p:spPr bwMode="auto">
                  <a:xfrm rot="-10305795">
                    <a:off x="972" y="3180"/>
                    <a:ext cx="192" cy="160"/>
                  </a:xfrm>
                  <a:custGeom>
                    <a:avLst/>
                    <a:gdLst>
                      <a:gd name="T0" fmla="*/ 0 w 192"/>
                      <a:gd name="T1" fmla="*/ 96 h 160"/>
                      <a:gd name="T2" fmla="*/ 48 w 192"/>
                      <a:gd name="T3" fmla="*/ 144 h 160"/>
                      <a:gd name="T4" fmla="*/ 192 w 192"/>
                      <a:gd name="T5" fmla="*/ 0 h 160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60"/>
                      <a:gd name="T11" fmla="*/ 192 w 192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60">
                        <a:moveTo>
                          <a:pt x="0" y="96"/>
                        </a:moveTo>
                        <a:cubicBezTo>
                          <a:pt x="8" y="128"/>
                          <a:pt x="16" y="160"/>
                          <a:pt x="48" y="144"/>
                        </a:cubicBezTo>
                        <a:cubicBezTo>
                          <a:pt x="80" y="128"/>
                          <a:pt x="136" y="64"/>
                          <a:pt x="192" y="0"/>
                        </a:cubicBezTo>
                      </a:path>
                    </a:pathLst>
                  </a:custGeom>
                  <a:noFill/>
                  <a:ln w="1905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95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3201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sp>
              <p:nvSpPr>
                <p:cNvPr id="54287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800" y="3140"/>
                  <a:ext cx="192" cy="192"/>
                </a:xfrm>
                <a:prstGeom prst="line">
                  <a:avLst/>
                </a:prstGeom>
                <a:noFill/>
                <a:ln w="28575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4288" name="Group 183"/>
                <p:cNvGrpSpPr>
                  <a:grpSpLocks/>
                </p:cNvGrpSpPr>
                <p:nvPr/>
              </p:nvGrpSpPr>
              <p:grpSpPr bwMode="auto">
                <a:xfrm>
                  <a:off x="476" y="3336"/>
                  <a:ext cx="316" cy="276"/>
                  <a:chOff x="612" y="3064"/>
                  <a:chExt cx="316" cy="276"/>
                </a:xfrm>
              </p:grpSpPr>
              <p:sp>
                <p:nvSpPr>
                  <p:cNvPr id="54291" name="Line 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8" y="3064"/>
                    <a:ext cx="240" cy="24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92" name="Freeform 178"/>
                  <p:cNvSpPr>
                    <a:spLocks/>
                  </p:cNvSpPr>
                  <p:nvPr/>
                </p:nvSpPr>
                <p:spPr bwMode="auto">
                  <a:xfrm rot="124725">
                    <a:off x="612" y="3180"/>
                    <a:ext cx="192" cy="160"/>
                  </a:xfrm>
                  <a:custGeom>
                    <a:avLst/>
                    <a:gdLst>
                      <a:gd name="T0" fmla="*/ 0 w 192"/>
                      <a:gd name="T1" fmla="*/ 96 h 160"/>
                      <a:gd name="T2" fmla="*/ 48 w 192"/>
                      <a:gd name="T3" fmla="*/ 144 h 160"/>
                      <a:gd name="T4" fmla="*/ 192 w 192"/>
                      <a:gd name="T5" fmla="*/ 0 h 160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60"/>
                      <a:gd name="T11" fmla="*/ 192 w 192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60">
                        <a:moveTo>
                          <a:pt x="0" y="96"/>
                        </a:moveTo>
                        <a:cubicBezTo>
                          <a:pt x="8" y="128"/>
                          <a:pt x="16" y="160"/>
                          <a:pt x="48" y="144"/>
                        </a:cubicBezTo>
                        <a:cubicBezTo>
                          <a:pt x="80" y="128"/>
                          <a:pt x="136" y="64"/>
                          <a:pt x="192" y="0"/>
                        </a:cubicBezTo>
                      </a:path>
                    </a:pathLst>
                  </a:custGeom>
                  <a:noFill/>
                  <a:ln w="1905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93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752" y="31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sp>
              <p:nvSpPr>
                <p:cNvPr id="54289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748" y="3192"/>
                  <a:ext cx="192" cy="192"/>
                </a:xfrm>
                <a:prstGeom prst="line">
                  <a:avLst/>
                </a:prstGeom>
                <a:noFill/>
                <a:ln w="28575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90" name="Oval 181"/>
                <p:cNvSpPr>
                  <a:spLocks noChangeArrowheads="1"/>
                </p:cNvSpPr>
                <p:nvPr/>
              </p:nvSpPr>
              <p:spPr bwMode="auto">
                <a:xfrm>
                  <a:off x="868" y="32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54285" name="Text Box 185"/>
              <p:cNvSpPr txBox="1">
                <a:spLocks noChangeArrowheads="1"/>
              </p:cNvSpPr>
              <p:nvPr/>
            </p:nvSpPr>
            <p:spPr bwMode="auto">
              <a:xfrm>
                <a:off x="654" y="3208"/>
                <a:ext cx="8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TW">
                    <a:ea typeface="PMingLiU" panose="02020500000000000000" pitchFamily="18" charset="-120"/>
                  </a:rPr>
                  <a:t>Methylated</a:t>
                </a:r>
              </a:p>
              <a:p>
                <a:pPr eaLnBrk="1" hangingPunct="1"/>
                <a:r>
                  <a:rPr lang="en-US" altLang="zh-TW">
                    <a:ea typeface="PMingLiU" panose="02020500000000000000" pitchFamily="18" charset="-120"/>
                  </a:rPr>
                  <a:t>DNA</a:t>
                </a: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ím 1"/>
          <p:cNvSpPr>
            <a:spLocks noGrp="1"/>
          </p:cNvSpPr>
          <p:nvPr>
            <p:ph type="title"/>
          </p:nvPr>
        </p:nvSpPr>
        <p:spPr>
          <a:xfrm>
            <a:off x="375444" y="61119"/>
            <a:ext cx="8229600" cy="11430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felelős</a:t>
            </a:r>
            <a:r>
              <a:rPr lang="en-US" dirty="0"/>
              <a:t> </a:t>
            </a:r>
            <a:r>
              <a:rPr lang="en-US" dirty="0" err="1"/>
              <a:t>enzimek</a:t>
            </a:r>
            <a:r>
              <a:rPr lang="en-US" dirty="0"/>
              <a:t>: </a:t>
            </a:r>
            <a:r>
              <a:rPr lang="hu-HU" dirty="0"/>
              <a:t>DNS-</a:t>
            </a:r>
            <a:r>
              <a:rPr lang="hu-HU" dirty="0" err="1"/>
              <a:t>metiltranszferázok</a:t>
            </a:r>
            <a:endParaRPr lang="hu-HU" dirty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CCC79B-9185-4FF4-99EF-A18391912F7E}" type="slidenum">
              <a:rPr/>
              <a:pPr eaLnBrk="1" hangingPunct="1"/>
              <a:t>28</a:t>
            </a:fld>
            <a:endParaRPr lang="en-US"/>
          </a:p>
        </p:txBody>
      </p:sp>
      <p:pic>
        <p:nvPicPr>
          <p:cNvPr id="55301" name="Content Placeholder 3" descr="Cytosine Methy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r="-368"/>
          <a:stretch>
            <a:fillRect/>
          </a:stretch>
        </p:blipFill>
        <p:spPr bwMode="auto">
          <a:xfrm>
            <a:off x="685800" y="1447799"/>
            <a:ext cx="7193465" cy="52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147083" y="5923132"/>
            <a:ext cx="797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Ugyanaz a </a:t>
            </a:r>
            <a:r>
              <a:rPr lang="hu-HU" sz="2800" b="1" dirty="0" err="1">
                <a:solidFill>
                  <a:srgbClr val="C00000"/>
                </a:solidFill>
              </a:rPr>
              <a:t>metildonor</a:t>
            </a:r>
            <a:r>
              <a:rPr lang="hu-HU" sz="2800" b="1" dirty="0">
                <a:solidFill>
                  <a:srgbClr val="C00000"/>
                </a:solidFill>
              </a:rPr>
              <a:t>! Mi következhet ebből?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C-metilálás a DNS-ben</a:t>
            </a:r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F3502D-E1E8-4D4C-BB16-2461EC5BB7A7}" type="slidenum">
              <a:rPr/>
              <a:pPr eaLnBrk="1" hangingPunct="1"/>
              <a:t>29</a:t>
            </a:fld>
            <a:endParaRPr lang="en-US"/>
          </a:p>
        </p:txBody>
      </p:sp>
      <p:pic>
        <p:nvPicPr>
          <p:cNvPr id="56325" name="Content Placeholder 4" descr="Cytosine Methylation 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r="-63"/>
          <a:stretch>
            <a:fillRect/>
          </a:stretch>
        </p:blipFill>
        <p:spPr bwMode="auto">
          <a:xfrm>
            <a:off x="990600" y="1181100"/>
            <a:ext cx="7697788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2">
            <a:extLst>
              <a:ext uri="{FF2B5EF4-FFF2-40B4-BE49-F238E27FC236}">
                <a16:creationId xmlns:a16="http://schemas.microsoft.com/office/drawing/2014/main" xmlns="" id="{2E59A0E8-4266-4F23-AFDB-83D4678128E0}"/>
              </a:ext>
            </a:extLst>
          </p:cNvPr>
          <p:cNvSpPr txBox="1"/>
          <p:nvPr/>
        </p:nvSpPr>
        <p:spPr>
          <a:xfrm>
            <a:off x="228600" y="4905593"/>
            <a:ext cx="64764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Tanuljuk</a:t>
            </a:r>
            <a:r>
              <a:rPr lang="en-US" sz="2800" b="1" dirty="0"/>
              <a:t> meg </a:t>
            </a:r>
            <a:r>
              <a:rPr lang="en-US" sz="2800" b="1" dirty="0" err="1"/>
              <a:t>az</a:t>
            </a:r>
            <a:r>
              <a:rPr lang="en-US" sz="2800" b="1" dirty="0"/>
              <a:t> 5-metil </a:t>
            </a:r>
            <a:r>
              <a:rPr lang="en-US" sz="2800" b="1" dirty="0" err="1"/>
              <a:t>citozin</a:t>
            </a:r>
            <a:endParaRPr lang="en-US" sz="2800" b="1" dirty="0"/>
          </a:p>
          <a:p>
            <a:r>
              <a:rPr lang="en-US" sz="2800" b="1" dirty="0" err="1"/>
              <a:t>képletét</a:t>
            </a:r>
            <a:r>
              <a:rPr lang="en-US" sz="2800" b="1" dirty="0"/>
              <a:t> is! </a:t>
            </a:r>
          </a:p>
          <a:p>
            <a:r>
              <a:rPr lang="en-US" sz="2800" b="1" dirty="0" err="1">
                <a:solidFill>
                  <a:srgbClr val="C00000"/>
                </a:solidFill>
              </a:rPr>
              <a:t>Vajon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miért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pont</a:t>
            </a:r>
            <a:r>
              <a:rPr lang="en-US" sz="2800" b="1" dirty="0">
                <a:solidFill>
                  <a:srgbClr val="C00000"/>
                </a:solidFill>
              </a:rPr>
              <a:t> a </a:t>
            </a:r>
            <a:r>
              <a:rPr lang="en-US" sz="2800" b="1" dirty="0" err="1">
                <a:solidFill>
                  <a:srgbClr val="C00000"/>
                </a:solidFill>
              </a:rPr>
              <a:t>pirimidin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dirty="0" err="1">
                <a:solidFill>
                  <a:srgbClr val="C00000"/>
                </a:solidFill>
              </a:rPr>
              <a:t>gy</a:t>
            </a:r>
            <a:r>
              <a:rPr lang="hu-HU" sz="2800" b="1" dirty="0">
                <a:solidFill>
                  <a:srgbClr val="C00000"/>
                </a:solidFill>
              </a:rPr>
              <a:t>ű</a:t>
            </a:r>
            <a:r>
              <a:rPr lang="en-US" sz="2800" b="1" dirty="0">
                <a:solidFill>
                  <a:srgbClr val="C00000"/>
                </a:solidFill>
              </a:rPr>
              <a:t>r</a:t>
            </a:r>
            <a:r>
              <a:rPr lang="hu-HU" sz="2800" b="1" dirty="0">
                <a:solidFill>
                  <a:srgbClr val="C00000"/>
                </a:solidFill>
              </a:rPr>
              <a:t>ű</a:t>
            </a:r>
            <a:r>
              <a:rPr lang="en-US" sz="2800" b="1" dirty="0">
                <a:solidFill>
                  <a:srgbClr val="C00000"/>
                </a:solidFill>
              </a:rPr>
              <a:t> 5-ös </a:t>
            </a:r>
            <a:r>
              <a:rPr lang="en-US" sz="2800" b="1" dirty="0" err="1">
                <a:solidFill>
                  <a:srgbClr val="C00000"/>
                </a:solidFill>
              </a:rPr>
              <a:t>pozíciója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lesz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metilezve</a:t>
            </a:r>
            <a:r>
              <a:rPr lang="en-US" sz="2800" b="1" dirty="0">
                <a:solidFill>
                  <a:srgbClr val="C00000"/>
                </a:solidFill>
              </a:rPr>
              <a:t>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32656"/>
          </a:xfrm>
        </p:spPr>
        <p:txBody>
          <a:bodyPr/>
          <a:lstStyle/>
          <a:p>
            <a:pPr eaLnBrk="1" hangingPunct="1"/>
            <a:r>
              <a:rPr lang="hu-HU" sz="2400" b="1" dirty="0"/>
              <a:t>Kurzus felépítése</a:t>
            </a:r>
            <a:r>
              <a:rPr lang="en-US" sz="2400" b="1" dirty="0"/>
              <a:t> – </a:t>
            </a:r>
            <a:r>
              <a:rPr lang="en-US" sz="2400" b="1" dirty="0" err="1"/>
              <a:t>Távoktatási</a:t>
            </a:r>
            <a:r>
              <a:rPr lang="en-US" sz="2400" b="1" dirty="0"/>
              <a:t> </a:t>
            </a:r>
            <a:r>
              <a:rPr lang="en-US" sz="2400" b="1" dirty="0" err="1"/>
              <a:t>menetrenddel</a:t>
            </a:r>
            <a:r>
              <a:rPr lang="hu-HU" sz="2800" b="1" dirty="0"/>
              <a:t/>
            </a:r>
            <a:br>
              <a:rPr lang="hu-HU" sz="2800" b="1" dirty="0"/>
            </a:br>
            <a:endParaRPr lang="hu-HU" sz="2800" b="1" dirty="0"/>
          </a:p>
        </p:txBody>
      </p:sp>
      <p:graphicFrame>
        <p:nvGraphicFramePr>
          <p:cNvPr id="5201" name="Group 81"/>
          <p:cNvGraphicFramePr>
            <a:graphicFrameLocks noGrp="1"/>
          </p:cNvGraphicFramePr>
          <p:nvPr>
            <p:extLst/>
          </p:nvPr>
        </p:nvGraphicFramePr>
        <p:xfrm>
          <a:off x="433718" y="1052736"/>
          <a:ext cx="8101013" cy="3879819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7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5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szám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Dátum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hónap,nap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Óra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anyaga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0210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Fehérje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szerkezet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funkció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kapcsolata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allosztéria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Sejten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belüli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transzport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P-loop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ATPázok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instabilitás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4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Génexpresszió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szabályozása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Tavaszi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szünet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7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Génexpresszió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szabályozása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 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0330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Poszttranszkripciós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szabályozás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0406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RNS-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szerepei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9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Sejthalál folyamatok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0427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Citoszkeleton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Összefoglalás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Konzultáció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167" name="Szövegdoboz 7"/>
          <p:cNvSpPr txBox="1">
            <a:spLocks noChangeArrowheads="1"/>
          </p:cNvSpPr>
          <p:nvPr/>
        </p:nvSpPr>
        <p:spPr bwMode="auto">
          <a:xfrm>
            <a:off x="1819275" y="437033"/>
            <a:ext cx="56477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Fehérje/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organellum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/sejtszintű szabály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zási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témák</a:t>
            </a:r>
          </a:p>
        </p:txBody>
      </p:sp>
      <p:sp>
        <p:nvSpPr>
          <p:cNvPr id="6214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4AA47A-2219-4BAC-85DE-42D71ED5AF20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ím 1"/>
          <p:cNvSpPr>
            <a:spLocks noGrp="1"/>
          </p:cNvSpPr>
          <p:nvPr>
            <p:ph type="title"/>
          </p:nvPr>
        </p:nvSpPr>
        <p:spPr>
          <a:xfrm>
            <a:off x="152400" y="-33426"/>
            <a:ext cx="8229600" cy="1143000"/>
          </a:xfrm>
        </p:spPr>
        <p:txBody>
          <a:bodyPr/>
          <a:lstStyle/>
          <a:p>
            <a:r>
              <a:rPr lang="hu-HU" sz="2800" dirty="0"/>
              <a:t>C-</a:t>
            </a:r>
            <a:r>
              <a:rPr lang="hu-HU" sz="2800" dirty="0" err="1"/>
              <a:t>metilálás</a:t>
            </a:r>
            <a:r>
              <a:rPr lang="hu-HU" sz="2800" dirty="0"/>
              <a:t>: fenntartja az inaktív állapotot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CG (</a:t>
            </a:r>
            <a:r>
              <a:rPr lang="en-US" sz="2800" dirty="0" err="1"/>
              <a:t>CpG-ként</a:t>
            </a:r>
            <a:r>
              <a:rPr lang="en-US" sz="2800" dirty="0"/>
              <a:t> is </a:t>
            </a:r>
            <a:r>
              <a:rPr lang="en-US" sz="2800" dirty="0" err="1"/>
              <a:t>jelölik</a:t>
            </a:r>
            <a:r>
              <a:rPr lang="en-US" sz="2800" dirty="0"/>
              <a:t>) </a:t>
            </a:r>
            <a:r>
              <a:rPr lang="en-US" sz="2800" dirty="0" err="1"/>
              <a:t>szigetekben</a:t>
            </a:r>
            <a:r>
              <a:rPr lang="en-US" sz="2800" dirty="0"/>
              <a:t> </a:t>
            </a:r>
            <a:r>
              <a:rPr lang="en-US" sz="2800" dirty="0" err="1"/>
              <a:t>történik</a:t>
            </a:r>
            <a:r>
              <a:rPr lang="hu-HU" sz="2800" dirty="0"/>
              <a:t> </a:t>
            </a:r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C1CC10-164E-4C39-805A-164BB8BD00B7}" type="slidenum">
              <a:rPr/>
              <a:pPr eaLnBrk="1" hangingPunct="1"/>
              <a:t>30</a:t>
            </a:fld>
            <a:endParaRPr lang="en-US"/>
          </a:p>
        </p:txBody>
      </p:sp>
      <p:pic>
        <p:nvPicPr>
          <p:cNvPr id="57349" name="Content Placeholder 3" descr="Epigeentics Modification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" r="-166"/>
          <a:stretch>
            <a:fillRect/>
          </a:stretch>
        </p:blipFill>
        <p:spPr bwMode="auto">
          <a:xfrm>
            <a:off x="838200" y="990600"/>
            <a:ext cx="776605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558693" y="5883185"/>
            <a:ext cx="5598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Mi biztosítja, hogy ez is </a:t>
            </a:r>
            <a:r>
              <a:rPr lang="hu-HU" sz="2400" b="1" dirty="0" err="1">
                <a:solidFill>
                  <a:srgbClr val="C00000"/>
                </a:solidFill>
              </a:rPr>
              <a:t>másolódhat</a:t>
            </a:r>
            <a:r>
              <a:rPr lang="hu-HU" sz="2400" b="1" dirty="0">
                <a:solidFill>
                  <a:srgbClr val="C00000"/>
                </a:solidFill>
              </a:rPr>
              <a:t>?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Palindróma</a:t>
            </a:r>
            <a:r>
              <a:rPr lang="en-US" sz="2400" b="1" dirty="0">
                <a:solidFill>
                  <a:srgbClr val="C00000"/>
                </a:solidFill>
              </a:rPr>
              <a:t>!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Metil-C a heterokromatinban</a:t>
            </a:r>
          </a:p>
        </p:txBody>
      </p:sp>
      <p:sp>
        <p:nvSpPr>
          <p:cNvPr id="5837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EF59DB-6480-40F6-9B02-5880FAFB73A8}" type="slidenum">
              <a:rPr/>
              <a:pPr eaLnBrk="1" hangingPunct="1"/>
              <a:t>31</a:t>
            </a:fld>
            <a:endParaRPr lang="en-US"/>
          </a:p>
        </p:txBody>
      </p:sp>
      <p:pic>
        <p:nvPicPr>
          <p:cNvPr id="58372" name="Content Placeholder 3" descr="Cytology of DNA methy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5225"/>
            <a:ext cx="7697788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663E26-9074-43A6-9FF9-55965F71536C}" type="slidenum">
              <a:rPr/>
              <a:pPr eaLnBrk="1" hangingPunct="1"/>
              <a:t>32</a:t>
            </a:fld>
            <a:endParaRPr lang="en-US"/>
          </a:p>
        </p:txBody>
      </p:sp>
      <p:pic>
        <p:nvPicPr>
          <p:cNvPr id="59395" name="Content Placeholder 3" descr="Heterochromat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697788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04800" y="685800"/>
            <a:ext cx="824437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A DNS és a </a:t>
            </a:r>
            <a:r>
              <a:rPr lang="hu-HU" sz="2400" b="1" dirty="0" err="1"/>
              <a:t>hisztonok</a:t>
            </a:r>
            <a:r>
              <a:rPr lang="hu-HU" sz="2400" b="1" dirty="0"/>
              <a:t> együttes módosításai határozzák</a:t>
            </a:r>
          </a:p>
          <a:p>
            <a:pPr algn="ctr"/>
            <a:r>
              <a:rPr lang="hu-HU" sz="2400" b="1" dirty="0"/>
              <a:t>meg a genom átírásának lehetőségeit</a:t>
            </a:r>
          </a:p>
          <a:p>
            <a:pPr algn="ctr"/>
            <a:endParaRPr lang="en-US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04800" y="6176317"/>
            <a:ext cx="784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Együttes szabályozás kell! </a:t>
            </a:r>
            <a:r>
              <a:rPr lang="hu-HU" sz="2400" b="1" dirty="0">
                <a:solidFill>
                  <a:srgbClr val="C00000"/>
                </a:solidFill>
              </a:rPr>
              <a:t>Mi lehet a közös kapcsoló?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446213" y="-60325"/>
            <a:ext cx="7697787" cy="954088"/>
          </a:xfrm>
        </p:spPr>
        <p:txBody>
          <a:bodyPr/>
          <a:lstStyle/>
          <a:p>
            <a:pPr eaLnBrk="1" hangingPunct="1"/>
            <a:r>
              <a:rPr lang="hu-HU" sz="2800" dirty="0">
                <a:latin typeface="Palatino" pitchFamily="125" charset="0"/>
                <a:ea typeface="MS PGothic" panose="020B0600070205080204" pitchFamily="34" charset="-128"/>
                <a:cs typeface="Palatino" pitchFamily="125" charset="0"/>
              </a:rPr>
              <a:t>Első kialakítás</a:t>
            </a:r>
            <a:r>
              <a:rPr lang="en-US" sz="2800" dirty="0">
                <a:latin typeface="Palatino" pitchFamily="125" charset="0"/>
                <a:ea typeface="MS PGothic" panose="020B0600070205080204" pitchFamily="34" charset="-128"/>
                <a:cs typeface="Palatino" pitchFamily="125" charset="0"/>
              </a:rPr>
              <a:t> (de novo)</a:t>
            </a:r>
            <a:r>
              <a:rPr lang="hu-HU" sz="2800" dirty="0">
                <a:latin typeface="Palatino" pitchFamily="125" charset="0"/>
                <a:ea typeface="MS PGothic" panose="020B0600070205080204" pitchFamily="34" charset="-128"/>
                <a:cs typeface="Palatino" pitchFamily="125" charset="0"/>
              </a:rPr>
              <a:t> és azt követő fenntartás</a:t>
            </a:r>
            <a:r>
              <a:rPr lang="en-US" sz="2800" dirty="0">
                <a:latin typeface="Palatino" pitchFamily="125" charset="0"/>
                <a:ea typeface="MS PGothic" panose="020B0600070205080204" pitchFamily="34" charset="-128"/>
                <a:cs typeface="Palatino" pitchFamily="125" charset="0"/>
              </a:rPr>
              <a:t> (maintenance)</a:t>
            </a: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r="-505"/>
          <a:stretch>
            <a:fillRect/>
          </a:stretch>
        </p:blipFill>
        <p:spPr>
          <a:xfrm>
            <a:off x="609600" y="914400"/>
            <a:ext cx="7697788" cy="5624513"/>
          </a:xfrm>
        </p:spPr>
      </p:pic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1528763" y="6610350"/>
            <a:ext cx="2608262" cy="276225"/>
          </a:xfrm>
          <a:prstGeom prst="rect">
            <a:avLst/>
          </a:prstGeom>
          <a:solidFill>
            <a:srgbClr val="FFFD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730000"/>
                </a:solidFill>
              </a:rPr>
              <a:t>Alex Meissner, Henry Stewart Talks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0" y="5486400"/>
            <a:ext cx="890746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75" tIns="50659" rIns="88875" bIns="44437"/>
          <a:lstStyle>
            <a:lvl1pPr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SzPct val="100000"/>
            </a:pPr>
            <a:r>
              <a:rPr lang="hu-HU" sz="1500">
                <a:solidFill>
                  <a:srgbClr val="000000"/>
                </a:solidFill>
              </a:rPr>
              <a:t>DNS De-metilezés utak</a:t>
            </a:r>
          </a:p>
          <a:p>
            <a:pPr eaLnBrk="1" hangingPunct="1">
              <a:lnSpc>
                <a:spcPct val="95000"/>
              </a:lnSpc>
              <a:buSzPct val="100000"/>
            </a:pPr>
            <a:r>
              <a:rPr lang="hu-HU" sz="1500">
                <a:solidFill>
                  <a:srgbClr val="000000"/>
                </a:solidFill>
              </a:rPr>
              <a:t>Passzív: nincs DNMT</a:t>
            </a:r>
          </a:p>
          <a:p>
            <a:pPr eaLnBrk="1" hangingPunct="1">
              <a:lnSpc>
                <a:spcPct val="95000"/>
              </a:lnSpc>
              <a:buSzPct val="100000"/>
            </a:pPr>
            <a:endParaRPr lang="hu-HU" sz="15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SzPct val="100000"/>
            </a:pPr>
            <a:endParaRPr lang="hu-HU" sz="15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SzPct val="100000"/>
            </a:pPr>
            <a:r>
              <a:rPr lang="hu-HU" sz="1500">
                <a:solidFill>
                  <a:srgbClr val="000000"/>
                </a:solidFill>
              </a:rPr>
              <a:t>Aktív: DNS javítással kapcsolt</a:t>
            </a:r>
          </a:p>
        </p:txBody>
      </p:sp>
      <p:sp>
        <p:nvSpPr>
          <p:cNvPr id="61444" name="Szövegdoboz 3"/>
          <p:cNvSpPr txBox="1">
            <a:spLocks noChangeArrowheads="1"/>
          </p:cNvSpPr>
          <p:nvPr/>
        </p:nvSpPr>
        <p:spPr bwMode="auto">
          <a:xfrm>
            <a:off x="4506913" y="5780088"/>
            <a:ext cx="3895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Bhutani et al, Cell 2011 146:866-872</a:t>
            </a:r>
          </a:p>
        </p:txBody>
      </p:sp>
      <p:sp>
        <p:nvSpPr>
          <p:cNvPr id="61445" name="Szövegdoboz 4"/>
          <p:cNvSpPr txBox="1">
            <a:spLocks noChangeArrowheads="1"/>
          </p:cNvSpPr>
          <p:nvPr/>
        </p:nvSpPr>
        <p:spPr bwMode="auto">
          <a:xfrm>
            <a:off x="1066800" y="228600"/>
            <a:ext cx="7261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400" b="1" dirty="0">
                <a:solidFill>
                  <a:srgbClr val="C00000"/>
                </a:solidFill>
              </a:rPr>
              <a:t>Kell-e aktív DNS-</a:t>
            </a:r>
            <a:r>
              <a:rPr lang="hu-HU" sz="2400" b="1" dirty="0" err="1">
                <a:solidFill>
                  <a:srgbClr val="C00000"/>
                </a:solidFill>
              </a:rPr>
              <a:t>demetiláció</a:t>
            </a:r>
            <a:r>
              <a:rPr lang="hu-HU" sz="2400" b="1" dirty="0">
                <a:solidFill>
                  <a:srgbClr val="C00000"/>
                </a:solidFill>
              </a:rPr>
              <a:t>? Miért kell, ha kell?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112713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Háttér</a:t>
            </a:r>
            <a:r>
              <a:rPr lang="en-US" sz="2800" dirty="0"/>
              <a:t>: </a:t>
            </a:r>
            <a:r>
              <a:rPr lang="hu-HU" sz="2800" dirty="0"/>
              <a:t>BER javítás és </a:t>
            </a:r>
            <a:r>
              <a:rPr lang="hu-HU" sz="2800" dirty="0" err="1"/>
              <a:t>epigenetika</a:t>
            </a:r>
            <a:r>
              <a:rPr lang="hu-HU" sz="2800" dirty="0"/>
              <a:t> kapcsolata</a:t>
            </a:r>
          </a:p>
        </p:txBody>
      </p:sp>
      <p:pic>
        <p:nvPicPr>
          <p:cNvPr id="319490" name="Picture 2" descr="http://www.core.org.cn/mirrors/jhsph/ocw.jhsph.edu/imageLibrary/views/fileLibrary/TOX_Lecture3_Slide601-medium.jpg"/>
          <p:cNvPicPr>
            <a:picLocks noChangeAspect="1" noChangeArrowheads="1"/>
          </p:cNvPicPr>
          <p:nvPr/>
        </p:nvPicPr>
        <p:blipFill>
          <a:blip r:embed="rId2"/>
          <a:srcRect t="4697"/>
          <a:stretch>
            <a:fillRect/>
          </a:stretch>
        </p:blipFill>
        <p:spPr bwMode="auto">
          <a:xfrm>
            <a:off x="827088" y="1125538"/>
            <a:ext cx="311626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1" name="Szövegdoboz 4"/>
          <p:cNvSpPr txBox="1">
            <a:spLocks noChangeArrowheads="1"/>
          </p:cNvSpPr>
          <p:nvPr/>
        </p:nvSpPr>
        <p:spPr bwMode="auto">
          <a:xfrm>
            <a:off x="539750" y="2133600"/>
            <a:ext cx="1343025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prstClr val="black"/>
                </a:solidFill>
                <a:latin typeface="Georgia" pitchFamily="18" charset="0"/>
                <a:cs typeface="Arial" charset="0"/>
              </a:rPr>
              <a:t>DNS glikoziláz</a:t>
            </a:r>
          </a:p>
        </p:txBody>
      </p:sp>
      <p:sp>
        <p:nvSpPr>
          <p:cNvPr id="319492" name="Szövegdoboz 5"/>
          <p:cNvSpPr txBox="1">
            <a:spLocks noChangeArrowheads="1"/>
          </p:cNvSpPr>
          <p:nvPr/>
        </p:nvSpPr>
        <p:spPr bwMode="auto">
          <a:xfrm>
            <a:off x="0" y="908050"/>
            <a:ext cx="241925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Hibás bázis vagy </a:t>
            </a:r>
          </a:p>
          <a:p>
            <a:r>
              <a:rPr lang="hu-HU" sz="1400" b="1" dirty="0" err="1">
                <a:solidFill>
                  <a:srgbClr val="C00000"/>
                </a:solidFill>
                <a:latin typeface="Georgia" pitchFamily="18" charset="0"/>
                <a:cs typeface="Arial" charset="0"/>
              </a:rPr>
              <a:t>metil-citozin-származék</a:t>
            </a:r>
            <a:endParaRPr lang="hu-HU" sz="1400" b="1" dirty="0">
              <a:solidFill>
                <a:srgbClr val="C00000"/>
              </a:solidFill>
              <a:latin typeface="Georgia" pitchFamily="18" charset="0"/>
              <a:cs typeface="Arial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547813" y="1484313"/>
            <a:ext cx="503237" cy="3603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494" name="Szövegdoboz 8"/>
          <p:cNvSpPr txBox="1">
            <a:spLocks noChangeArrowheads="1"/>
          </p:cNvSpPr>
          <p:nvPr/>
        </p:nvSpPr>
        <p:spPr bwMode="auto">
          <a:xfrm>
            <a:off x="2916238" y="2276475"/>
            <a:ext cx="12985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prstClr val="black"/>
                </a:solidFill>
                <a:latin typeface="Georgia" pitchFamily="18" charset="0"/>
                <a:cs typeface="Arial" charset="0"/>
              </a:rPr>
              <a:t>Kivágott bázis</a:t>
            </a:r>
          </a:p>
        </p:txBody>
      </p:sp>
      <p:pic>
        <p:nvPicPr>
          <p:cNvPr id="319495" name="Picture 4" descr="http://download.cell.com/images/journalimages/0092-8674/PIIS0092867413004017.fx1.l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25538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6" name="Picture 6" descr="http://www.atdbio.com/img/articles/cytosine-active-demethylation-lar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" y="5272088"/>
            <a:ext cx="79930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7" name="Szövegdoboz 13"/>
          <p:cNvSpPr txBox="1">
            <a:spLocks noChangeArrowheads="1"/>
          </p:cNvSpPr>
          <p:nvPr/>
        </p:nvSpPr>
        <p:spPr bwMode="auto">
          <a:xfrm>
            <a:off x="0" y="2349500"/>
            <a:ext cx="1049338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prstClr val="black"/>
                </a:solidFill>
                <a:latin typeface="Georgia" pitchFamily="18" charset="0"/>
                <a:cs typeface="Arial" charset="0"/>
              </a:rPr>
              <a:t>UNG/TDG</a:t>
            </a:r>
          </a:p>
        </p:txBody>
      </p:sp>
      <p:sp>
        <p:nvSpPr>
          <p:cNvPr id="319498" name="Szövegdoboz 10"/>
          <p:cNvSpPr txBox="1">
            <a:spLocks noChangeArrowheads="1"/>
          </p:cNvSpPr>
          <p:nvPr/>
        </p:nvSpPr>
        <p:spPr bwMode="auto">
          <a:xfrm>
            <a:off x="4572000" y="1268413"/>
            <a:ext cx="43465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prstClr val="black"/>
                </a:solidFill>
                <a:latin typeface="Georgia" pitchFamily="18" charset="0"/>
                <a:cs typeface="Arial" charset="0"/>
              </a:rPr>
              <a:t>TDG(UDG)-függő aktív demetiláció</a:t>
            </a:r>
          </a:p>
        </p:txBody>
      </p:sp>
    </p:spTree>
    <p:extLst>
      <p:ext uri="{BB962C8B-B14F-4D97-AF65-F5344CB8AC3E}">
        <p14:creationId xmlns:p14="http://schemas.microsoft.com/office/powerpoint/2010/main" val="4019547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zövegdoboz 3"/>
          <p:cNvSpPr txBox="1">
            <a:spLocks noChangeArrowheads="1"/>
          </p:cNvSpPr>
          <p:nvPr/>
        </p:nvSpPr>
        <p:spPr bwMode="auto">
          <a:xfrm>
            <a:off x="3462338" y="2709863"/>
            <a:ext cx="2687412" cy="49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hu-HU" sz="29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BER – mi is az?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5562600" y="1295400"/>
            <a:ext cx="25384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marL="455613" indent="-455613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hu-HU" sz="2200">
                <a:solidFill>
                  <a:srgbClr val="000000"/>
                </a:solidFill>
                <a:latin typeface="Times New Roman" panose="02020603050405020304" pitchFamily="18" charset="0"/>
              </a:rPr>
              <a:t>Enzimaktivitások: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endParaRPr lang="hu-HU" sz="2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Tx/>
              <a:buAutoNum type="arabicPeriod"/>
            </a:pPr>
            <a:r>
              <a:rPr lang="hu-HU" sz="2200">
                <a:solidFill>
                  <a:srgbClr val="000000"/>
                </a:solidFill>
                <a:latin typeface="Times New Roman" panose="02020603050405020304" pitchFamily="18" charset="0"/>
              </a:rPr>
              <a:t>Glikoziláz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Tx/>
              <a:buAutoNum type="arabicPeriod"/>
            </a:pPr>
            <a:r>
              <a:rPr lang="hu-HU" sz="2200">
                <a:solidFill>
                  <a:srgbClr val="000000"/>
                </a:solidFill>
                <a:latin typeface="Times New Roman" panose="02020603050405020304" pitchFamily="18" charset="0"/>
              </a:rPr>
              <a:t>AP endonukleáz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Tx/>
              <a:buAutoNum type="arabicPeriod"/>
            </a:pPr>
            <a:r>
              <a:rPr lang="hu-HU" sz="2200">
                <a:solidFill>
                  <a:srgbClr val="000000"/>
                </a:solidFill>
                <a:latin typeface="Times New Roman" panose="02020603050405020304" pitchFamily="18" charset="0"/>
              </a:rPr>
              <a:t>Polimeráz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Tx/>
              <a:buAutoNum type="arabicPeriod"/>
            </a:pPr>
            <a:r>
              <a:rPr lang="hu-HU" sz="2200">
                <a:solidFill>
                  <a:srgbClr val="000000"/>
                </a:solidFill>
                <a:latin typeface="Times New Roman" panose="02020603050405020304" pitchFamily="18" charset="0"/>
              </a:rPr>
              <a:t>Ligáz</a:t>
            </a:r>
            <a:endParaRPr 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4515" name="Group 7"/>
          <p:cNvGrpSpPr>
            <a:grpSpLocks/>
          </p:cNvGrpSpPr>
          <p:nvPr/>
        </p:nvGrpSpPr>
        <p:grpSpPr bwMode="auto">
          <a:xfrm>
            <a:off x="457200" y="407660"/>
            <a:ext cx="4519613" cy="5867400"/>
            <a:chOff x="384" y="240"/>
            <a:chExt cx="2847" cy="3696"/>
          </a:xfrm>
        </p:grpSpPr>
        <p:pic>
          <p:nvPicPr>
            <p:cNvPr id="64516" name="Picture 2" descr="slid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"/>
              <a:ext cx="2847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7" name="Text Box 4"/>
            <p:cNvSpPr txBox="1">
              <a:spLocks noChangeArrowheads="1"/>
            </p:cNvSpPr>
            <p:nvPr/>
          </p:nvSpPr>
          <p:spPr bwMode="auto">
            <a:xfrm>
              <a:off x="1440" y="912"/>
              <a:ext cx="156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</a:pPr>
              <a:r>
                <a:rPr lang="en-US" sz="1400" b="1">
                  <a:solidFill>
                    <a:srgbClr val="808080"/>
                  </a:solidFill>
                  <a:latin typeface="Times New Roman" panose="02020603050405020304" pitchFamily="18" charset="0"/>
                </a:rPr>
                <a:t>5’irányú vágás, termék 3’-OH</a:t>
              </a:r>
              <a:endParaRPr lang="en-GB" sz="1400" b="1">
                <a:solidFill>
                  <a:srgbClr val="80808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518" name="Text Box 5"/>
            <p:cNvSpPr txBox="1">
              <a:spLocks noChangeArrowheads="1"/>
            </p:cNvSpPr>
            <p:nvPr/>
          </p:nvSpPr>
          <p:spPr bwMode="auto">
            <a:xfrm>
              <a:off x="1584" y="3072"/>
              <a:ext cx="156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</a:pPr>
              <a:r>
                <a:rPr lang="en-US" sz="1400" b="1">
                  <a:solidFill>
                    <a:srgbClr val="808080"/>
                  </a:solidFill>
                  <a:latin typeface="Times New Roman" panose="02020603050405020304" pitchFamily="18" charset="0"/>
                </a:rPr>
                <a:t>3’irányú vágás, termék 5’-OH</a:t>
              </a:r>
              <a:endParaRPr lang="en-GB" sz="1400" b="1">
                <a:solidFill>
                  <a:srgbClr val="80808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519" name="Text Box 6"/>
            <p:cNvSpPr txBox="1">
              <a:spLocks noChangeArrowheads="1"/>
            </p:cNvSpPr>
            <p:nvPr/>
          </p:nvSpPr>
          <p:spPr bwMode="auto">
            <a:xfrm>
              <a:off x="793" y="482"/>
              <a:ext cx="1514" cy="2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</a:pPr>
              <a:r>
                <a:rPr lang="en-US" sz="22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Hasítandó</a:t>
              </a:r>
              <a:r>
                <a: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kötések</a:t>
              </a:r>
              <a:endParaRPr lang="hu-HU" sz="22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3426BC-52D1-4D78-8A07-09F69B036CA1}"/>
              </a:ext>
            </a:extLst>
          </p:cNvPr>
          <p:cNvSpPr txBox="1"/>
          <p:nvPr/>
        </p:nvSpPr>
        <p:spPr>
          <a:xfrm>
            <a:off x="1474603" y="215900"/>
            <a:ext cx="671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BER- </a:t>
            </a:r>
            <a:r>
              <a:rPr lang="en-US" sz="2800" b="1" dirty="0" err="1"/>
              <a:t>báziskivágó</a:t>
            </a:r>
            <a:r>
              <a:rPr lang="en-US" sz="2800" b="1" dirty="0"/>
              <a:t> </a:t>
            </a:r>
            <a:r>
              <a:rPr lang="en-US" sz="2800" b="1" dirty="0" err="1"/>
              <a:t>javító</a:t>
            </a:r>
            <a:r>
              <a:rPr lang="en-US" sz="2800" b="1" dirty="0"/>
              <a:t> </a:t>
            </a:r>
            <a:r>
              <a:rPr lang="en-US" sz="2800" b="1" dirty="0" err="1"/>
              <a:t>mechanizmus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B15FDB-F3A2-46D4-B428-754CC9A8578D}"/>
              </a:ext>
            </a:extLst>
          </p:cNvPr>
          <p:cNvSpPr txBox="1"/>
          <p:nvPr/>
        </p:nvSpPr>
        <p:spPr>
          <a:xfrm>
            <a:off x="220023" y="5878810"/>
            <a:ext cx="879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Miért</a:t>
            </a:r>
            <a:r>
              <a:rPr lang="en-US" sz="2400" b="1" dirty="0">
                <a:solidFill>
                  <a:srgbClr val="C00000"/>
                </a:solidFill>
              </a:rPr>
              <a:t> is </a:t>
            </a:r>
            <a:r>
              <a:rPr lang="en-US" sz="2400" b="1" dirty="0" err="1">
                <a:solidFill>
                  <a:srgbClr val="C00000"/>
                </a:solidFill>
              </a:rPr>
              <a:t>lehet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fontos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ez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mechanizmus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az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epigenetikában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e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4861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93725" y="727075"/>
            <a:ext cx="3857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Sematikusan: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UDG = uracil-DNS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             glikoziláz]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HAP1 = humán AP endonukleáz</a:t>
            </a:r>
            <a:endParaRPr lang="en-GB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4561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41325" y="2479675"/>
            <a:ext cx="16430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hu-HU" sz="2200">
                <a:solidFill>
                  <a:srgbClr val="000000"/>
                </a:solidFill>
                <a:latin typeface="Times New Roman" panose="02020603050405020304" pitchFamily="18" charset="0"/>
              </a:rPr>
              <a:t>Uracil-DNS-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hu-HU" sz="2200">
                <a:solidFill>
                  <a:srgbClr val="000000"/>
                </a:solidFill>
                <a:latin typeface="Times New Roman" panose="02020603050405020304" pitchFamily="18" charset="0"/>
              </a:rPr>
              <a:t>glikoziláz</a:t>
            </a:r>
            <a:endParaRPr 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12725" y="3546475"/>
            <a:ext cx="24749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hu-HU" sz="2200">
                <a:solidFill>
                  <a:srgbClr val="000000"/>
                </a:solidFill>
                <a:latin typeface="Times New Roman" panose="02020603050405020304" pitchFamily="18" charset="0"/>
              </a:rPr>
              <a:t>PDB: 1EMH, 4SKN</a:t>
            </a:r>
            <a:endParaRPr 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41325" y="4460875"/>
            <a:ext cx="31575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egyes és kett</a:t>
            </a: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s szálú DNS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egyaránt szubsztrát</a:t>
            </a:r>
            <a:endParaRPr lang="en-GB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81000" y="5486400"/>
            <a:ext cx="3098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G:U jobb szubsztrát mint </a:t>
            </a:r>
            <a:endParaRPr lang="en-GB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1400" y="5486400"/>
            <a:ext cx="6667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A:U</a:t>
            </a:r>
            <a:endParaRPr lang="en-GB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8AB594-6E1D-496D-87F4-0FC70A181D00}" type="slidenum">
              <a:rPr/>
              <a:pPr eaLnBrk="1" hangingPunct="1"/>
              <a:t>4</a:t>
            </a:fld>
            <a:endParaRPr lang="en-US"/>
          </a:p>
        </p:txBody>
      </p:sp>
      <p:sp>
        <p:nvSpPr>
          <p:cNvPr id="34819" name="Szövegdoboz 2"/>
          <p:cNvSpPr txBox="1">
            <a:spLocks noChangeArrowheads="1"/>
          </p:cNvSpPr>
          <p:nvPr/>
        </p:nvSpPr>
        <p:spPr bwMode="auto">
          <a:xfrm>
            <a:off x="1600200" y="533400"/>
            <a:ext cx="650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/>
              <a:t>Szabályozási lehetőségek és szintek a génkifejeződésben</a:t>
            </a:r>
            <a:endParaRPr lang="en-US" b="1"/>
          </a:p>
        </p:txBody>
      </p:sp>
      <p:sp>
        <p:nvSpPr>
          <p:cNvPr id="34820" name="Szövegdoboz 3"/>
          <p:cNvSpPr txBox="1">
            <a:spLocks noChangeArrowheads="1"/>
          </p:cNvSpPr>
          <p:nvPr/>
        </p:nvSpPr>
        <p:spPr bwMode="auto">
          <a:xfrm>
            <a:off x="225425" y="1447800"/>
            <a:ext cx="861011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 dirty="0"/>
              <a:t>Transzkripció szabályozása</a:t>
            </a:r>
            <a:r>
              <a:rPr lang="hu-HU" dirty="0"/>
              <a:t>: mikor mely génekről indulhat meg az </a:t>
            </a:r>
            <a:r>
              <a:rPr lang="hu-HU" dirty="0" err="1"/>
              <a:t>mRNS</a:t>
            </a:r>
            <a:r>
              <a:rPr lang="hu-HU" dirty="0"/>
              <a:t> átírása</a:t>
            </a:r>
          </a:p>
          <a:p>
            <a:pPr eaLnBrk="1" hangingPunct="1"/>
            <a:endParaRPr lang="hu-HU" dirty="0"/>
          </a:p>
          <a:p>
            <a:pPr eaLnBrk="1" hangingPunct="1"/>
            <a:r>
              <a:rPr lang="hu-HU" dirty="0"/>
              <a:t>		- </a:t>
            </a:r>
            <a:r>
              <a:rPr lang="hu-HU" dirty="0" err="1"/>
              <a:t>represszorok</a:t>
            </a:r>
            <a:r>
              <a:rPr lang="hu-HU" dirty="0"/>
              <a:t>, </a:t>
            </a:r>
            <a:r>
              <a:rPr lang="hu-HU" dirty="0" err="1"/>
              <a:t>inducerek</a:t>
            </a:r>
            <a:r>
              <a:rPr lang="hu-HU" dirty="0"/>
              <a:t>, transzkripciós faktorok</a:t>
            </a:r>
          </a:p>
          <a:p>
            <a:pPr eaLnBrk="1" hangingPunct="1"/>
            <a:r>
              <a:rPr lang="hu-HU" dirty="0"/>
              <a:t>		- </a:t>
            </a:r>
            <a:r>
              <a:rPr lang="hu-HU" b="1" dirty="0" err="1">
                <a:solidFill>
                  <a:srgbClr val="C00000"/>
                </a:solidFill>
              </a:rPr>
              <a:t>kromatin</a:t>
            </a:r>
            <a:r>
              <a:rPr lang="hu-HU" b="1" dirty="0">
                <a:solidFill>
                  <a:srgbClr val="C00000"/>
                </a:solidFill>
              </a:rPr>
              <a:t> szerkezet – </a:t>
            </a:r>
            <a:r>
              <a:rPr lang="hu-HU" b="1" dirty="0" err="1">
                <a:solidFill>
                  <a:srgbClr val="C00000"/>
                </a:solidFill>
              </a:rPr>
              <a:t>epigenetika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		</a:t>
            </a:r>
            <a:r>
              <a:rPr lang="hu-HU" b="1" dirty="0">
                <a:solidFill>
                  <a:srgbClr val="C00000"/>
                </a:solidFill>
              </a:rPr>
              <a:t> a DNS és az őt körülvevő fehérjék kódja</a:t>
            </a:r>
            <a:r>
              <a:rPr lang="en-US" b="1" dirty="0">
                <a:solidFill>
                  <a:srgbClr val="C00000"/>
                </a:solidFill>
              </a:rPr>
              <a:t>: EZ A JELEN PPT ANYAGA</a:t>
            </a:r>
            <a:endParaRPr lang="hu-HU" b="1" dirty="0">
              <a:solidFill>
                <a:srgbClr val="C00000"/>
              </a:solidFill>
            </a:endParaRPr>
          </a:p>
          <a:p>
            <a:pPr eaLnBrk="1" hangingPunct="1"/>
            <a:endParaRPr lang="hu-HU" dirty="0"/>
          </a:p>
          <a:p>
            <a:pPr eaLnBrk="1" hangingPunct="1"/>
            <a:r>
              <a:rPr lang="hu-HU" b="1" dirty="0" err="1"/>
              <a:t>Poszttranszkripcionális</a:t>
            </a:r>
            <a:r>
              <a:rPr lang="hu-HU" b="1" dirty="0"/>
              <a:t> szabályozási lehetőségek</a:t>
            </a:r>
            <a:r>
              <a:rPr lang="hu-HU" dirty="0"/>
              <a:t>: </a:t>
            </a:r>
            <a:r>
              <a:rPr lang="hu-HU" dirty="0" err="1"/>
              <a:t>mRNS</a:t>
            </a:r>
            <a:r>
              <a:rPr lang="hu-HU" dirty="0"/>
              <a:t> érés, stabilitás</a:t>
            </a:r>
          </a:p>
          <a:p>
            <a:pPr eaLnBrk="1" hangingPunct="1"/>
            <a:endParaRPr lang="hu-HU" dirty="0"/>
          </a:p>
          <a:p>
            <a:pPr eaLnBrk="1" hangingPunct="1"/>
            <a:r>
              <a:rPr lang="hu-HU" b="1" dirty="0"/>
              <a:t>Kis RNS-ek szerepei</a:t>
            </a:r>
            <a:endParaRPr lang="en-US" b="1" dirty="0"/>
          </a:p>
        </p:txBody>
      </p:sp>
      <p:sp>
        <p:nvSpPr>
          <p:cNvPr id="6" name="Jobbra nyíl 5"/>
          <p:cNvSpPr/>
          <p:nvPr/>
        </p:nvSpPr>
        <p:spPr>
          <a:xfrm>
            <a:off x="457200" y="2408238"/>
            <a:ext cx="762000" cy="152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8244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561013" y="1412875"/>
            <a:ext cx="3335337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Uracil kötés: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A bázispárosodásban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szerepl</a:t>
            </a: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GB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U-atomok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kötnek a fehérjéhez,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(ez kb a várható,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DE: glikozilos N is lehetne)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Tehát: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ki kell fordítani</a:t>
            </a:r>
            <a:endParaRPr lang="en-GB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362200" y="5715000"/>
            <a:ext cx="17621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1400" b="1">
                <a:solidFill>
                  <a:srgbClr val="808080"/>
                </a:solidFill>
                <a:latin typeface="Times New Roman" panose="02020603050405020304" pitchFamily="18" charset="0"/>
              </a:rPr>
              <a:t>cikkek - további info</a:t>
            </a:r>
            <a:endParaRPr lang="en-GB" sz="1400" b="1">
              <a:solidFill>
                <a:srgbClr val="8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518150" y="5300663"/>
            <a:ext cx="33718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H-hidak és aromás átlapolás</a:t>
            </a:r>
            <a:endParaRPr lang="en-GB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lid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9815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699125" y="1333500"/>
            <a:ext cx="30019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A konzervált Leu: exponált,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szerepe van a DNS szálakkal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kialakított kölcsönhatásban</a:t>
            </a:r>
            <a:endParaRPr lang="en-GB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715000" y="2590800"/>
            <a:ext cx="30194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U-zseb: hidrofób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Az aktív centrum körül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a fehérje pozitív árkot mutat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13589" r="18169" b="10278"/>
          <a:stretch/>
        </p:blipFill>
        <p:spPr>
          <a:xfrm>
            <a:off x="5904000" y="3175494"/>
            <a:ext cx="3240000" cy="2455004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719998"/>
            <a:ext cx="7886700" cy="6138001"/>
          </a:xfrm>
        </p:spPr>
        <p:txBody>
          <a:bodyPr>
            <a:normAutofit/>
          </a:bodyPr>
          <a:lstStyle/>
          <a:p>
            <a:r>
              <a:rPr lang="hu-HU" dirty="0"/>
              <a:t>A DNS-ben található </a:t>
            </a:r>
            <a:r>
              <a:rPr lang="hu-HU" dirty="0" err="1"/>
              <a:t>uracilt</a:t>
            </a:r>
            <a:r>
              <a:rPr lang="hu-HU" dirty="0"/>
              <a:t> specifikusan megkötik, majd kivágják</a:t>
            </a:r>
          </a:p>
          <a:p>
            <a:r>
              <a:rPr lang="hu-HU" dirty="0"/>
              <a:t>Az enzimcsalád tagjai: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u-HU" sz="2600" dirty="0"/>
          </a:p>
          <a:p>
            <a:endParaRPr lang="hu-HU" sz="3000" dirty="0"/>
          </a:p>
          <a:p>
            <a:endParaRPr lang="hu-HU" sz="3000" dirty="0"/>
          </a:p>
          <a:p>
            <a:endParaRPr lang="hu-HU" sz="3000" dirty="0"/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-1"/>
            <a:ext cx="9144000" cy="72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3200" b="1" dirty="0">
                <a:solidFill>
                  <a:prstClr val="black"/>
                </a:solidFill>
              </a:rPr>
              <a:t>Az </a:t>
            </a:r>
            <a:r>
              <a:rPr lang="hu-HU" sz="3200" b="1" dirty="0" err="1">
                <a:solidFill>
                  <a:prstClr val="black"/>
                </a:solidFill>
              </a:rPr>
              <a:t>uracil-DNS</a:t>
            </a:r>
            <a:r>
              <a:rPr lang="hu-HU" sz="3200" b="1" dirty="0">
                <a:solidFill>
                  <a:prstClr val="black"/>
                </a:solidFill>
              </a:rPr>
              <a:t> </a:t>
            </a:r>
            <a:r>
              <a:rPr lang="hu-HU" sz="3200" b="1" dirty="0" err="1">
                <a:solidFill>
                  <a:prstClr val="black"/>
                </a:solidFill>
              </a:rPr>
              <a:t>glikozilázok</a:t>
            </a:r>
            <a:endParaRPr lang="hu-HU" sz="3200" b="1" dirty="0">
              <a:solidFill>
                <a:prstClr val="black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00" y="0"/>
            <a:ext cx="960000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20937"/>
          <a:stretch/>
        </p:blipFill>
        <p:spPr>
          <a:xfrm>
            <a:off x="5904000" y="1147394"/>
            <a:ext cx="3240000" cy="160070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/>
          <a:stretch/>
        </p:blipFill>
        <p:spPr>
          <a:xfrm>
            <a:off x="7130752" y="1724842"/>
            <a:ext cx="786497" cy="540000"/>
          </a:xfrm>
          <a:prstGeom prst="rect">
            <a:avLst/>
          </a:prstGeom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197220" y="2108694"/>
          <a:ext cx="5706780" cy="2133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3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3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306">
                <a:tc>
                  <a:txBody>
                    <a:bodyPr/>
                    <a:lstStyle/>
                    <a:p>
                      <a:r>
                        <a:rPr lang="hu-HU" dirty="0"/>
                        <a:t>Enzim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Funkció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661">
                <a:tc>
                  <a:txBody>
                    <a:bodyPr/>
                    <a:lstStyle/>
                    <a:p>
                      <a:r>
                        <a:rPr lang="hu-HU" b="1" dirty="0"/>
                        <a:t>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Emberben</a:t>
                      </a:r>
                      <a:r>
                        <a:rPr lang="hu-HU" sz="1400" baseline="0" dirty="0"/>
                        <a:t> legaktívabb, </a:t>
                      </a:r>
                      <a:r>
                        <a:rPr lang="hu-HU" sz="1400" baseline="0" dirty="0" err="1"/>
                        <a:t>replikáció</a:t>
                      </a:r>
                      <a:r>
                        <a:rPr lang="hu-HU" sz="1400" baseline="0" dirty="0"/>
                        <a:t> során is véd</a:t>
                      </a:r>
                      <a:endParaRPr lang="hu-H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306">
                <a:tc>
                  <a:txBody>
                    <a:bodyPr/>
                    <a:lstStyle/>
                    <a:p>
                      <a:r>
                        <a:rPr lang="hu-HU" b="1" dirty="0"/>
                        <a:t>SMUG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Egyes szálú</a:t>
                      </a:r>
                      <a:r>
                        <a:rPr lang="hu-HU" sz="1400" baseline="0" dirty="0"/>
                        <a:t> DNS-en aktívabb</a:t>
                      </a:r>
                      <a:endParaRPr lang="hu-H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306">
                <a:tc>
                  <a:txBody>
                    <a:bodyPr/>
                    <a:lstStyle/>
                    <a:p>
                      <a:r>
                        <a:rPr lang="hu-HU" b="1" dirty="0"/>
                        <a:t>TDG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U:G,</a:t>
                      </a:r>
                      <a:r>
                        <a:rPr lang="hu-HU" sz="1400" baseline="0" dirty="0"/>
                        <a:t> T:G hibáspárok javítása</a:t>
                      </a:r>
                      <a:endParaRPr lang="hu-H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661">
                <a:tc>
                  <a:txBody>
                    <a:bodyPr/>
                    <a:lstStyle/>
                    <a:p>
                      <a:r>
                        <a:rPr lang="hu-HU" b="1" dirty="0"/>
                        <a:t>MDB4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err="1"/>
                        <a:t>CpG</a:t>
                      </a:r>
                      <a:r>
                        <a:rPr lang="hu-HU" sz="1400" dirty="0"/>
                        <a:t> szigetekben</a:t>
                      </a:r>
                      <a:r>
                        <a:rPr lang="hu-HU" sz="1400" baseline="0" dirty="0"/>
                        <a:t> keletkező </a:t>
                      </a:r>
                      <a:r>
                        <a:rPr lang="hu-HU" sz="1400" baseline="0" dirty="0" err="1"/>
                        <a:t>uracil</a:t>
                      </a:r>
                      <a:r>
                        <a:rPr lang="hu-HU" sz="1400" baseline="0" dirty="0"/>
                        <a:t> kivágása</a:t>
                      </a:r>
                      <a:endParaRPr lang="hu-H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B5B884-324A-4764-9697-E579A62022BA}"/>
              </a:ext>
            </a:extLst>
          </p:cNvPr>
          <p:cNvSpPr txBox="1"/>
          <p:nvPr/>
        </p:nvSpPr>
        <p:spPr>
          <a:xfrm>
            <a:off x="457200" y="5486400"/>
            <a:ext cx="7794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FONTOS: a </a:t>
            </a:r>
            <a:r>
              <a:rPr lang="en-US" sz="2400" dirty="0" err="1"/>
              <a:t>lényegi</a:t>
            </a:r>
            <a:r>
              <a:rPr lang="en-US" sz="2400" dirty="0"/>
              <a:t> </a:t>
            </a:r>
            <a:r>
              <a:rPr lang="en-US" sz="2400" dirty="0" err="1"/>
              <a:t>szerepet</a:t>
            </a:r>
            <a:r>
              <a:rPr lang="en-US" sz="2400" dirty="0"/>
              <a:t> </a:t>
            </a:r>
            <a:r>
              <a:rPr lang="en-US" sz="2400" dirty="0" err="1"/>
              <a:t>játszó</a:t>
            </a:r>
            <a:r>
              <a:rPr lang="en-US" sz="2400" dirty="0"/>
              <a:t> </a:t>
            </a:r>
            <a:r>
              <a:rPr lang="en-US" sz="2400" dirty="0" err="1"/>
              <a:t>fehérjékből</a:t>
            </a:r>
            <a:r>
              <a:rPr lang="en-US" sz="2400" dirty="0"/>
              <a:t> </a:t>
            </a:r>
            <a:r>
              <a:rPr lang="en-US" sz="2400" dirty="0" err="1"/>
              <a:t>gyakran</a:t>
            </a:r>
            <a:endParaRPr lang="en-US" sz="2400" dirty="0"/>
          </a:p>
          <a:p>
            <a:r>
              <a:rPr lang="en-US" sz="2400" dirty="0" err="1"/>
              <a:t>Vannak</a:t>
            </a:r>
            <a:r>
              <a:rPr lang="en-US" sz="2400" dirty="0"/>
              <a:t> </a:t>
            </a:r>
            <a:r>
              <a:rPr lang="en-US" sz="2400" dirty="0" err="1"/>
              <a:t>izoformák</a:t>
            </a:r>
            <a:endParaRPr lang="en-US" sz="2400" dirty="0"/>
          </a:p>
          <a:p>
            <a:r>
              <a:rPr lang="en-US" sz="2400" b="1" dirty="0" err="1">
                <a:solidFill>
                  <a:srgbClr val="C00000"/>
                </a:solidFill>
              </a:rPr>
              <a:t>Ez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miért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lehet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jó</a:t>
            </a:r>
            <a:r>
              <a:rPr lang="en-US" sz="2400" b="1" dirty="0">
                <a:solidFill>
                  <a:srgbClr val="C00000"/>
                </a:solidFill>
              </a:rPr>
              <a:t>? </a:t>
            </a:r>
            <a:r>
              <a:rPr lang="en-US" sz="2400" b="1" dirty="0" err="1">
                <a:solidFill>
                  <a:srgbClr val="C00000"/>
                </a:solidFill>
              </a:rPr>
              <a:t>Miért</a:t>
            </a:r>
            <a:r>
              <a:rPr lang="en-US" sz="2400" b="1" dirty="0">
                <a:solidFill>
                  <a:srgbClr val="C00000"/>
                </a:solidFill>
              </a:rPr>
              <a:t> van </a:t>
            </a:r>
            <a:r>
              <a:rPr lang="en-US" sz="2400" b="1" dirty="0" err="1">
                <a:solidFill>
                  <a:srgbClr val="C00000"/>
                </a:solidFill>
              </a:rPr>
              <a:t>ez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így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4591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4687888"/>
            <a:ext cx="9313863" cy="221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875" tIns="50659" rIns="88875" bIns="44437"/>
          <a:lstStyle/>
          <a:p>
            <a:pPr defTabSz="443646">
              <a:lnSpc>
                <a:spcPct val="95000"/>
              </a:lnSpc>
              <a:buSzPct val="100000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r>
              <a:rPr lang="hu-HU" sz="1500" dirty="0">
                <a:solidFill>
                  <a:srgbClr val="000000"/>
                </a:solidFill>
              </a:rPr>
              <a:t>DNS-javítással kapcsolt aktív DNS - </a:t>
            </a:r>
            <a:r>
              <a:rPr lang="hu-HU" sz="1500" dirty="0" err="1">
                <a:solidFill>
                  <a:srgbClr val="000000"/>
                </a:solidFill>
              </a:rPr>
              <a:t>demetiláció</a:t>
            </a:r>
            <a:r>
              <a:rPr lang="hu-HU" sz="1500" dirty="0">
                <a:solidFill>
                  <a:srgbClr val="000000"/>
                </a:solidFill>
              </a:rPr>
              <a:t>. </a:t>
            </a:r>
          </a:p>
          <a:p>
            <a:pPr marL="338613" indent="-338613" defTabSz="443646">
              <a:lnSpc>
                <a:spcPct val="95000"/>
              </a:lnSpc>
              <a:buSzPct val="100000"/>
              <a:buFont typeface="Times New Roman" pitchFamily="18" charset="0"/>
              <a:buAutoNum type="arabicParenBoth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r>
              <a:rPr lang="hu-HU" sz="1500" dirty="0">
                <a:solidFill>
                  <a:srgbClr val="000000"/>
                </a:solidFill>
              </a:rPr>
              <a:t>TET enzimek: 5-metilcitozin (5mC) –</a:t>
            </a:r>
            <a:r>
              <a:rPr lang="hu-HU" sz="1500" dirty="0" err="1">
                <a:solidFill>
                  <a:srgbClr val="000000"/>
                </a:solidFill>
              </a:rPr>
              <a:t>ből</a:t>
            </a:r>
            <a:r>
              <a:rPr lang="hu-HU" sz="1500" dirty="0">
                <a:solidFill>
                  <a:srgbClr val="000000"/>
                </a:solidFill>
              </a:rPr>
              <a:t> oxidatív átalakításokkal hoznak létre 5-hidroximethicitozint (5hmC), vagy  5-formilcitozint(5fC) vagy 5-karboxi-citozint (5caC). </a:t>
            </a:r>
          </a:p>
          <a:p>
            <a:pPr defTabSz="443646">
              <a:lnSpc>
                <a:spcPct val="95000"/>
              </a:lnSpc>
              <a:buSzPct val="100000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r>
              <a:rPr lang="hu-HU" sz="1500" dirty="0">
                <a:solidFill>
                  <a:srgbClr val="000000"/>
                </a:solidFill>
              </a:rPr>
              <a:t>(2) AID/APOBEC enzimek: </a:t>
            </a:r>
            <a:r>
              <a:rPr lang="hu-HU" sz="1500" dirty="0" err="1">
                <a:solidFill>
                  <a:srgbClr val="000000"/>
                </a:solidFill>
              </a:rPr>
              <a:t>dezaminálnak</a:t>
            </a:r>
            <a:endParaRPr lang="hu-HU" sz="1500" dirty="0">
              <a:solidFill>
                <a:srgbClr val="000000"/>
              </a:solidFill>
            </a:endParaRPr>
          </a:p>
          <a:p>
            <a:pPr defTabSz="443646">
              <a:lnSpc>
                <a:spcPct val="95000"/>
              </a:lnSpc>
              <a:buSzPct val="100000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endParaRPr lang="hu-HU" sz="1500" dirty="0">
              <a:solidFill>
                <a:srgbClr val="000000"/>
              </a:solidFill>
            </a:endParaRPr>
          </a:p>
          <a:p>
            <a:pPr defTabSz="443646">
              <a:lnSpc>
                <a:spcPct val="95000"/>
              </a:lnSpc>
              <a:buSzPct val="100000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r>
              <a:rPr lang="hu-HU" sz="1500" dirty="0">
                <a:solidFill>
                  <a:srgbClr val="000000"/>
                </a:solidFill>
              </a:rPr>
              <a:t>(3) BER enzimek: a </a:t>
            </a:r>
            <a:r>
              <a:rPr lang="hu-HU" sz="1500" dirty="0" err="1">
                <a:solidFill>
                  <a:srgbClr val="000000"/>
                </a:solidFill>
              </a:rPr>
              <a:t>dezaminált</a:t>
            </a:r>
            <a:r>
              <a:rPr lang="hu-HU" sz="1500" dirty="0">
                <a:solidFill>
                  <a:srgbClr val="000000"/>
                </a:solidFill>
              </a:rPr>
              <a:t>/oxidált </a:t>
            </a:r>
            <a:r>
              <a:rPr lang="hu-HU" sz="1500" dirty="0" err="1">
                <a:solidFill>
                  <a:srgbClr val="000000"/>
                </a:solidFill>
              </a:rPr>
              <a:t>citozin</a:t>
            </a:r>
            <a:r>
              <a:rPr lang="hu-HU" sz="1500" dirty="0">
                <a:solidFill>
                  <a:srgbClr val="000000"/>
                </a:solidFill>
              </a:rPr>
              <a:t> formákat kivágják, és erre a helyre a BER során beépül a </a:t>
            </a:r>
            <a:r>
              <a:rPr lang="hu-HU" sz="1500" dirty="0" err="1">
                <a:solidFill>
                  <a:srgbClr val="000000"/>
                </a:solidFill>
              </a:rPr>
              <a:t>naszcensen</a:t>
            </a:r>
            <a:r>
              <a:rPr lang="hu-HU" sz="1500" dirty="0">
                <a:solidFill>
                  <a:srgbClr val="000000"/>
                </a:solidFill>
              </a:rPr>
              <a:t> </a:t>
            </a:r>
            <a:r>
              <a:rPr lang="hu-HU" sz="1500" dirty="0" err="1">
                <a:solidFill>
                  <a:srgbClr val="000000"/>
                </a:solidFill>
              </a:rPr>
              <a:t>de-metilált</a:t>
            </a:r>
            <a:r>
              <a:rPr lang="hu-HU" sz="1500" dirty="0">
                <a:solidFill>
                  <a:srgbClr val="000000"/>
                </a:solidFill>
              </a:rPr>
              <a:t> </a:t>
            </a:r>
            <a:r>
              <a:rPr lang="hu-HU" sz="1500" dirty="0" err="1">
                <a:solidFill>
                  <a:srgbClr val="000000"/>
                </a:solidFill>
              </a:rPr>
              <a:t>citozin</a:t>
            </a:r>
            <a:endParaRPr lang="hu-HU" sz="15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C15503-7A8A-4579-BBC7-7C8CAE0E358E}"/>
              </a:ext>
            </a:extLst>
          </p:cNvPr>
          <p:cNvSpPr txBox="1"/>
          <p:nvPr/>
        </p:nvSpPr>
        <p:spPr>
          <a:xfrm>
            <a:off x="171672" y="6370935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Séma</a:t>
            </a:r>
            <a:r>
              <a:rPr lang="en-US" sz="2400" b="1" dirty="0"/>
              <a:t> a </a:t>
            </a:r>
            <a:r>
              <a:rPr lang="en-US" sz="2400" b="1" dirty="0" err="1"/>
              <a:t>különböző</a:t>
            </a:r>
            <a:r>
              <a:rPr lang="en-US" sz="2400" b="1" dirty="0"/>
              <a:t> </a:t>
            </a:r>
            <a:r>
              <a:rPr lang="en-US" sz="2400" b="1" dirty="0" err="1"/>
              <a:t>lehetőségekre</a:t>
            </a:r>
            <a:r>
              <a:rPr lang="en-US" sz="2400" b="1" dirty="0"/>
              <a:t> </a:t>
            </a:r>
            <a:r>
              <a:rPr lang="en-US" sz="2400" b="1" dirty="0" err="1"/>
              <a:t>metil-citozin</a:t>
            </a:r>
            <a:r>
              <a:rPr lang="en-US" sz="2400" b="1" dirty="0"/>
              <a:t> </a:t>
            </a:r>
            <a:r>
              <a:rPr lang="en-US" sz="2400" b="1" dirty="0" err="1"/>
              <a:t>demetilálásra</a:t>
            </a:r>
            <a:endParaRPr lang="en-US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Kép 1" descr="NAGYONJOjbcfig_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14400"/>
            <a:ext cx="8164513" cy="6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6E85F0-4113-43AE-9376-FE90CE378CDA}"/>
              </a:ext>
            </a:extLst>
          </p:cNvPr>
          <p:cNvSpPr txBox="1"/>
          <p:nvPr/>
        </p:nvSpPr>
        <p:spPr>
          <a:xfrm>
            <a:off x="53292" y="193030"/>
            <a:ext cx="893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err="1"/>
              <a:t>Különböző</a:t>
            </a:r>
            <a:r>
              <a:rPr lang="en-US" sz="2400" b="1" dirty="0"/>
              <a:t> </a:t>
            </a:r>
            <a:r>
              <a:rPr lang="en-US" sz="2400" b="1" dirty="0" err="1"/>
              <a:t>lehetőségek</a:t>
            </a:r>
            <a:r>
              <a:rPr lang="en-US" sz="2400" b="1" dirty="0"/>
              <a:t> a </a:t>
            </a:r>
            <a:r>
              <a:rPr lang="en-US" sz="2400" b="1" dirty="0" err="1"/>
              <a:t>metil-citozin</a:t>
            </a:r>
            <a:r>
              <a:rPr lang="en-US" sz="2400" b="1" dirty="0"/>
              <a:t> </a:t>
            </a:r>
            <a:r>
              <a:rPr lang="en-US" sz="2400" b="1" dirty="0" err="1"/>
              <a:t>demetilálásra</a:t>
            </a:r>
            <a:r>
              <a:rPr lang="en-US" sz="2400" b="1" dirty="0"/>
              <a:t>:</a:t>
            </a:r>
          </a:p>
          <a:p>
            <a:r>
              <a:rPr lang="en-US" sz="2400" b="1" dirty="0" err="1"/>
              <a:t>Három</a:t>
            </a:r>
            <a:r>
              <a:rPr lang="en-US" sz="2400" b="1" dirty="0"/>
              <a:t> </a:t>
            </a:r>
            <a:r>
              <a:rPr lang="en-US" sz="2400" b="1" dirty="0" err="1"/>
              <a:t>fő</a:t>
            </a:r>
            <a:r>
              <a:rPr lang="en-US" sz="2400" b="1" dirty="0"/>
              <a:t> </a:t>
            </a:r>
            <a:r>
              <a:rPr lang="en-US" sz="2400" b="1" dirty="0" err="1"/>
              <a:t>útvonal</a:t>
            </a:r>
            <a:r>
              <a:rPr lang="en-US" sz="2400" b="1" dirty="0"/>
              <a:t>, </a:t>
            </a:r>
            <a:r>
              <a:rPr lang="en-US" sz="2400" b="1" dirty="0" err="1"/>
              <a:t>plusz</a:t>
            </a:r>
            <a:r>
              <a:rPr lang="en-US" sz="2400" b="1" dirty="0"/>
              <a:t> </a:t>
            </a:r>
            <a:r>
              <a:rPr lang="en-US" sz="2400" b="1" dirty="0" err="1"/>
              <a:t>egy</a:t>
            </a:r>
            <a:r>
              <a:rPr lang="en-US" sz="2400" b="1" dirty="0"/>
              <a:t> </a:t>
            </a:r>
            <a:r>
              <a:rPr lang="en-US" sz="2400" b="1" dirty="0" err="1"/>
              <a:t>elágazás</a:t>
            </a:r>
            <a:r>
              <a:rPr lang="en-US" sz="2400" b="1" dirty="0"/>
              <a:t> a 3. </a:t>
            </a:r>
            <a:r>
              <a:rPr lang="en-US" sz="2400" b="1" dirty="0" err="1"/>
              <a:t>esetben</a:t>
            </a:r>
            <a:r>
              <a:rPr lang="en-US" sz="2400" b="1" dirty="0"/>
              <a:t> a TDG-</a:t>
            </a:r>
            <a:r>
              <a:rPr lang="en-US" sz="2400" b="1" dirty="0" err="1"/>
              <a:t>vel</a:t>
            </a:r>
            <a:endParaRPr lang="en-US"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7A473D5-0196-4C99-AB86-A54CBA70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E356-0639-454B-9CCE-6B24CD84936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25EAF9-9BF3-4E8D-A2F5-346DA3CEEA1C}"/>
              </a:ext>
            </a:extLst>
          </p:cNvPr>
          <p:cNvSpPr txBox="1"/>
          <p:nvPr/>
        </p:nvSpPr>
        <p:spPr>
          <a:xfrm>
            <a:off x="310018" y="609600"/>
            <a:ext cx="875778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dirty="0" err="1"/>
              <a:t>következő</a:t>
            </a:r>
            <a:r>
              <a:rPr lang="en-US" sz="2400" dirty="0"/>
              <a:t> </a:t>
            </a:r>
            <a:r>
              <a:rPr lang="en-US" sz="2400" dirty="0" err="1"/>
              <a:t>diákon</a:t>
            </a:r>
            <a:r>
              <a:rPr lang="en-US" sz="2400" dirty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olyan</a:t>
            </a:r>
            <a:r>
              <a:rPr lang="en-US" sz="2400" dirty="0"/>
              <a:t> </a:t>
            </a:r>
            <a:r>
              <a:rPr lang="en-US" sz="2400" dirty="0" err="1"/>
              <a:t>cikket</a:t>
            </a:r>
            <a:r>
              <a:rPr lang="en-US" sz="2400" dirty="0"/>
              <a:t> </a:t>
            </a:r>
            <a:r>
              <a:rPr lang="en-US" sz="2400" dirty="0" err="1"/>
              <a:t>tárgyalunk</a:t>
            </a:r>
            <a:r>
              <a:rPr lang="en-US" sz="2400" dirty="0"/>
              <a:t>, </a:t>
            </a:r>
          </a:p>
          <a:p>
            <a:pPr algn="ctr"/>
            <a:r>
              <a:rPr lang="en-US" sz="2400" dirty="0" err="1"/>
              <a:t>ami</a:t>
            </a:r>
            <a:r>
              <a:rPr lang="en-US" sz="2400" dirty="0"/>
              <a:t> </a:t>
            </a:r>
            <a:r>
              <a:rPr lang="en-US" sz="2400" dirty="0" err="1"/>
              <a:t>kísérletesen</a:t>
            </a:r>
            <a:r>
              <a:rPr lang="en-US" sz="2400" dirty="0"/>
              <a:t> </a:t>
            </a:r>
            <a:r>
              <a:rPr lang="en-US" sz="2400" dirty="0" err="1"/>
              <a:t>bebizonyította</a:t>
            </a:r>
            <a:r>
              <a:rPr lang="en-US" sz="2400" dirty="0"/>
              <a:t>,</a:t>
            </a:r>
          </a:p>
          <a:p>
            <a:pPr algn="ctr"/>
            <a:r>
              <a:rPr lang="en-US" sz="2400" dirty="0" err="1"/>
              <a:t>hogy</a:t>
            </a:r>
            <a:r>
              <a:rPr lang="en-US" sz="2400" dirty="0"/>
              <a:t> a BER TDG </a:t>
            </a:r>
            <a:r>
              <a:rPr lang="en-US" sz="2400" dirty="0" err="1"/>
              <a:t>enzime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 err="1"/>
              <a:t>fontos</a:t>
            </a:r>
            <a:r>
              <a:rPr lang="en-US" sz="2400" dirty="0"/>
              <a:t> a </a:t>
            </a:r>
            <a:r>
              <a:rPr lang="en-US" sz="2400" dirty="0" err="1"/>
              <a:t>metil-citozin</a:t>
            </a:r>
            <a:r>
              <a:rPr lang="en-US" sz="2400" dirty="0"/>
              <a:t> </a:t>
            </a:r>
            <a:r>
              <a:rPr lang="en-US" sz="2400" dirty="0" err="1"/>
              <a:t>demetilálásban</a:t>
            </a:r>
            <a:r>
              <a:rPr lang="en-US" sz="2400" dirty="0"/>
              <a:t>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Cortellino</a:t>
            </a:r>
            <a:r>
              <a:rPr lang="en-US" sz="2400" dirty="0"/>
              <a:t> et al. Thymine DNA glycosylase is essential</a:t>
            </a:r>
          </a:p>
          <a:p>
            <a:pPr algn="ctr"/>
            <a:r>
              <a:rPr lang="en-US" sz="2400" dirty="0"/>
              <a:t>for active DNA demethylation by linked </a:t>
            </a:r>
          </a:p>
          <a:p>
            <a:pPr algn="ctr"/>
            <a:r>
              <a:rPr lang="en-US" sz="2400" dirty="0"/>
              <a:t>deamination-base excision repair. </a:t>
            </a:r>
          </a:p>
          <a:p>
            <a:pPr algn="ctr"/>
            <a:r>
              <a:rPr lang="en-US" sz="2400" dirty="0"/>
              <a:t>Cell.</a:t>
            </a:r>
          </a:p>
          <a:p>
            <a:pPr algn="ctr"/>
            <a:r>
              <a:rPr lang="en-US" sz="2400" dirty="0"/>
              <a:t>2011 Jul 8;146(1):67-79.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 </a:t>
            </a:r>
            <a:r>
              <a:rPr lang="en-US" sz="2400" dirty="0" err="1"/>
              <a:t>cikk</a:t>
            </a:r>
            <a:r>
              <a:rPr lang="en-US" sz="2400" dirty="0"/>
              <a:t> </a:t>
            </a:r>
            <a:r>
              <a:rPr lang="en-US" sz="2400" dirty="0" err="1"/>
              <a:t>letölthető</a:t>
            </a:r>
            <a:r>
              <a:rPr lang="en-US" sz="2400" dirty="0"/>
              <a:t> :</a:t>
            </a:r>
          </a:p>
          <a:p>
            <a:pPr algn="ctr"/>
            <a:r>
              <a:rPr lang="en-US" sz="2400" dirty="0">
                <a:hlinkClick r:id="rId2"/>
              </a:rPr>
              <a:t>https://www.cell.com/cell/pdfExtended/S0092-8674(11)00662-3</a:t>
            </a:r>
            <a:endParaRPr lang="en-US" sz="2400" dirty="0"/>
          </a:p>
          <a:p>
            <a:pPr algn="ctr"/>
            <a:r>
              <a:rPr lang="en-US" sz="2400" dirty="0" err="1"/>
              <a:t>Érdeklődőknek</a:t>
            </a:r>
            <a:r>
              <a:rPr lang="en-US" sz="2400" dirty="0"/>
              <a:t> </a:t>
            </a:r>
            <a:r>
              <a:rPr lang="en-US" sz="2400" dirty="0" err="1"/>
              <a:t>nagyon</a:t>
            </a:r>
            <a:r>
              <a:rPr lang="en-US" sz="2400" dirty="0"/>
              <a:t> </a:t>
            </a:r>
            <a:r>
              <a:rPr lang="en-US" sz="2400" dirty="0" err="1"/>
              <a:t>javasolom</a:t>
            </a:r>
            <a:r>
              <a:rPr lang="en-US" sz="2400" dirty="0"/>
              <a:t>, </a:t>
            </a:r>
            <a:r>
              <a:rPr lang="en-US" sz="2400" dirty="0" err="1"/>
              <a:t>logikus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kiváló</a:t>
            </a:r>
            <a:r>
              <a:rPr lang="en-US" sz="2400" dirty="0"/>
              <a:t> </a:t>
            </a:r>
            <a:r>
              <a:rPr lang="en-US" sz="2400" dirty="0" err="1"/>
              <a:t>munka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1807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7" r="66667" b="50966"/>
          <a:stretch/>
        </p:blipFill>
        <p:spPr bwMode="auto">
          <a:xfrm>
            <a:off x="3216854" y="228600"/>
            <a:ext cx="5216377" cy="36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0" y="3880066"/>
            <a:ext cx="9483725" cy="2196369"/>
          </a:xfrm>
          <a:prstGeom prst="rect">
            <a:avLst/>
          </a:prstGeom>
        </p:spPr>
        <p:txBody>
          <a:bodyPr lIns="90297" tIns="45148" rIns="90297" bIns="45148">
            <a:spAutoFit/>
          </a:bodyPr>
          <a:lstStyle/>
          <a:p>
            <a:pPr defTabSz="443646">
              <a:lnSpc>
                <a:spcPct val="95000"/>
              </a:lnSpc>
              <a:buSzPct val="100000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r>
              <a:rPr lang="hu-HU" dirty="0" err="1">
                <a:solidFill>
                  <a:srgbClr val="000000"/>
                </a:solidFill>
              </a:rPr>
              <a:t>TDG-null</a:t>
            </a:r>
            <a:r>
              <a:rPr lang="hu-HU" dirty="0">
                <a:solidFill>
                  <a:srgbClr val="000000"/>
                </a:solidFill>
              </a:rPr>
              <a:t> heterozigóta és homozigóta embrió Western </a:t>
            </a:r>
            <a:r>
              <a:rPr lang="hu-HU" dirty="0" err="1">
                <a:solidFill>
                  <a:srgbClr val="000000"/>
                </a:solidFill>
              </a:rPr>
              <a:t>blot</a:t>
            </a:r>
            <a:r>
              <a:rPr lang="hu-HU" dirty="0">
                <a:solidFill>
                  <a:srgbClr val="000000"/>
                </a:solidFill>
              </a:rPr>
              <a:t> és funkcionális aktivitás </a:t>
            </a:r>
            <a:r>
              <a:rPr lang="hu-HU" dirty="0" err="1">
                <a:solidFill>
                  <a:srgbClr val="000000"/>
                </a:solidFill>
              </a:rPr>
              <a:t>assay</a:t>
            </a:r>
            <a:endParaRPr lang="hu-HU" dirty="0">
              <a:solidFill>
                <a:srgbClr val="000000"/>
              </a:solidFill>
            </a:endParaRPr>
          </a:p>
          <a:p>
            <a:pPr defTabSz="443646">
              <a:lnSpc>
                <a:spcPct val="95000"/>
              </a:lnSpc>
              <a:buSzPct val="100000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endParaRPr lang="hu-HU" dirty="0">
              <a:solidFill>
                <a:srgbClr val="000000"/>
              </a:solidFill>
            </a:endParaRPr>
          </a:p>
          <a:p>
            <a:pPr marL="338613" indent="-338613" defTabSz="443646">
              <a:lnSpc>
                <a:spcPct val="95000"/>
              </a:lnSpc>
              <a:buSzPct val="100000"/>
              <a:buFont typeface="Times New Roman" pitchFamily="18" charset="0"/>
              <a:buAutoNum type="alphaUcParenBoth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r>
              <a:rPr lang="hu-HU" dirty="0">
                <a:solidFill>
                  <a:srgbClr val="000000"/>
                </a:solidFill>
              </a:rPr>
              <a:t>TDG  kifejeződés (Western) KO homozigóta: nincs látható </a:t>
            </a:r>
            <a:r>
              <a:rPr lang="hu-HU" dirty="0" err="1">
                <a:solidFill>
                  <a:srgbClr val="000000"/>
                </a:solidFill>
              </a:rPr>
              <a:t>expresszió</a:t>
            </a:r>
            <a:r>
              <a:rPr lang="hu-HU" dirty="0">
                <a:solidFill>
                  <a:srgbClr val="000000"/>
                </a:solidFill>
              </a:rPr>
              <a:t>, heterozigóta: a vadtípushoz képest csökkent </a:t>
            </a:r>
            <a:r>
              <a:rPr lang="hu-HU" dirty="0" err="1">
                <a:solidFill>
                  <a:srgbClr val="000000"/>
                </a:solidFill>
              </a:rPr>
              <a:t>expresszió</a:t>
            </a:r>
            <a:r>
              <a:rPr lang="hu-HU" dirty="0">
                <a:solidFill>
                  <a:srgbClr val="000000"/>
                </a:solidFill>
              </a:rPr>
              <a:t>.</a:t>
            </a:r>
          </a:p>
          <a:p>
            <a:pPr defTabSz="443646">
              <a:lnSpc>
                <a:spcPct val="95000"/>
              </a:lnSpc>
              <a:buSzPct val="100000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r>
              <a:rPr lang="hu-HU" dirty="0">
                <a:solidFill>
                  <a:srgbClr val="000000"/>
                </a:solidFill>
              </a:rPr>
              <a:t>(B) TDG funkcionális </a:t>
            </a:r>
            <a:r>
              <a:rPr lang="hu-HU" dirty="0" err="1">
                <a:solidFill>
                  <a:srgbClr val="000000"/>
                </a:solidFill>
              </a:rPr>
              <a:t>assay</a:t>
            </a:r>
            <a:r>
              <a:rPr lang="hu-HU" dirty="0">
                <a:solidFill>
                  <a:srgbClr val="000000"/>
                </a:solidFill>
              </a:rPr>
              <a:t>: G:T </a:t>
            </a:r>
            <a:r>
              <a:rPr lang="hu-HU" dirty="0" err="1">
                <a:solidFill>
                  <a:srgbClr val="000000"/>
                </a:solidFill>
              </a:rPr>
              <a:t>mismatch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repair</a:t>
            </a:r>
            <a:r>
              <a:rPr lang="hu-HU" dirty="0">
                <a:solidFill>
                  <a:srgbClr val="000000"/>
                </a:solidFill>
              </a:rPr>
              <a:t> aktivitás sejtmagi kivonattal a különböző genotípusú sejtekben. „O”: negatív kontroll, sejtkivonat nélkül, „</a:t>
            </a:r>
            <a:r>
              <a:rPr lang="hu-HU" dirty="0" err="1">
                <a:solidFill>
                  <a:srgbClr val="000000"/>
                </a:solidFill>
              </a:rPr>
              <a:t>rM</a:t>
            </a:r>
            <a:r>
              <a:rPr lang="hu-HU" dirty="0">
                <a:solidFill>
                  <a:srgbClr val="000000"/>
                </a:solidFill>
              </a:rPr>
              <a:t>”: </a:t>
            </a:r>
            <a:r>
              <a:rPr lang="hu-HU" dirty="0" err="1">
                <a:solidFill>
                  <a:srgbClr val="000000"/>
                </a:solidFill>
              </a:rPr>
              <a:t>rekombináns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TDG-val</a:t>
            </a:r>
            <a:r>
              <a:rPr lang="hu-HU" dirty="0">
                <a:solidFill>
                  <a:srgbClr val="000000"/>
                </a:solidFill>
              </a:rPr>
              <a:t> történő reakció</a:t>
            </a:r>
          </a:p>
          <a:p>
            <a:pPr defTabSz="443646">
              <a:lnSpc>
                <a:spcPct val="95000"/>
              </a:lnSpc>
              <a:buSzPct val="100000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00199" y="5613232"/>
            <a:ext cx="5368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Pozitív és negatív kontrollok hol vannak??</a:t>
            </a:r>
          </a:p>
          <a:p>
            <a:endParaRPr lang="hu-HU" sz="2000" b="1" dirty="0">
              <a:solidFill>
                <a:srgbClr val="C00000"/>
              </a:solidFill>
            </a:endParaRPr>
          </a:p>
          <a:p>
            <a:r>
              <a:rPr lang="hu-HU" sz="2000" b="1" dirty="0">
                <a:solidFill>
                  <a:srgbClr val="C00000"/>
                </a:solidFill>
              </a:rPr>
              <a:t>Minek a béta-aktin?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5D48FE-F453-40FB-A7E8-B7EE06BB4159}"/>
              </a:ext>
            </a:extLst>
          </p:cNvPr>
          <p:cNvSpPr txBox="1"/>
          <p:nvPr/>
        </p:nvSpPr>
        <p:spPr>
          <a:xfrm>
            <a:off x="339143" y="533400"/>
            <a:ext cx="3137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TDG knock-out</a:t>
            </a:r>
          </a:p>
          <a:p>
            <a:r>
              <a:rPr lang="en-US" sz="2000" dirty="0" err="1"/>
              <a:t>egeret</a:t>
            </a:r>
            <a:r>
              <a:rPr lang="en-US" sz="2000" dirty="0"/>
              <a:t> </a:t>
            </a:r>
            <a:r>
              <a:rPr lang="en-US" sz="2000" dirty="0" err="1"/>
              <a:t>hoztak</a:t>
            </a:r>
            <a:endParaRPr lang="en-US" sz="2000" dirty="0"/>
          </a:p>
          <a:p>
            <a:r>
              <a:rPr lang="en-US" sz="2000" dirty="0" err="1"/>
              <a:t>létre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megállapították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ez</a:t>
            </a:r>
            <a:r>
              <a:rPr lang="en-US" sz="2000" dirty="0"/>
              <a:t> a </a:t>
            </a:r>
            <a:r>
              <a:rPr lang="en-US" sz="2000" dirty="0" err="1"/>
              <a:t>kiütés</a:t>
            </a:r>
            <a:endParaRPr lang="en-US" sz="2000" dirty="0"/>
          </a:p>
          <a:p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embrionálisan</a:t>
            </a:r>
            <a:r>
              <a:rPr lang="en-US" sz="2000" dirty="0"/>
              <a:t> </a:t>
            </a:r>
            <a:r>
              <a:rPr lang="en-US" sz="2000" dirty="0" err="1"/>
              <a:t>letális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5779" name="Téglalap 3"/>
          <p:cNvSpPr>
            <a:spLocks noChangeArrowheads="1"/>
          </p:cNvSpPr>
          <p:nvPr/>
        </p:nvSpPr>
        <p:spPr bwMode="auto">
          <a:xfrm>
            <a:off x="-36786" y="4371500"/>
            <a:ext cx="9144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7" tIns="45148" rIns="90297" bIns="45148">
            <a:spAutoFit/>
          </a:bodyPr>
          <a:lstStyle>
            <a:lvl1pPr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  <a:tab pos="5718175" algn="l"/>
                <a:tab pos="6432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SzPct val="100000"/>
            </a:pPr>
            <a:r>
              <a:rPr lang="hu-HU" dirty="0">
                <a:solidFill>
                  <a:srgbClr val="000000"/>
                </a:solidFill>
              </a:rPr>
              <a:t>(C and D) Gross </a:t>
            </a:r>
            <a:r>
              <a:rPr lang="hu-HU" dirty="0" err="1">
                <a:solidFill>
                  <a:srgbClr val="000000"/>
                </a:solidFill>
              </a:rPr>
              <a:t>phenotype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wild-type</a:t>
            </a:r>
            <a:r>
              <a:rPr lang="hu-HU" dirty="0">
                <a:solidFill>
                  <a:srgbClr val="000000"/>
                </a:solidFill>
              </a:rPr>
              <a:t> and </a:t>
            </a:r>
            <a:r>
              <a:rPr lang="hu-HU" dirty="0" err="1">
                <a:solidFill>
                  <a:srgbClr val="000000"/>
                </a:solidFill>
              </a:rPr>
              <a:t>Tdg</a:t>
            </a:r>
            <a:r>
              <a:rPr lang="hu-HU" dirty="0">
                <a:solidFill>
                  <a:srgbClr val="000000"/>
                </a:solidFill>
              </a:rPr>
              <a:t>/ </a:t>
            </a:r>
            <a:r>
              <a:rPr lang="hu-HU" dirty="0" err="1">
                <a:solidFill>
                  <a:srgbClr val="000000"/>
                </a:solidFill>
              </a:rPr>
              <a:t>littermate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embryos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embryonic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day</a:t>
            </a:r>
            <a:r>
              <a:rPr lang="hu-HU" dirty="0">
                <a:solidFill>
                  <a:srgbClr val="000000"/>
                </a:solidFill>
              </a:rPr>
              <a:t> E11.5. </a:t>
            </a:r>
            <a:r>
              <a:rPr lang="hu-HU" dirty="0" err="1">
                <a:solidFill>
                  <a:srgbClr val="000000"/>
                </a:solidFill>
              </a:rPr>
              <a:t>Double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arrows</a:t>
            </a:r>
            <a:r>
              <a:rPr lang="hu-HU" dirty="0">
                <a:solidFill>
                  <a:srgbClr val="000000"/>
                </a:solidFill>
              </a:rPr>
              <a:t>: </a:t>
            </a:r>
            <a:r>
              <a:rPr lang="hu-HU" dirty="0" err="1">
                <a:solidFill>
                  <a:srgbClr val="000000"/>
                </a:solidFill>
              </a:rPr>
              <a:t>constriction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in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cervical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region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Tdg</a:t>
            </a:r>
            <a:r>
              <a:rPr lang="hu-HU" dirty="0">
                <a:solidFill>
                  <a:srgbClr val="000000"/>
                </a:solidFill>
              </a:rPr>
              <a:t> null </a:t>
            </a:r>
            <a:r>
              <a:rPr lang="hu-HU" dirty="0" err="1">
                <a:solidFill>
                  <a:srgbClr val="000000"/>
                </a:solidFill>
              </a:rPr>
              <a:t>embryos</a:t>
            </a:r>
            <a:r>
              <a:rPr lang="hu-HU" dirty="0">
                <a:solidFill>
                  <a:srgbClr val="000000"/>
                </a:solidFill>
              </a:rPr>
              <a:t> (D) </a:t>
            </a:r>
            <a:r>
              <a:rPr lang="hu-HU" dirty="0" err="1">
                <a:solidFill>
                  <a:srgbClr val="000000"/>
                </a:solidFill>
              </a:rPr>
              <a:t>compared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to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wild-type</a:t>
            </a:r>
            <a:r>
              <a:rPr lang="hu-HU" dirty="0">
                <a:solidFill>
                  <a:srgbClr val="000000"/>
                </a:solidFill>
              </a:rPr>
              <a:t> (C);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enlarged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heart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with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pericardial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effusion</a:t>
            </a:r>
            <a:r>
              <a:rPr lang="hu-HU" dirty="0">
                <a:solidFill>
                  <a:srgbClr val="000000"/>
                </a:solidFill>
              </a:rPr>
              <a:t> (h) and </a:t>
            </a:r>
            <a:r>
              <a:rPr lang="hu-HU" dirty="0" err="1">
                <a:solidFill>
                  <a:srgbClr val="000000"/>
                </a:solidFill>
              </a:rPr>
              <a:t>hemorrhagic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liver</a:t>
            </a:r>
            <a:r>
              <a:rPr lang="hu-HU" dirty="0">
                <a:solidFill>
                  <a:srgbClr val="000000"/>
                </a:solidFill>
              </a:rPr>
              <a:t> (l) </a:t>
            </a:r>
            <a:r>
              <a:rPr lang="hu-HU" dirty="0" err="1">
                <a:solidFill>
                  <a:srgbClr val="000000"/>
                </a:solidFill>
              </a:rPr>
              <a:t>are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apparent</a:t>
            </a:r>
            <a:r>
              <a:rPr lang="hu-HU" dirty="0">
                <a:solidFill>
                  <a:srgbClr val="000000"/>
                </a:solidFill>
              </a:rPr>
              <a:t>; </a:t>
            </a:r>
          </a:p>
          <a:p>
            <a:pPr eaLnBrk="1" hangingPunct="1">
              <a:lnSpc>
                <a:spcPct val="95000"/>
              </a:lnSpc>
              <a:buSzPct val="100000"/>
            </a:pPr>
            <a:r>
              <a:rPr lang="hu-HU" dirty="0">
                <a:solidFill>
                  <a:srgbClr val="000000"/>
                </a:solidFill>
              </a:rPr>
              <a:t>(G and H) </a:t>
            </a:r>
            <a:r>
              <a:rPr lang="hu-HU" dirty="0" err="1">
                <a:solidFill>
                  <a:srgbClr val="000000"/>
                </a:solidFill>
              </a:rPr>
              <a:t>Transverse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sections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liver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at</a:t>
            </a:r>
            <a:r>
              <a:rPr lang="hu-HU" dirty="0">
                <a:solidFill>
                  <a:srgbClr val="000000"/>
                </a:solidFill>
              </a:rPr>
              <a:t> E11. A </a:t>
            </a:r>
            <a:r>
              <a:rPr lang="hu-HU" dirty="0" err="1">
                <a:solidFill>
                  <a:srgbClr val="000000"/>
                </a:solidFill>
              </a:rPr>
              <a:t>bdominal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hemorrhage</a:t>
            </a:r>
            <a:r>
              <a:rPr lang="hu-HU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5000"/>
              </a:lnSpc>
              <a:buSzPct val="100000"/>
            </a:pPr>
            <a:r>
              <a:rPr lang="hu-HU" dirty="0">
                <a:solidFill>
                  <a:srgbClr val="000000"/>
                </a:solidFill>
              </a:rPr>
              <a:t>(I and J) </a:t>
            </a:r>
            <a:r>
              <a:rPr lang="hu-HU" dirty="0" err="1">
                <a:solidFill>
                  <a:srgbClr val="000000"/>
                </a:solidFill>
              </a:rPr>
              <a:t>Transverse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sections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heart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at</a:t>
            </a:r>
            <a:r>
              <a:rPr lang="hu-HU" dirty="0">
                <a:solidFill>
                  <a:srgbClr val="000000"/>
                </a:solidFill>
              </a:rPr>
              <a:t> E11.5 show </a:t>
            </a:r>
            <a:r>
              <a:rPr lang="hu-HU" dirty="0" err="1">
                <a:solidFill>
                  <a:srgbClr val="000000"/>
                </a:solidFill>
              </a:rPr>
              <a:t>patterning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defects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in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mutant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embryos</a:t>
            </a:r>
            <a:r>
              <a:rPr lang="hu-HU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5000"/>
              </a:lnSpc>
              <a:buSzPct val="100000"/>
            </a:pPr>
            <a:r>
              <a:rPr lang="hu-HU" dirty="0">
                <a:solidFill>
                  <a:srgbClr val="000000"/>
                </a:solidFill>
              </a:rPr>
              <a:t>(K and L) </a:t>
            </a:r>
            <a:r>
              <a:rPr lang="hu-HU" dirty="0" err="1">
                <a:solidFill>
                  <a:srgbClr val="000000"/>
                </a:solidFill>
              </a:rPr>
              <a:t>Immunostaining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vascular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labyrinth</a:t>
            </a:r>
            <a:r>
              <a:rPr lang="hu-HU" dirty="0">
                <a:solidFill>
                  <a:srgbClr val="000000"/>
                </a:solidFill>
              </a:rPr>
              <a:t>: </a:t>
            </a:r>
            <a:r>
              <a:rPr lang="hu-HU" dirty="0" err="1">
                <a:solidFill>
                  <a:srgbClr val="000000"/>
                </a:solidFill>
              </a:rPr>
              <a:t>disorganisation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14400" y="6515736"/>
            <a:ext cx="9483725" cy="354327"/>
          </a:xfrm>
          <a:prstGeom prst="rect">
            <a:avLst/>
          </a:prstGeom>
        </p:spPr>
        <p:txBody>
          <a:bodyPr lIns="90297" tIns="45148" rIns="90297" bIns="45148">
            <a:spAutoFit/>
          </a:bodyPr>
          <a:lstStyle/>
          <a:p>
            <a:pPr defTabSz="443646">
              <a:lnSpc>
                <a:spcPct val="95000"/>
              </a:lnSpc>
              <a:buSzPct val="100000"/>
              <a:tabLst>
                <a:tab pos="714849" algn="l"/>
                <a:tab pos="1429699" algn="l"/>
                <a:tab pos="2144549" algn="l"/>
                <a:tab pos="2859397" algn="l"/>
                <a:tab pos="3574247" algn="l"/>
                <a:tab pos="4289096" algn="l"/>
                <a:tab pos="5003946" algn="l"/>
                <a:tab pos="5718796" algn="l"/>
                <a:tab pos="6433645" algn="l"/>
              </a:tabLst>
              <a:defRPr/>
            </a:pPr>
            <a:r>
              <a:rPr lang="hu-HU" b="1" dirty="0">
                <a:solidFill>
                  <a:srgbClr val="C00000"/>
                </a:solidFill>
              </a:rPr>
              <a:t>Vad típus és </a:t>
            </a:r>
            <a:r>
              <a:rPr lang="hu-HU" b="1" dirty="0" err="1">
                <a:solidFill>
                  <a:srgbClr val="C00000"/>
                </a:solidFill>
              </a:rPr>
              <a:t>TDG-null</a:t>
            </a:r>
            <a:r>
              <a:rPr lang="hu-HU" b="1" dirty="0">
                <a:solidFill>
                  <a:srgbClr val="C00000"/>
                </a:solidFill>
              </a:rPr>
              <a:t> homozigóta embrió fejlődési rendellenességek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FBB4E9B-BDEC-4241-8BB1-1A9112ED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E356-0639-454B-9CCE-6B24CD84936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69F730-0F73-4F70-9A03-2CB150F08A2B}"/>
              </a:ext>
            </a:extLst>
          </p:cNvPr>
          <p:cNvSpPr txBox="1"/>
          <p:nvPr/>
        </p:nvSpPr>
        <p:spPr>
          <a:xfrm>
            <a:off x="499646" y="1676400"/>
            <a:ext cx="78806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Mi </a:t>
            </a:r>
            <a:r>
              <a:rPr lang="en-US" sz="2800" dirty="0" err="1">
                <a:solidFill>
                  <a:srgbClr val="C00000"/>
                </a:solidFill>
              </a:rPr>
              <a:t>köti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össze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az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embrionálisan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letális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fenotípust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C00000"/>
                </a:solidFill>
              </a:rPr>
              <a:t>azzal</a:t>
            </a:r>
            <a:r>
              <a:rPr lang="en-US" sz="2800" dirty="0">
                <a:solidFill>
                  <a:srgbClr val="C00000"/>
                </a:solidFill>
              </a:rPr>
              <a:t> a </a:t>
            </a:r>
            <a:r>
              <a:rPr lang="en-US" sz="2800" dirty="0" err="1">
                <a:solidFill>
                  <a:srgbClr val="C00000"/>
                </a:solidFill>
              </a:rPr>
              <a:t>gondolattal</a:t>
            </a:r>
            <a:r>
              <a:rPr lang="en-US" sz="2800" dirty="0">
                <a:solidFill>
                  <a:srgbClr val="C00000"/>
                </a:solidFill>
              </a:rPr>
              <a:t>,</a:t>
            </a:r>
          </a:p>
          <a:p>
            <a:r>
              <a:rPr lang="en-US" sz="2800" dirty="0" err="1">
                <a:solidFill>
                  <a:srgbClr val="C00000"/>
                </a:solidFill>
              </a:rPr>
              <a:t>hogy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itt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valami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differenciálódáshoz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köthető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– </a:t>
            </a:r>
            <a:r>
              <a:rPr lang="en-US" sz="2800" dirty="0" err="1">
                <a:solidFill>
                  <a:srgbClr val="C00000"/>
                </a:solidFill>
              </a:rPr>
              <a:t>epigenetikai</a:t>
            </a:r>
            <a:r>
              <a:rPr lang="en-US" sz="2800" dirty="0">
                <a:solidFill>
                  <a:srgbClr val="C00000"/>
                </a:solidFill>
              </a:rPr>
              <a:t> – </a:t>
            </a:r>
            <a:r>
              <a:rPr lang="en-US" sz="2800" dirty="0" err="1">
                <a:solidFill>
                  <a:srgbClr val="C00000"/>
                </a:solidFill>
              </a:rPr>
              <a:t>problémáról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lehet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szó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9886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/>
              <a:t>A differenciálódás állomásai</a:t>
            </a:r>
          </a:p>
        </p:txBody>
      </p:sp>
      <p:sp>
        <p:nvSpPr>
          <p:cNvPr id="768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F18A8B-D13F-45A3-83D3-8568D57C298C}" type="slidenum">
              <a:rPr/>
              <a:pPr eaLnBrk="1" hangingPunct="1"/>
              <a:t>49</a:t>
            </a:fld>
            <a:endParaRPr lang="en-US"/>
          </a:p>
        </p:txBody>
      </p:sp>
      <p:pic>
        <p:nvPicPr>
          <p:cNvPr id="76805" name="Content Placeholder 3" descr="Diversity of cell types totipor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"/>
          <a:stretch>
            <a:fillRect/>
          </a:stretch>
        </p:blipFill>
        <p:spPr bwMode="auto">
          <a:xfrm>
            <a:off x="685800" y="838200"/>
            <a:ext cx="7697788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8CE8BAF-813F-4904-990C-E738FC5E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E356-0639-454B-9CCE-6B24CD84936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AE3D34-B81C-472D-8F72-B417D4B2C120}"/>
              </a:ext>
            </a:extLst>
          </p:cNvPr>
          <p:cNvSpPr txBox="1"/>
          <p:nvPr/>
        </p:nvSpPr>
        <p:spPr>
          <a:xfrm>
            <a:off x="863238" y="1981200"/>
            <a:ext cx="77829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MIT TUD TENNI A KROMATIN SZERKEZET A GÉNEXPRESSZIÓ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SZABÁLYOZÁSÁBAN?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Két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lehetőség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C00000"/>
                </a:solidFill>
              </a:rPr>
              <a:t>Helyi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lokalizáció</a:t>
            </a:r>
            <a:r>
              <a:rPr lang="en-US" b="1" dirty="0">
                <a:solidFill>
                  <a:srgbClr val="C00000"/>
                </a:solidFill>
              </a:rPr>
              <a:t> RNS </a:t>
            </a:r>
            <a:r>
              <a:rPr lang="en-US" b="1" dirty="0" err="1">
                <a:solidFill>
                  <a:srgbClr val="C00000"/>
                </a:solidFill>
              </a:rPr>
              <a:t>polimerázoknak</a:t>
            </a:r>
            <a:r>
              <a:rPr lang="en-US" b="1" dirty="0">
                <a:solidFill>
                  <a:srgbClr val="C00000"/>
                </a:solidFill>
              </a:rPr>
              <a:t> – </a:t>
            </a:r>
            <a:r>
              <a:rPr lang="en-US" b="1" dirty="0" err="1">
                <a:solidFill>
                  <a:srgbClr val="C00000"/>
                </a:solidFill>
              </a:rPr>
              <a:t>behajló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kromatinhurkok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C00000"/>
                </a:solidFill>
              </a:rPr>
              <a:t>Kromatin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szerkezet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zárt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dirty="0" err="1">
                <a:solidFill>
                  <a:srgbClr val="C00000"/>
                </a:solidFill>
              </a:rPr>
              <a:t>heterokromatin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n-US" b="1" dirty="0" err="1">
                <a:solidFill>
                  <a:srgbClr val="C00000"/>
                </a:solidFill>
              </a:rPr>
              <a:t>vagy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nyitott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dirty="0" err="1">
                <a:solidFill>
                  <a:srgbClr val="C00000"/>
                </a:solidFill>
              </a:rPr>
              <a:t>eukromatin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97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697788" cy="830263"/>
          </a:xfrm>
        </p:spPr>
        <p:txBody>
          <a:bodyPr/>
          <a:lstStyle/>
          <a:p>
            <a:pPr eaLnBrk="1" hangingPunct="1"/>
            <a:r>
              <a:rPr lang="en-US" sz="2400">
                <a:latin typeface="Palatino" pitchFamily="125" charset="0"/>
                <a:ea typeface="MS PGothic" panose="020B0600070205080204" pitchFamily="34" charset="-128"/>
                <a:cs typeface="Palatino" pitchFamily="125" charset="0"/>
              </a:rPr>
              <a:t>DN</a:t>
            </a:r>
            <a:r>
              <a:rPr lang="hu-HU" sz="2400">
                <a:latin typeface="Palatino" pitchFamily="125" charset="0"/>
                <a:ea typeface="MS PGothic" panose="020B0600070205080204" pitchFamily="34" charset="-128"/>
                <a:cs typeface="Palatino" pitchFamily="125" charset="0"/>
              </a:rPr>
              <a:t>S metilálásban van a különbség</a:t>
            </a:r>
            <a:endParaRPr lang="en-US" sz="2400">
              <a:latin typeface="Palatino" pitchFamily="125" charset="0"/>
              <a:ea typeface="MS PGothic" panose="020B0600070205080204" pitchFamily="34" charset="-128"/>
              <a:cs typeface="Palatino" pitchFamily="125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Palatino" pitchFamily="125" charset="0"/>
              <a:ea typeface="MS PGothic" panose="020B0600070205080204" pitchFamily="34" charset="-128"/>
              <a:cs typeface="Palatino" pitchFamily="125" charset="0"/>
            </a:endParaRPr>
          </a:p>
        </p:txBody>
      </p:sp>
      <p:pic>
        <p:nvPicPr>
          <p:cNvPr id="77828" name="Picture 3" descr="DNA sequence identidcla methylation change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97788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5"/>
          <p:cNvSpPr txBox="1">
            <a:spLocks noChangeArrowheads="1"/>
          </p:cNvSpPr>
          <p:nvPr/>
        </p:nvSpPr>
        <p:spPr bwMode="auto">
          <a:xfrm>
            <a:off x="1528763" y="6556375"/>
            <a:ext cx="2608262" cy="276225"/>
          </a:xfrm>
          <a:prstGeom prst="rect">
            <a:avLst/>
          </a:prstGeom>
          <a:solidFill>
            <a:srgbClr val="FFFD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730000"/>
                </a:solidFill>
              </a:rPr>
              <a:t>Alex Meissner, Henry Stewart Talks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ím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715963"/>
          </a:xfrm>
        </p:spPr>
        <p:txBody>
          <a:bodyPr/>
          <a:lstStyle/>
          <a:p>
            <a:r>
              <a:rPr lang="en-US" sz="2800" b="1" dirty="0"/>
              <a:t>MÓDSZER a </a:t>
            </a:r>
            <a:r>
              <a:rPr lang="en-US" sz="2800" b="1" dirty="0" err="1"/>
              <a:t>meC</a:t>
            </a:r>
            <a:r>
              <a:rPr lang="en-US" sz="2800" b="1" dirty="0"/>
              <a:t> </a:t>
            </a:r>
            <a:r>
              <a:rPr lang="en-US" sz="2800" b="1" dirty="0" err="1"/>
              <a:t>kimutatására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hu-HU" sz="2800" b="1" dirty="0"/>
              <a:t>Na-</a:t>
            </a:r>
            <a:r>
              <a:rPr lang="hu-HU" sz="2800" b="1" dirty="0" err="1"/>
              <a:t>biszulfit</a:t>
            </a:r>
            <a:r>
              <a:rPr lang="hu-HU" sz="2800" b="1" dirty="0"/>
              <a:t> </a:t>
            </a:r>
            <a:r>
              <a:rPr lang="hu-HU" sz="2800" b="1" dirty="0" err="1"/>
              <a:t>szekvenálás</a:t>
            </a:r>
            <a:r>
              <a:rPr lang="hu-HU" sz="2800" b="1" dirty="0"/>
              <a:t> : </a:t>
            </a:r>
            <a:br>
              <a:rPr lang="hu-HU" sz="2800" b="1" dirty="0"/>
            </a:br>
            <a:r>
              <a:rPr lang="hu-HU" sz="2000" b="1" dirty="0"/>
              <a:t>C</a:t>
            </a:r>
            <a:r>
              <a:rPr lang="hu-HU" sz="2000" b="1" dirty="0">
                <a:sym typeface="Wingdings" panose="05000000000000000000" pitchFamily="2" charset="2"/>
              </a:rPr>
              <a:t>U, DE!! </a:t>
            </a:r>
            <a:r>
              <a:rPr lang="hu-HU" sz="2000" b="1" dirty="0" err="1">
                <a:sym typeface="Wingdings" panose="05000000000000000000" pitchFamily="2" charset="2"/>
              </a:rPr>
              <a:t>MeC</a:t>
            </a:r>
            <a:r>
              <a:rPr lang="hu-HU" sz="2000" b="1" dirty="0">
                <a:sym typeface="Wingdings" panose="05000000000000000000" pitchFamily="2" charset="2"/>
              </a:rPr>
              <a:t> nem </a:t>
            </a:r>
            <a:r>
              <a:rPr lang="hu-HU" sz="2000" b="1" dirty="0" err="1">
                <a:sym typeface="Wingdings" panose="05000000000000000000" pitchFamily="2" charset="2"/>
              </a:rPr>
              <a:t>dezaminálódik</a:t>
            </a:r>
            <a:r>
              <a:rPr lang="hu-HU" sz="2000" b="1" dirty="0">
                <a:sym typeface="Wingdings" panose="05000000000000000000" pitchFamily="2" charset="2"/>
              </a:rPr>
              <a:t>, marad </a:t>
            </a:r>
            <a:r>
              <a:rPr lang="hu-HU" sz="2000" b="1" dirty="0" err="1">
                <a:sym typeface="Wingdings" panose="05000000000000000000" pitchFamily="2" charset="2"/>
              </a:rPr>
              <a:t>MeC</a:t>
            </a:r>
            <a:endParaRPr lang="hu-HU" sz="2000" b="1" dirty="0"/>
          </a:p>
        </p:txBody>
      </p:sp>
      <p:sp>
        <p:nvSpPr>
          <p:cNvPr id="7885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B5108B-4582-45E8-B99E-B1BE548B0F3F}" type="slidenum">
              <a:rPr/>
              <a:pPr eaLnBrk="1" hangingPunct="1"/>
              <a:t>51</a:t>
            </a:fld>
            <a:endParaRPr 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19250"/>
            <a:ext cx="8027501" cy="5102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4DE562-790B-4041-A627-9A5BBF527C7F}"/>
              </a:ext>
            </a:extLst>
          </p:cNvPr>
          <p:cNvSpPr txBox="1"/>
          <p:nvPr/>
        </p:nvSpPr>
        <p:spPr>
          <a:xfrm>
            <a:off x="6383432" y="4572000"/>
            <a:ext cx="2747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Hogyan</a:t>
            </a:r>
            <a:r>
              <a:rPr lang="en-US" sz="2400" b="1" dirty="0">
                <a:solidFill>
                  <a:srgbClr val="C00000"/>
                </a:solidFill>
              </a:rPr>
              <a:t> m</a:t>
            </a:r>
            <a:r>
              <a:rPr lang="hu-HU" sz="2400" b="1" dirty="0">
                <a:solidFill>
                  <a:srgbClr val="C00000"/>
                </a:solidFill>
              </a:rPr>
              <a:t>ű</a:t>
            </a:r>
            <a:r>
              <a:rPr lang="en-US" sz="2400" b="1" dirty="0" err="1">
                <a:solidFill>
                  <a:srgbClr val="C00000"/>
                </a:solidFill>
              </a:rPr>
              <a:t>ködik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C00000"/>
                </a:solidFill>
              </a:rPr>
              <a:t>ez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módszer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566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9875" name="Téglalap 4"/>
          <p:cNvSpPr>
            <a:spLocks noChangeArrowheads="1"/>
          </p:cNvSpPr>
          <p:nvPr/>
        </p:nvSpPr>
        <p:spPr bwMode="auto">
          <a:xfrm>
            <a:off x="3962400" y="3962400"/>
            <a:ext cx="5181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7" tIns="45148" rIns="90297" bIns="45148">
            <a:spAutoFit/>
          </a:bodyPr>
          <a:lstStyle>
            <a:lvl1pPr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2913" eaLnBrk="0" hangingPunct="0"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3125" algn="l"/>
                <a:tab pos="2857500" algn="l"/>
                <a:tab pos="3573463" algn="l"/>
                <a:tab pos="4287838" algn="l"/>
                <a:tab pos="5002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SzPct val="100000"/>
            </a:pPr>
            <a:r>
              <a:rPr lang="hu-HU">
                <a:solidFill>
                  <a:srgbClr val="000000"/>
                </a:solidFill>
              </a:rPr>
              <a:t>Na-biszulfitos analízis TDG-null vs TDG +/+ esetekben TDG (A–D) </a:t>
            </a:r>
          </a:p>
          <a:p>
            <a:pPr eaLnBrk="1" hangingPunct="1">
              <a:lnSpc>
                <a:spcPct val="95000"/>
              </a:lnSpc>
              <a:buSzPct val="100000"/>
            </a:pPr>
            <a:endParaRPr lang="hu-HU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SzPct val="100000"/>
            </a:pPr>
            <a:endParaRPr lang="hu-HU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SzPct val="100000"/>
            </a:pPr>
            <a:r>
              <a:rPr lang="hu-HU">
                <a:solidFill>
                  <a:srgbClr val="000000"/>
                </a:solidFill>
              </a:rPr>
              <a:t>Üres karika: nem-metilált</a:t>
            </a:r>
          </a:p>
          <a:p>
            <a:pPr eaLnBrk="1" hangingPunct="1">
              <a:lnSpc>
                <a:spcPct val="95000"/>
              </a:lnSpc>
              <a:buSzPct val="100000"/>
            </a:pPr>
            <a:r>
              <a:rPr lang="hu-HU">
                <a:solidFill>
                  <a:srgbClr val="000000"/>
                </a:solidFill>
              </a:rPr>
              <a:t>Teli karika: metilált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276600" y="5670281"/>
            <a:ext cx="53357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Visszatérve</a:t>
            </a:r>
            <a:r>
              <a:rPr lang="en-US" dirty="0"/>
              <a:t> a </a:t>
            </a:r>
            <a:r>
              <a:rPr lang="en-US" dirty="0" err="1"/>
              <a:t>tárgyalt</a:t>
            </a:r>
            <a:r>
              <a:rPr lang="en-US" dirty="0"/>
              <a:t> </a:t>
            </a:r>
            <a:r>
              <a:rPr lang="en-US" dirty="0" err="1"/>
              <a:t>cikkre</a:t>
            </a:r>
            <a:r>
              <a:rPr lang="en-US" dirty="0"/>
              <a:t>:</a:t>
            </a:r>
          </a:p>
          <a:p>
            <a:r>
              <a:rPr lang="hu-HU" dirty="0"/>
              <a:t>Egyértelmű </a:t>
            </a:r>
            <a:r>
              <a:rPr lang="hu-HU" dirty="0" err="1"/>
              <a:t>kísérletes</a:t>
            </a:r>
            <a:r>
              <a:rPr lang="hu-HU" dirty="0"/>
              <a:t> bizonyíték TDG szerepére a</a:t>
            </a:r>
          </a:p>
          <a:p>
            <a:r>
              <a:rPr lang="hu-HU" dirty="0"/>
              <a:t> </a:t>
            </a:r>
            <a:r>
              <a:rPr lang="hu-HU" dirty="0" err="1"/>
              <a:t>metilációs</a:t>
            </a:r>
            <a:r>
              <a:rPr lang="hu-HU" dirty="0"/>
              <a:t> mintázatban: </a:t>
            </a:r>
          </a:p>
          <a:p>
            <a:r>
              <a:rPr lang="hu-HU" dirty="0"/>
              <a:t>nincs TDG </a:t>
            </a:r>
            <a:r>
              <a:rPr lang="hu-HU" dirty="0">
                <a:sym typeface="Wingdings" panose="05000000000000000000" pitchFamily="2" charset="2"/>
              </a:rPr>
              <a:t> sokkal több </a:t>
            </a:r>
            <a:r>
              <a:rPr lang="hu-HU" dirty="0" err="1">
                <a:sym typeface="Wingdings" panose="05000000000000000000" pitchFamily="2" charset="2"/>
              </a:rPr>
              <a:t>MeC</a:t>
            </a:r>
            <a:r>
              <a:rPr lang="hu-HU" dirty="0">
                <a:sym typeface="Wingdings" panose="05000000000000000000" pitchFamily="2" charset="2"/>
              </a:rPr>
              <a:t> van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églalap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églalap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églalap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églalap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églalap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églalap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11188" y="836613"/>
            <a:ext cx="8786812" cy="6492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600" b="1" dirty="0">
                <a:solidFill>
                  <a:schemeClr val="tx2"/>
                </a:solidFill>
                <a:latin typeface="Calibri" pitchFamily="34" charset="0"/>
              </a:rPr>
              <a:t>Általános kérdés:</a:t>
            </a:r>
          </a:p>
          <a:p>
            <a:r>
              <a:rPr lang="hu-HU" sz="3600" b="1" dirty="0">
                <a:solidFill>
                  <a:srgbClr val="C00000"/>
                </a:solidFill>
                <a:latin typeface="Calibri" pitchFamily="34" charset="0"/>
              </a:rPr>
              <a:t>A DNS kémiai tere limitált – de mennyire is?</a:t>
            </a:r>
          </a:p>
        </p:txBody>
      </p:sp>
      <p:sp>
        <p:nvSpPr>
          <p:cNvPr id="647174" name="Szövegdoboz 10"/>
          <p:cNvSpPr txBox="1">
            <a:spLocks noChangeArrowheads="1"/>
          </p:cNvSpPr>
          <p:nvPr/>
        </p:nvSpPr>
        <p:spPr bwMode="auto">
          <a:xfrm>
            <a:off x="311381" y="2337026"/>
            <a:ext cx="83918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 b="1" dirty="0">
                <a:solidFill>
                  <a:schemeClr val="tx2"/>
                </a:solidFill>
                <a:latin typeface="Trebuchet MS" pitchFamily="34" charset="0"/>
              </a:rPr>
              <a:t>A DNS </a:t>
            </a:r>
            <a:r>
              <a:rPr lang="hu-HU" sz="3200" b="1" dirty="0" err="1">
                <a:solidFill>
                  <a:schemeClr val="tx2"/>
                </a:solidFill>
                <a:latin typeface="Trebuchet MS" pitchFamily="34" charset="0"/>
              </a:rPr>
              <a:t>szekvenálási</a:t>
            </a:r>
            <a:r>
              <a:rPr lang="hu-HU" sz="3200" b="1" dirty="0">
                <a:solidFill>
                  <a:schemeClr val="tx2"/>
                </a:solidFill>
                <a:latin typeface="Trebuchet MS" pitchFamily="34" charset="0"/>
              </a:rPr>
              <a:t> módszerek legtöbbször</a:t>
            </a:r>
          </a:p>
          <a:p>
            <a:pPr algn="ctr"/>
            <a:r>
              <a:rPr lang="hu-HU" sz="3200" b="1" dirty="0">
                <a:solidFill>
                  <a:schemeClr val="tx2"/>
                </a:solidFill>
                <a:latin typeface="Trebuchet MS" pitchFamily="34" charset="0"/>
              </a:rPr>
              <a:t> „inherens előítélettel” rendelkeznek</a:t>
            </a:r>
          </a:p>
        </p:txBody>
      </p:sp>
      <p:sp>
        <p:nvSpPr>
          <p:cNvPr id="647188" name="Szövegdoboz 10"/>
          <p:cNvSpPr txBox="1">
            <a:spLocks noChangeArrowheads="1"/>
          </p:cNvSpPr>
          <p:nvPr/>
        </p:nvSpPr>
        <p:spPr bwMode="auto">
          <a:xfrm>
            <a:off x="1651560" y="4529782"/>
            <a:ext cx="571149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tx2"/>
                </a:solidFill>
                <a:latin typeface="Trebuchet MS" pitchFamily="34" charset="0"/>
              </a:rPr>
              <a:t>Többféle bázist egybemosnak, </a:t>
            </a:r>
          </a:p>
          <a:p>
            <a:pPr algn="ctr"/>
            <a:r>
              <a:rPr lang="hu-HU" sz="2800" b="1" dirty="0">
                <a:solidFill>
                  <a:schemeClr val="tx2"/>
                </a:solidFill>
                <a:latin typeface="Trebuchet MS" pitchFamily="34" charset="0"/>
              </a:rPr>
              <a:t>mert csak 4-félét tudnak illeszteni</a:t>
            </a:r>
          </a:p>
          <a:p>
            <a:pPr algn="ctr"/>
            <a:endParaRPr lang="hu-HU" sz="2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89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7800" y="127232"/>
            <a:ext cx="5829300" cy="605021"/>
          </a:xfrm>
        </p:spPr>
        <p:txBody>
          <a:bodyPr/>
          <a:lstStyle/>
          <a:p>
            <a:r>
              <a:rPr lang="hu-HU" sz="2800" dirty="0"/>
              <a:t>DNS </a:t>
            </a:r>
            <a:r>
              <a:rPr lang="hu-HU" sz="2800" dirty="0" err="1"/>
              <a:t>szekvenálás</a:t>
            </a:r>
            <a:r>
              <a:rPr lang="hu-HU" sz="2800" dirty="0"/>
              <a:t>: a bázissorrend meghatározása</a:t>
            </a:r>
            <a:r>
              <a:rPr lang="en-US" sz="2800" dirty="0"/>
              <a:t> (Sanger – </a:t>
            </a:r>
            <a:r>
              <a:rPr lang="en-US" sz="2800" dirty="0" err="1"/>
              <a:t>dideoxi</a:t>
            </a:r>
            <a:r>
              <a:rPr lang="en-US" sz="2800" dirty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6170"/>
          <a:stretch/>
        </p:blipFill>
        <p:spPr>
          <a:xfrm>
            <a:off x="1129512" y="2286000"/>
            <a:ext cx="7716656" cy="416569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838200"/>
            <a:ext cx="9271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két DNS szálat kettéválasztjuk</a:t>
            </a:r>
          </a:p>
          <a:p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egyikhez hozzáépítünk egy új szálat</a:t>
            </a:r>
          </a:p>
          <a:p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a négy bázis jelenlétében (</a:t>
            </a:r>
            <a:r>
              <a:rPr lang="hu-HU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</a:p>
          <a:p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hozzáépítés közben figyeljük a beépülő bázisok (</a:t>
            </a:r>
            <a:r>
              <a:rPr lang="hu-HU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sorrendjét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621629" y="5505287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620000" y="5470651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 - </a:t>
            </a:r>
            <a:r>
              <a:rPr lang="hu-HU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65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t="6170"/>
          <a:stretch/>
        </p:blipFill>
        <p:spPr>
          <a:xfrm>
            <a:off x="52203" y="2387504"/>
            <a:ext cx="5238274" cy="282778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382091" y="2531851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42149" y="2536970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 - </a:t>
            </a:r>
            <a:r>
              <a:rPr lang="hu-HU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53760" y="3155614"/>
            <a:ext cx="360066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Ez a módszer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mindig</a:t>
            </a:r>
            <a:endParaRPr lang="hu-H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csak 4-féle bázist fog</a:t>
            </a:r>
          </a:p>
          <a:p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leolvasni, még akkor is,</a:t>
            </a:r>
          </a:p>
          <a:p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ha ennél többféle van a</a:t>
            </a:r>
          </a:p>
          <a:p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mintában!</a:t>
            </a:r>
          </a:p>
          <a:p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églalap 8"/>
          <p:cNvSpPr/>
          <p:nvPr/>
        </p:nvSpPr>
        <p:spPr>
          <a:xfrm>
            <a:off x="2501602" y="5215292"/>
            <a:ext cx="25090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De-metil-T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sz="2800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2800" b="1" dirty="0" err="1">
                <a:solidFill>
                  <a:srgbClr val="CC9900"/>
                </a:solidFill>
                <a:latin typeface="Times New Roman" panose="02020603050405020304" pitchFamily="18" charset="0"/>
              </a:rPr>
              <a:t>Oxo-G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- </a:t>
            </a:r>
            <a:r>
              <a:rPr lang="hu-HU" sz="2800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290477" y="5215292"/>
            <a:ext cx="29883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oxidált - A</a:t>
            </a:r>
            <a:r>
              <a:rPr lang="hu-HU" sz="2800" b="1" dirty="0">
                <a:solidFill>
                  <a:srgbClr val="50F678"/>
                </a:solidFill>
                <a:latin typeface="Times New Roman" panose="02020603050405020304" pitchFamily="18" charset="0"/>
              </a:rPr>
              <a:t>       </a:t>
            </a:r>
            <a:r>
              <a:rPr lang="hu-HU" sz="2800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- </a:t>
            </a:r>
            <a:r>
              <a:rPr lang="hu-HU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Dezaminált-C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152975" y="5215292"/>
            <a:ext cx="10727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sz="2800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hu-HU" sz="2800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xmlns="" id="{C214C0A2-66DB-459F-822E-3A59CBB37CD2}"/>
              </a:ext>
            </a:extLst>
          </p:cNvPr>
          <p:cNvSpPr txBox="1">
            <a:spLocks/>
          </p:cNvSpPr>
          <p:nvPr/>
        </p:nvSpPr>
        <p:spPr bwMode="auto">
          <a:xfrm>
            <a:off x="1295400" y="143798"/>
            <a:ext cx="5829300" cy="60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sz="2800" kern="0" dirty="0"/>
              <a:t>DNS </a:t>
            </a:r>
            <a:r>
              <a:rPr lang="hu-HU" sz="2800" kern="0" dirty="0" err="1"/>
              <a:t>szekvenálás</a:t>
            </a:r>
            <a:r>
              <a:rPr lang="hu-HU" sz="2800" kern="0" dirty="0"/>
              <a:t>: a bázissorrend meghatározása</a:t>
            </a:r>
            <a:r>
              <a:rPr lang="en-US" sz="2800" kern="0" dirty="0"/>
              <a:t> (Sanger – </a:t>
            </a:r>
            <a:r>
              <a:rPr lang="en-US" sz="2800" kern="0" dirty="0" err="1"/>
              <a:t>dideoxi</a:t>
            </a:r>
            <a:r>
              <a:rPr lang="en-US" sz="2800" kern="0" dirty="0"/>
              <a:t>)</a:t>
            </a:r>
          </a:p>
        </p:txBody>
      </p:sp>
      <p:sp>
        <p:nvSpPr>
          <p:cNvPr id="13" name="Szövegdoboz 4">
            <a:extLst>
              <a:ext uri="{FF2B5EF4-FFF2-40B4-BE49-F238E27FC236}">
                <a16:creationId xmlns:a16="http://schemas.microsoft.com/office/drawing/2014/main" xmlns="" id="{5069D68B-4040-42B7-8C21-1A49266ECD2E}"/>
              </a:ext>
            </a:extLst>
          </p:cNvPr>
          <p:cNvSpPr txBox="1"/>
          <p:nvPr/>
        </p:nvSpPr>
        <p:spPr>
          <a:xfrm>
            <a:off x="52203" y="815847"/>
            <a:ext cx="9271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két DNS szálat kettéválasztjuk</a:t>
            </a:r>
          </a:p>
          <a:p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egyikhez hozzáépítünk egy új szálat</a:t>
            </a:r>
          </a:p>
          <a:p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a négy bázis jelenlétében (</a:t>
            </a:r>
            <a:r>
              <a:rPr lang="hu-HU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</a:p>
          <a:p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hozzáépítés közben figyeljük a beépülő bázisok (</a:t>
            </a:r>
            <a:r>
              <a:rPr lang="hu-HU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00CC99">
                    <a:lumMod val="75000"/>
                  </a:srgbClr>
                </a:solidFill>
                <a:latin typeface="Times New Roman" panose="02020603050405020304" pitchFamily="18" charset="0"/>
              </a:rPr>
              <a:t>A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sorrendjét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80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églalap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églalap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églalap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églalap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églalap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églalap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11188" y="836613"/>
            <a:ext cx="8786812" cy="6492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Calibri" pitchFamily="34" charset="0"/>
              </a:rPr>
              <a:t>Általános kérdés:</a:t>
            </a:r>
          </a:p>
          <a:p>
            <a:r>
              <a:rPr lang="hu-HU" sz="2800" b="1" dirty="0">
                <a:solidFill>
                  <a:schemeClr val="tx2"/>
                </a:solidFill>
                <a:latin typeface="Calibri" pitchFamily="34" charset="0"/>
              </a:rPr>
              <a:t>A DNS kémiai tere limitált – de mennyire is?</a:t>
            </a:r>
          </a:p>
        </p:txBody>
      </p:sp>
      <p:sp>
        <p:nvSpPr>
          <p:cNvPr id="647174" name="Szövegdoboz 10"/>
          <p:cNvSpPr txBox="1">
            <a:spLocks noChangeArrowheads="1"/>
          </p:cNvSpPr>
          <p:nvPr/>
        </p:nvSpPr>
        <p:spPr bwMode="auto">
          <a:xfrm>
            <a:off x="1042988" y="2349500"/>
            <a:ext cx="528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chemeClr val="tx2"/>
                </a:solidFill>
                <a:latin typeface="Trebuchet MS" pitchFamily="34" charset="0"/>
              </a:rPr>
              <a:t>A DNS szekvenálási módszerek legtöbbször</a:t>
            </a:r>
          </a:p>
          <a:p>
            <a:pPr algn="ctr"/>
            <a:r>
              <a:rPr lang="hu-HU" sz="2000" b="1">
                <a:solidFill>
                  <a:schemeClr val="tx2"/>
                </a:solidFill>
                <a:latin typeface="Trebuchet MS" pitchFamily="34" charset="0"/>
              </a:rPr>
              <a:t> „inherens előítélettel” rendelkeznek</a:t>
            </a:r>
          </a:p>
        </p:txBody>
      </p:sp>
      <p:sp>
        <p:nvSpPr>
          <p:cNvPr id="647188" name="Szövegdoboz 10"/>
          <p:cNvSpPr txBox="1">
            <a:spLocks noChangeArrowheads="1"/>
          </p:cNvSpPr>
          <p:nvPr/>
        </p:nvSpPr>
        <p:spPr bwMode="auto">
          <a:xfrm>
            <a:off x="169997" y="3357563"/>
            <a:ext cx="765466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Többféle bázist egybemosnak, </a:t>
            </a:r>
          </a:p>
          <a:p>
            <a:pPr algn="ctr"/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mert csak 4-félét tudnak illeszteni</a:t>
            </a:r>
          </a:p>
          <a:p>
            <a:pPr algn="ctr"/>
            <a:endParaRPr lang="hu-HU" sz="2000" b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„IGAZI” </a:t>
            </a:r>
            <a:r>
              <a:rPr lang="hu-HU" sz="2000" b="1" dirty="0" err="1">
                <a:solidFill>
                  <a:schemeClr val="tx2"/>
                </a:solidFill>
                <a:latin typeface="Trebuchet MS" pitchFamily="34" charset="0"/>
              </a:rPr>
              <a:t>szekvenálás</a:t>
            </a:r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 kellene a „furcsa” bázisokra</a:t>
            </a:r>
          </a:p>
          <a:p>
            <a:pPr algn="ctr"/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(</a:t>
            </a:r>
            <a:r>
              <a:rPr lang="hu-HU" sz="2000" b="1" dirty="0" err="1">
                <a:solidFill>
                  <a:schemeClr val="tx2"/>
                </a:solidFill>
                <a:latin typeface="Trebuchet MS" pitchFamily="34" charset="0"/>
              </a:rPr>
              <a:t>v.ö</a:t>
            </a:r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. Na-</a:t>
            </a:r>
            <a:r>
              <a:rPr lang="hu-HU" sz="2000" b="1" dirty="0" err="1">
                <a:solidFill>
                  <a:schemeClr val="tx2"/>
                </a:solidFill>
                <a:latin typeface="Trebuchet MS" pitchFamily="34" charset="0"/>
              </a:rPr>
              <a:t>biszulfit</a:t>
            </a:r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 5MeC/C)</a:t>
            </a:r>
          </a:p>
          <a:p>
            <a:pPr algn="ctr"/>
            <a:endParaRPr lang="hu-HU" sz="2000" b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Ehhez kell valami okos kémia vagy antitest-jellegű felismerés</a:t>
            </a:r>
            <a:r>
              <a:rPr lang="en-US" sz="2000" b="1" dirty="0">
                <a:solidFill>
                  <a:schemeClr val="tx2"/>
                </a:solidFill>
                <a:latin typeface="Trebuchet MS" pitchFamily="34" charset="0"/>
              </a:rPr>
              <a:t>!</a:t>
            </a:r>
            <a:endParaRPr lang="hu-HU" sz="2000" b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endParaRPr lang="hu-HU" sz="2000" b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Ki lehet használni </a:t>
            </a:r>
            <a:r>
              <a:rPr lang="en-US" sz="2000" b="1" dirty="0" err="1">
                <a:solidFill>
                  <a:schemeClr val="tx2"/>
                </a:solidFill>
                <a:latin typeface="Trebuchet MS" pitchFamily="34" charset="0"/>
              </a:rPr>
              <a:t>pl</a:t>
            </a:r>
            <a:r>
              <a:rPr lang="en-US" sz="2000" b="1" dirty="0">
                <a:solidFill>
                  <a:schemeClr val="tx2"/>
                </a:solidFill>
                <a:latin typeface="Trebuchet MS" pitchFamily="34" charset="0"/>
              </a:rPr>
              <a:t> a</a:t>
            </a:r>
            <a:r>
              <a:rPr lang="hu-HU" sz="2000" b="1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hu-HU" sz="2000" b="1" dirty="0" err="1">
                <a:solidFill>
                  <a:schemeClr val="tx2"/>
                </a:solidFill>
                <a:latin typeface="Trebuchet MS" pitchFamily="34" charset="0"/>
              </a:rPr>
              <a:t>glikozilázokat</a:t>
            </a:r>
            <a:r>
              <a:rPr lang="en-US" sz="2000" b="1" dirty="0">
                <a:solidFill>
                  <a:srgbClr val="C00000"/>
                </a:solidFill>
                <a:latin typeface="Trebuchet MS" pitchFamily="34" charset="0"/>
              </a:rPr>
              <a:t>! 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MIÉRT PONT A GLIKOZILÁZOKAT???</a:t>
            </a:r>
            <a:endParaRPr lang="hu-HU" sz="24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18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13589" r="18169" b="10278"/>
          <a:stretch/>
        </p:blipFill>
        <p:spPr>
          <a:xfrm>
            <a:off x="5904000" y="3175494"/>
            <a:ext cx="3240000" cy="2455004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719998"/>
            <a:ext cx="7886700" cy="6138001"/>
          </a:xfrm>
        </p:spPr>
        <p:txBody>
          <a:bodyPr>
            <a:normAutofit/>
          </a:bodyPr>
          <a:lstStyle/>
          <a:p>
            <a:r>
              <a:rPr lang="hu-HU" dirty="0"/>
              <a:t>A DNS-ben található </a:t>
            </a:r>
            <a:r>
              <a:rPr lang="hu-HU" dirty="0" err="1"/>
              <a:t>uracilt</a:t>
            </a:r>
            <a:r>
              <a:rPr lang="hu-HU" dirty="0"/>
              <a:t> specifikusan megkötik, majd kivágják</a:t>
            </a:r>
          </a:p>
          <a:p>
            <a:r>
              <a:rPr lang="hu-HU" dirty="0"/>
              <a:t>Az enzimcsalád tagjai: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u-HU" sz="2600" dirty="0"/>
          </a:p>
          <a:p>
            <a:endParaRPr lang="hu-HU" sz="3000" dirty="0"/>
          </a:p>
          <a:p>
            <a:endParaRPr lang="hu-HU" sz="3000" dirty="0"/>
          </a:p>
          <a:p>
            <a:endParaRPr lang="hu-HU" sz="3000" dirty="0"/>
          </a:p>
          <a:p>
            <a:endParaRPr lang="hu-HU" dirty="0"/>
          </a:p>
          <a:p>
            <a:r>
              <a:rPr lang="hu-HU" dirty="0"/>
              <a:t>Mesterséges, módosított UNG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Kettős </a:t>
            </a:r>
            <a:r>
              <a:rPr lang="hu-HU" dirty="0" err="1"/>
              <a:t>pontmutációt</a:t>
            </a:r>
            <a:r>
              <a:rPr lang="hu-HU" dirty="0"/>
              <a:t> hordoz (D154N, H277N)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Specifikusan kikötődik az </a:t>
            </a:r>
            <a:r>
              <a:rPr lang="hu-HU" dirty="0" err="1"/>
              <a:t>uracilhoz</a:t>
            </a:r>
            <a:endParaRPr lang="hu-H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Katalitikusan inaktív, nem hasítja ki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-1"/>
            <a:ext cx="9144000" cy="72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3200" b="1" dirty="0">
                <a:solidFill>
                  <a:prstClr val="black"/>
                </a:solidFill>
              </a:rPr>
              <a:t>Az </a:t>
            </a:r>
            <a:r>
              <a:rPr lang="hu-HU" sz="3200" b="1" dirty="0" err="1">
                <a:solidFill>
                  <a:prstClr val="black"/>
                </a:solidFill>
              </a:rPr>
              <a:t>uracil-DNS</a:t>
            </a:r>
            <a:r>
              <a:rPr lang="hu-HU" sz="3200" b="1" dirty="0">
                <a:solidFill>
                  <a:prstClr val="black"/>
                </a:solidFill>
              </a:rPr>
              <a:t> </a:t>
            </a:r>
            <a:r>
              <a:rPr lang="hu-HU" sz="3200" b="1" dirty="0" err="1">
                <a:solidFill>
                  <a:prstClr val="black"/>
                </a:solidFill>
              </a:rPr>
              <a:t>glikozilázok</a:t>
            </a:r>
            <a:endParaRPr lang="hu-HU" sz="3200" b="1" dirty="0">
              <a:solidFill>
                <a:prstClr val="black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00" y="0"/>
            <a:ext cx="960000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20937"/>
          <a:stretch/>
        </p:blipFill>
        <p:spPr>
          <a:xfrm>
            <a:off x="5904000" y="1147394"/>
            <a:ext cx="3240000" cy="160070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/>
          <a:stretch/>
        </p:blipFill>
        <p:spPr>
          <a:xfrm>
            <a:off x="7130752" y="1724842"/>
            <a:ext cx="786497" cy="540000"/>
          </a:xfrm>
          <a:prstGeom prst="rect">
            <a:avLst/>
          </a:prstGeom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197220" y="2108694"/>
          <a:ext cx="5706780" cy="2133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3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3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306">
                <a:tc>
                  <a:txBody>
                    <a:bodyPr/>
                    <a:lstStyle/>
                    <a:p>
                      <a:r>
                        <a:rPr lang="hu-HU" dirty="0"/>
                        <a:t>Enzim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Funkció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661">
                <a:tc>
                  <a:txBody>
                    <a:bodyPr/>
                    <a:lstStyle/>
                    <a:p>
                      <a:r>
                        <a:rPr lang="hu-HU" b="1" dirty="0"/>
                        <a:t>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Emberben</a:t>
                      </a:r>
                      <a:r>
                        <a:rPr lang="hu-HU" sz="1400" baseline="0" dirty="0"/>
                        <a:t> legaktívabb, </a:t>
                      </a:r>
                      <a:r>
                        <a:rPr lang="hu-HU" sz="1400" baseline="0" dirty="0" err="1"/>
                        <a:t>replikáció</a:t>
                      </a:r>
                      <a:r>
                        <a:rPr lang="hu-HU" sz="1400" baseline="0" dirty="0"/>
                        <a:t> során is véd</a:t>
                      </a:r>
                      <a:endParaRPr lang="hu-H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306">
                <a:tc>
                  <a:txBody>
                    <a:bodyPr/>
                    <a:lstStyle/>
                    <a:p>
                      <a:r>
                        <a:rPr lang="hu-HU" b="1" dirty="0"/>
                        <a:t>SMUG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Egyes szálú</a:t>
                      </a:r>
                      <a:r>
                        <a:rPr lang="hu-HU" sz="1400" baseline="0" dirty="0"/>
                        <a:t> DNS-en aktívabb</a:t>
                      </a:r>
                      <a:endParaRPr lang="hu-H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306">
                <a:tc>
                  <a:txBody>
                    <a:bodyPr/>
                    <a:lstStyle/>
                    <a:p>
                      <a:r>
                        <a:rPr lang="hu-HU" b="1" dirty="0"/>
                        <a:t>TDG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U:G,</a:t>
                      </a:r>
                      <a:r>
                        <a:rPr lang="hu-HU" sz="1400" baseline="0" dirty="0"/>
                        <a:t> T:G hibáspárok javítása</a:t>
                      </a:r>
                      <a:endParaRPr lang="hu-H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661">
                <a:tc>
                  <a:txBody>
                    <a:bodyPr/>
                    <a:lstStyle/>
                    <a:p>
                      <a:r>
                        <a:rPr lang="hu-HU" b="1" dirty="0"/>
                        <a:t>MDB4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err="1"/>
                        <a:t>CpG</a:t>
                      </a:r>
                      <a:r>
                        <a:rPr lang="hu-HU" sz="1400" dirty="0"/>
                        <a:t> szigetekben</a:t>
                      </a:r>
                      <a:r>
                        <a:rPr lang="hu-HU" sz="1400" baseline="0" dirty="0"/>
                        <a:t> keletkező </a:t>
                      </a:r>
                      <a:r>
                        <a:rPr lang="hu-HU" sz="1400" baseline="0" dirty="0" err="1"/>
                        <a:t>uracil</a:t>
                      </a:r>
                      <a:r>
                        <a:rPr lang="hu-HU" sz="1400" baseline="0" dirty="0"/>
                        <a:t> kivágása</a:t>
                      </a:r>
                      <a:endParaRPr lang="hu-H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3991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205" name="Csoportba foglalás 3"/>
          <p:cNvGrpSpPr>
            <a:grpSpLocks/>
          </p:cNvGrpSpPr>
          <p:nvPr/>
        </p:nvGrpSpPr>
        <p:grpSpPr bwMode="auto">
          <a:xfrm>
            <a:off x="0" y="765175"/>
            <a:ext cx="8202613" cy="5748338"/>
            <a:chOff x="35496" y="417248"/>
            <a:chExt cx="8909145" cy="5748056"/>
          </a:xfrm>
        </p:grpSpPr>
        <p:sp>
          <p:nvSpPr>
            <p:cNvPr id="5" name="Téglalap 4"/>
            <p:cNvSpPr/>
            <p:nvPr/>
          </p:nvSpPr>
          <p:spPr>
            <a:xfrm>
              <a:off x="375172" y="417248"/>
              <a:ext cx="8569469" cy="4571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cap="all" spc="-60" dirty="0">
                  <a:solidFill>
                    <a:srgbClr val="D1282E"/>
                  </a:solidFill>
                  <a:latin typeface="Arial Black"/>
                  <a:ea typeface="+mj-ea"/>
                  <a:cs typeface="+mj-cs"/>
                </a:rPr>
                <a:t>UNG </a:t>
              </a:r>
              <a:r>
                <a:rPr lang="en-US" sz="2400" cap="all" spc="-60" dirty="0">
                  <a:solidFill>
                    <a:srgbClr val="D1282E"/>
                  </a:solidFill>
                  <a:latin typeface="Arial Black"/>
                  <a:ea typeface="+mj-ea"/>
                  <a:cs typeface="+mj-cs"/>
                </a:rPr>
                <a:t>construct</a:t>
              </a:r>
              <a:r>
                <a:rPr lang="hu-HU" sz="2400" cap="all" spc="-60" dirty="0">
                  <a:solidFill>
                    <a:srgbClr val="D1282E"/>
                  </a:solidFill>
                  <a:latin typeface="Arial Black"/>
                  <a:ea typeface="+mj-ea"/>
                  <a:cs typeface="+mj-cs"/>
                </a:rPr>
                <a:t>S </a:t>
              </a:r>
              <a:r>
                <a:rPr lang="hu-HU" sz="2400" cap="all" spc="-60" dirty="0" err="1">
                  <a:solidFill>
                    <a:srgbClr val="D1282E"/>
                  </a:solidFill>
                  <a:latin typeface="Arial Black"/>
                  <a:ea typeface="+mj-ea"/>
                  <a:cs typeface="+mj-cs"/>
                </a:rPr>
                <a:t>FoR</a:t>
              </a:r>
              <a:r>
                <a:rPr lang="hu-HU" sz="2400" cap="all" spc="-60" dirty="0">
                  <a:solidFill>
                    <a:srgbClr val="D1282E"/>
                  </a:solidFill>
                  <a:latin typeface="Arial Black"/>
                  <a:ea typeface="+mj-ea"/>
                  <a:cs typeface="+mj-cs"/>
                </a:rPr>
                <a:t> CELLULAR ASSAYS</a:t>
              </a:r>
              <a:endParaRPr lang="en-US" sz="2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648207" name="Kép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336764"/>
              <a:ext cx="8861733" cy="209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8208" name="Szövegdoboz 6"/>
            <p:cNvSpPr txBox="1">
              <a:spLocks noChangeArrowheads="1"/>
            </p:cNvSpPr>
            <p:nvPr/>
          </p:nvSpPr>
          <p:spPr bwMode="auto">
            <a:xfrm>
              <a:off x="2114929" y="3428588"/>
              <a:ext cx="200011" cy="36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hu-HU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48209" name="Szövegdoboz 7"/>
            <p:cNvSpPr txBox="1">
              <a:spLocks noChangeArrowheads="1"/>
            </p:cNvSpPr>
            <p:nvPr/>
          </p:nvSpPr>
          <p:spPr bwMode="auto">
            <a:xfrm>
              <a:off x="107914" y="5012835"/>
              <a:ext cx="6846955" cy="36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/>
              <a:r>
                <a:rPr lang="hu-HU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	II. New construct with 1XFlag or 3XFlag-tag:</a:t>
              </a:r>
            </a:p>
          </p:txBody>
        </p:sp>
        <p:pic>
          <p:nvPicPr>
            <p:cNvPr id="6482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2800" y="4365104"/>
              <a:ext cx="5671849" cy="53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821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4648" y="5621079"/>
              <a:ext cx="5241003" cy="54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8212" name="Szövegdoboz 10"/>
            <p:cNvSpPr txBox="1">
              <a:spLocks noChangeArrowheads="1"/>
            </p:cNvSpPr>
            <p:nvPr/>
          </p:nvSpPr>
          <p:spPr bwMode="auto">
            <a:xfrm>
              <a:off x="107914" y="3860367"/>
              <a:ext cx="6846955" cy="36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/>
              <a:r>
                <a:rPr lang="en-US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	I. C</a:t>
              </a:r>
              <a:r>
                <a:rPr lang="hu-HU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</a:t>
              </a:r>
              <a:r>
                <a:rPr lang="en-US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rrently used construct: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68121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8" y="0"/>
            <a:ext cx="9145587" cy="1143000"/>
          </a:xfrm>
        </p:spPr>
        <p:txBody>
          <a:bodyPr/>
          <a:lstStyle/>
          <a:p>
            <a:r>
              <a:rPr lang="hu-HU"/>
              <a:t>UNG-alapú szenzor kromoszóma festésre</a:t>
            </a:r>
          </a:p>
        </p:txBody>
      </p:sp>
      <p:grpSp>
        <p:nvGrpSpPr>
          <p:cNvPr id="650244" name="Csoportba foglalás 17"/>
          <p:cNvGrpSpPr>
            <a:grpSpLocks/>
          </p:cNvGrpSpPr>
          <p:nvPr/>
        </p:nvGrpSpPr>
        <p:grpSpPr bwMode="auto">
          <a:xfrm>
            <a:off x="250825" y="1052513"/>
            <a:ext cx="4349750" cy="4135437"/>
            <a:chOff x="283822" y="715778"/>
            <a:chExt cx="4349831" cy="4135786"/>
          </a:xfrm>
        </p:grpSpPr>
        <p:pic>
          <p:nvPicPr>
            <p:cNvPr id="650245" name="Kép 14"/>
            <p:cNvPicPr>
              <a:picLocks noChangeAspect="1"/>
            </p:cNvPicPr>
            <p:nvPr/>
          </p:nvPicPr>
          <p:blipFill>
            <a:blip r:embed="rId3"/>
            <a:srcRect l="4459" t="778" r="27380" b="31805"/>
            <a:stretch>
              <a:fillRect/>
            </a:stretch>
          </p:blipFill>
          <p:spPr bwMode="auto">
            <a:xfrm>
              <a:off x="831257" y="1085111"/>
              <a:ext cx="1870501" cy="185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0246" name="Kép 3"/>
            <p:cNvPicPr>
              <a:picLocks noChangeAspect="1"/>
            </p:cNvPicPr>
            <p:nvPr/>
          </p:nvPicPr>
          <p:blipFill>
            <a:blip r:embed="rId4"/>
            <a:srcRect l="4634" r="27789" b="32423"/>
            <a:stretch>
              <a:fillRect/>
            </a:stretch>
          </p:blipFill>
          <p:spPr bwMode="auto">
            <a:xfrm>
              <a:off x="2779231" y="1085110"/>
              <a:ext cx="1854422" cy="185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0247" name="Kép 16"/>
            <p:cNvPicPr>
              <a:picLocks noChangeAspect="1"/>
            </p:cNvPicPr>
            <p:nvPr/>
          </p:nvPicPr>
          <p:blipFill>
            <a:blip r:embed="rId5"/>
            <a:srcRect l="15331" t="24489" r="21562" b="12402"/>
            <a:stretch>
              <a:fillRect/>
            </a:stretch>
          </p:blipFill>
          <p:spPr bwMode="auto">
            <a:xfrm>
              <a:off x="827584" y="2996952"/>
              <a:ext cx="1854612" cy="1854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0248" name="Kép 17"/>
            <p:cNvPicPr>
              <a:picLocks noChangeAspect="1"/>
            </p:cNvPicPr>
            <p:nvPr/>
          </p:nvPicPr>
          <p:blipFill>
            <a:blip r:embed="rId6"/>
            <a:srcRect l="15546" t="20886" r="21185" b="15845"/>
            <a:stretch>
              <a:fillRect/>
            </a:stretch>
          </p:blipFill>
          <p:spPr bwMode="auto">
            <a:xfrm>
              <a:off x="2771800" y="2996952"/>
              <a:ext cx="1854612" cy="1854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0249" name="Szövegdoboz 18"/>
            <p:cNvSpPr txBox="1">
              <a:spLocks noChangeArrowheads="1"/>
            </p:cNvSpPr>
            <p:nvPr/>
          </p:nvSpPr>
          <p:spPr bwMode="auto">
            <a:xfrm>
              <a:off x="1252215" y="715778"/>
              <a:ext cx="1016019" cy="366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ctr"/>
              <a:r>
                <a:rPr lang="hu-HU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DAPI</a:t>
              </a:r>
            </a:p>
          </p:txBody>
        </p:sp>
        <p:sp>
          <p:nvSpPr>
            <p:cNvPr id="650250" name="Szövegdoboz 19"/>
            <p:cNvSpPr txBox="1">
              <a:spLocks noChangeArrowheads="1"/>
            </p:cNvSpPr>
            <p:nvPr/>
          </p:nvSpPr>
          <p:spPr bwMode="auto">
            <a:xfrm>
              <a:off x="2779231" y="719992"/>
              <a:ext cx="18544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ctr"/>
              <a:r>
                <a:rPr lang="hu-HU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UNG-DsRed</a:t>
              </a:r>
            </a:p>
          </p:txBody>
        </p:sp>
        <p:sp>
          <p:nvSpPr>
            <p:cNvPr id="650251" name="Szövegdoboz 20"/>
            <p:cNvSpPr txBox="1">
              <a:spLocks noChangeArrowheads="1"/>
            </p:cNvSpPr>
            <p:nvPr/>
          </p:nvSpPr>
          <p:spPr bwMode="auto">
            <a:xfrm rot="-5400000">
              <a:off x="-40067" y="1825546"/>
              <a:ext cx="1014498" cy="366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ctr"/>
              <a:r>
                <a:rPr lang="hu-HU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No UGI</a:t>
              </a:r>
            </a:p>
          </p:txBody>
        </p:sp>
        <p:sp>
          <p:nvSpPr>
            <p:cNvPr id="650252" name="Szövegdoboz 21"/>
            <p:cNvSpPr txBox="1">
              <a:spLocks noChangeArrowheads="1"/>
            </p:cNvSpPr>
            <p:nvPr/>
          </p:nvSpPr>
          <p:spPr bwMode="auto">
            <a:xfrm rot="-5400000">
              <a:off x="-40861" y="3745789"/>
              <a:ext cx="1016086" cy="366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ctr"/>
              <a:r>
                <a:rPr lang="hu-HU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+ UGI</a:t>
              </a:r>
            </a:p>
          </p:txBody>
        </p:sp>
      </p:grpSp>
      <p:sp>
        <p:nvSpPr>
          <p:cNvPr id="650261" name="Szövegdoboz 22"/>
          <p:cNvSpPr txBox="1">
            <a:spLocks noChangeArrowheads="1"/>
          </p:cNvSpPr>
          <p:nvPr/>
        </p:nvSpPr>
        <p:spPr bwMode="auto">
          <a:xfrm>
            <a:off x="4821238" y="1628775"/>
            <a:ext cx="4265612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Ung-/- cells were treated with</a:t>
            </a:r>
          </a:p>
          <a:p>
            <a:r>
              <a:rPr lang="hu-H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fluoro-deoxyuridine,</a:t>
            </a:r>
          </a:p>
          <a:p>
            <a:endParaRPr lang="hu-HU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r>
              <a:rPr lang="hu-H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than stained with the UNG-reagent </a:t>
            </a:r>
          </a:p>
          <a:p>
            <a:endParaRPr lang="hu-HU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r>
              <a:rPr lang="hu-H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Staining is visible in mostly the hetero-</a:t>
            </a:r>
          </a:p>
          <a:p>
            <a:r>
              <a:rPr lang="hu-H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chromatic regions (cf DAPI), </a:t>
            </a:r>
          </a:p>
          <a:p>
            <a:endParaRPr lang="hu-HU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r>
              <a:rPr lang="hu-H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Staining is erased by UGI, </a:t>
            </a:r>
          </a:p>
          <a:p>
            <a:r>
              <a:rPr lang="hu-H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arguing for specificity</a:t>
            </a:r>
          </a:p>
          <a:p>
            <a:endParaRPr lang="hu-H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30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D7B765-0DBC-468F-9109-31A29CE4DAB7}" type="slidenum">
              <a:rPr/>
              <a:pPr eaLnBrk="1" hangingPunct="1"/>
              <a:t>6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10400" cy="411163"/>
          </a:xfrm>
        </p:spPr>
        <p:txBody>
          <a:bodyPr/>
          <a:lstStyle/>
          <a:p>
            <a:pPr eaLnBrk="1" hangingPunct="1"/>
            <a:r>
              <a:rPr lang="hu-HU" sz="3000"/>
              <a:t>Az eukarióta gének szerkezete</a:t>
            </a:r>
            <a:endParaRPr lang="en-US" sz="3000"/>
          </a:p>
        </p:txBody>
      </p:sp>
      <p:pic>
        <p:nvPicPr>
          <p:cNvPr id="35844" name="Picture 3" descr="fi28p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2187575" cy="6507163"/>
          </a:xfrm>
          <a:noFill/>
        </p:spPr>
      </p:pic>
      <p:pic>
        <p:nvPicPr>
          <p:cNvPr id="35845" name="Picture 4" descr="fi28p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39838"/>
            <a:ext cx="5791200" cy="4865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E356-0639-454B-9CCE-6B24CD84936E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11175"/>
            <a:ext cx="5867400" cy="62103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8919" y="127645"/>
            <a:ext cx="7922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Másféle alapokon: </a:t>
            </a:r>
            <a:r>
              <a:rPr lang="hu-HU" sz="2800" b="1" dirty="0" err="1"/>
              <a:t>Nanopórusos</a:t>
            </a:r>
            <a:r>
              <a:rPr lang="hu-HU" sz="2800" b="1" dirty="0"/>
              <a:t> </a:t>
            </a:r>
            <a:r>
              <a:rPr lang="hu-HU" sz="2800" b="1" dirty="0" err="1"/>
              <a:t>szekvenálás</a:t>
            </a:r>
            <a:endParaRPr lang="en-US" sz="2800" b="1" dirty="0"/>
          </a:p>
        </p:txBody>
      </p:sp>
      <p:sp>
        <p:nvSpPr>
          <p:cNvPr id="5" name="Téglalap 4"/>
          <p:cNvSpPr/>
          <p:nvPr/>
        </p:nvSpPr>
        <p:spPr>
          <a:xfrm>
            <a:off x="0" y="6298684"/>
            <a:ext cx="314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www2.technologyreview.com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1056" y="1931844"/>
            <a:ext cx="18389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Nincs előítélet!</a:t>
            </a:r>
          </a:p>
          <a:p>
            <a:endParaRPr lang="hu-HU" dirty="0"/>
          </a:p>
          <a:p>
            <a:r>
              <a:rPr lang="hu-HU" dirty="0"/>
              <a:t>Ez már működik</a:t>
            </a:r>
          </a:p>
          <a:p>
            <a:r>
              <a:rPr lang="hu-HU" dirty="0"/>
              <a:t>sokféle</a:t>
            </a:r>
          </a:p>
          <a:p>
            <a:r>
              <a:rPr lang="hu-HU" dirty="0"/>
              <a:t>módosított </a:t>
            </a:r>
          </a:p>
          <a:p>
            <a:r>
              <a:rPr lang="hu-HU" dirty="0" err="1"/>
              <a:t>citozinra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1533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E356-0639-454B-9CCE-6B24CD84936E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967891" cy="548322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52400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http://www.labonline.com.au/articles/50190-DNA-base-modification-detection-using-single-molecule-real-time-sequencing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833335"/>
            <a:ext cx="8334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Valósidejű </a:t>
            </a:r>
            <a:r>
              <a:rPr lang="hu-HU" sz="2200" dirty="0" err="1"/>
              <a:t>szekvenálás</a:t>
            </a:r>
            <a:r>
              <a:rPr lang="hu-HU" sz="2200" dirty="0"/>
              <a:t>: ha </a:t>
            </a:r>
            <a:r>
              <a:rPr lang="hu-HU" sz="2200" dirty="0" err="1"/>
              <a:t>metil-adenin</a:t>
            </a:r>
            <a:r>
              <a:rPr lang="hu-HU" sz="2200" dirty="0"/>
              <a:t> van a láncban, </a:t>
            </a:r>
          </a:p>
          <a:p>
            <a:r>
              <a:rPr lang="hu-HU" sz="2200" dirty="0"/>
              <a:t>akkor ahhoz sokkal tovább tart, amíg a </a:t>
            </a:r>
            <a:r>
              <a:rPr lang="hu-HU" sz="2200" dirty="0" err="1"/>
              <a:t>polimeráz</a:t>
            </a:r>
            <a:r>
              <a:rPr lang="hu-HU" sz="2200" dirty="0"/>
              <a:t> beépíti a </a:t>
            </a:r>
            <a:r>
              <a:rPr lang="hu-HU" sz="2200" dirty="0" err="1"/>
              <a:t>timint</a:t>
            </a:r>
            <a:r>
              <a:rPr lang="hu-HU" sz="2200" dirty="0"/>
              <a:t> </a:t>
            </a:r>
            <a:endParaRPr lang="en-US" sz="2200" dirty="0"/>
          </a:p>
        </p:txBody>
      </p:sp>
      <p:sp>
        <p:nvSpPr>
          <p:cNvPr id="6" name="Téglalap 5"/>
          <p:cNvSpPr/>
          <p:nvPr/>
        </p:nvSpPr>
        <p:spPr>
          <a:xfrm>
            <a:off x="326811" y="39469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DN</a:t>
            </a:r>
            <a:r>
              <a:rPr lang="hu-HU" sz="2400" b="1" dirty="0"/>
              <a:t>S bázis módosítások detektálása : </a:t>
            </a:r>
          </a:p>
          <a:p>
            <a:r>
              <a:rPr lang="en-US" sz="2400" b="1" dirty="0"/>
              <a:t>single-molecule real-time sequencing</a:t>
            </a:r>
            <a:r>
              <a:rPr lang="hu-HU" sz="2400" b="1" dirty="0"/>
              <a:t> (SMRT, </a:t>
            </a:r>
            <a:r>
              <a:rPr lang="hu-HU" sz="2400" b="1" dirty="0" err="1"/>
              <a:t>PacBio</a:t>
            </a:r>
            <a:r>
              <a:rPr lang="hu-HU" sz="2400" b="1" dirty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594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809811-D897-4DF6-8716-236676699EED}" type="slidenum">
              <a:rPr/>
              <a:pPr eaLnBrk="1" hangingPunct="1"/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dirty="0" err="1"/>
              <a:t>Genom</a:t>
            </a:r>
            <a:r>
              <a:rPr lang="en-US" sz="3000" dirty="0"/>
              <a:t> </a:t>
            </a:r>
            <a:r>
              <a:rPr lang="en-US" sz="3000" dirty="0" err="1"/>
              <a:t>szerkezet-szervező</a:t>
            </a:r>
            <a:r>
              <a:rPr lang="en-US" sz="3000" dirty="0"/>
              <a:t> </a:t>
            </a:r>
            <a:r>
              <a:rPr lang="en-US" sz="3000" dirty="0" err="1"/>
              <a:t>elemek</a:t>
            </a:r>
            <a:r>
              <a:rPr lang="en-US" sz="3000" dirty="0"/>
              <a:t> </a:t>
            </a:r>
            <a:r>
              <a:rPr lang="en-US" sz="3000" dirty="0" err="1"/>
              <a:t>lehetnek</a:t>
            </a:r>
            <a:r>
              <a:rPr lang="en-US" sz="3000" dirty="0"/>
              <a:t>:</a:t>
            </a:r>
            <a:br>
              <a:rPr lang="en-US" sz="3000" dirty="0"/>
            </a:br>
            <a:r>
              <a:rPr lang="hu-HU" sz="3000" dirty="0" err="1"/>
              <a:t>Hisztonok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vagy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más</a:t>
            </a:r>
            <a:r>
              <a:rPr lang="en-US" sz="3000" dirty="0"/>
              <a:t> </a:t>
            </a:r>
            <a:r>
              <a:rPr lang="en-US" sz="3000" dirty="0" err="1"/>
              <a:t>fehérjék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Hisztonok</a:t>
            </a:r>
            <a:endParaRPr lang="en-US" sz="3000" dirty="0"/>
          </a:p>
        </p:txBody>
      </p:sp>
      <p:pic>
        <p:nvPicPr>
          <p:cNvPr id="36868" name="Picture 3" descr="T28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/>
          <a:stretch>
            <a:fillRect/>
          </a:stretch>
        </p:blipFill>
        <p:spPr>
          <a:xfrm>
            <a:off x="0" y="4018129"/>
            <a:ext cx="9144000" cy="2481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18_10ActivatorAction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>
            <a:fillRect/>
          </a:stretch>
        </p:blipFill>
        <p:spPr bwMode="auto">
          <a:xfrm>
            <a:off x="336550" y="136525"/>
            <a:ext cx="8469313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154238" y="349250"/>
            <a:ext cx="1150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Activators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374650" y="660400"/>
            <a:ext cx="503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DNA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216025" y="1090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Enhancer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2497138" y="944563"/>
            <a:ext cx="1508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Distal control</a:t>
            </a:r>
            <a:br>
              <a:rPr lang="en-US" b="1"/>
            </a:br>
            <a:r>
              <a:rPr lang="en-US" b="1"/>
              <a:t>element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5659438" y="284163"/>
            <a:ext cx="1058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Promoter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7261225" y="469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Gene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5356225" y="1076325"/>
            <a:ext cx="1111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TATA box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070600" y="1395413"/>
            <a:ext cx="1416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General</a:t>
            </a:r>
            <a:br>
              <a:rPr lang="en-US" b="1"/>
            </a:br>
            <a:r>
              <a:rPr lang="en-US" b="1"/>
              <a:t>transcription</a:t>
            </a:r>
            <a:br>
              <a:rPr lang="en-US" b="1"/>
            </a:br>
            <a:r>
              <a:rPr lang="en-US" b="1"/>
              <a:t>factors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3643313" y="2209800"/>
            <a:ext cx="939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DNA-</a:t>
            </a:r>
            <a:br>
              <a:rPr lang="en-US" b="1"/>
            </a:br>
            <a:r>
              <a:rPr lang="en-US" b="1"/>
              <a:t>bending</a:t>
            </a:r>
            <a:br>
              <a:rPr lang="en-US" b="1"/>
            </a:br>
            <a:r>
              <a:rPr lang="en-US" b="1"/>
              <a:t>protein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5811838" y="2963863"/>
            <a:ext cx="30305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Group of mediator proteins</a:t>
            </a:r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5735638" y="3835400"/>
            <a:ext cx="15875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RNA</a:t>
            </a:r>
            <a:br>
              <a:rPr lang="en-US" b="1"/>
            </a:br>
            <a:r>
              <a:rPr lang="en-US" b="1"/>
              <a:t>polymerase </a:t>
            </a:r>
            <a:r>
              <a:rPr lang="en-US" b="1">
                <a:latin typeface="Times" panose="02020603050405020304" pitchFamily="18" charset="0"/>
              </a:rPr>
              <a:t>II</a:t>
            </a:r>
            <a:endParaRPr lang="en-US" b="1"/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6218238" y="5297488"/>
            <a:ext cx="15875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RNA</a:t>
            </a:r>
            <a:br>
              <a:rPr lang="en-US" b="1"/>
            </a:br>
            <a:r>
              <a:rPr lang="en-US" b="1"/>
              <a:t>polymerase </a:t>
            </a:r>
            <a:r>
              <a:rPr lang="en-US" b="1">
                <a:latin typeface="Times" panose="02020603050405020304" pitchFamily="18" charset="0"/>
              </a:rPr>
              <a:t>II</a:t>
            </a:r>
            <a:endParaRPr lang="en-US" b="1"/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5716588" y="6276975"/>
            <a:ext cx="169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RNA synthesis</a:t>
            </a: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2779713" y="6051550"/>
            <a:ext cx="20240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Transcription</a:t>
            </a:r>
            <a:br>
              <a:rPr lang="en-US" b="1"/>
            </a:br>
            <a:r>
              <a:rPr lang="en-US" b="1"/>
              <a:t>initiation complex</a:t>
            </a:r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1957388" y="250825"/>
            <a:ext cx="1730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9"/>
          <p:cNvSpPr>
            <a:spLocks noChangeShapeType="1"/>
          </p:cNvSpPr>
          <p:nvPr/>
        </p:nvSpPr>
        <p:spPr bwMode="auto">
          <a:xfrm flipV="1">
            <a:off x="1719263" y="476250"/>
            <a:ext cx="396875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>
            <a:off x="1984375" y="754063"/>
            <a:ext cx="44926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1"/>
          <p:cNvSpPr>
            <a:spLocks noChangeShapeType="1"/>
          </p:cNvSpPr>
          <p:nvPr/>
        </p:nvSpPr>
        <p:spPr bwMode="auto">
          <a:xfrm flipH="1">
            <a:off x="3346450" y="2328863"/>
            <a:ext cx="2524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2"/>
          <p:cNvSpPr>
            <a:spLocks noChangeShapeType="1"/>
          </p:cNvSpPr>
          <p:nvPr/>
        </p:nvSpPr>
        <p:spPr bwMode="auto">
          <a:xfrm>
            <a:off x="5383213" y="2817813"/>
            <a:ext cx="3968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3"/>
          <p:cNvSpPr>
            <a:spLocks noChangeShapeType="1"/>
          </p:cNvSpPr>
          <p:nvPr/>
        </p:nvSpPr>
        <p:spPr bwMode="auto">
          <a:xfrm flipH="1">
            <a:off x="5462588" y="5424488"/>
            <a:ext cx="688975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AutoShape 24"/>
          <p:cNvSpPr>
            <a:spLocks/>
          </p:cNvSpPr>
          <p:nvPr/>
        </p:nvSpPr>
        <p:spPr bwMode="auto">
          <a:xfrm rot="5400000">
            <a:off x="1678782" y="727868"/>
            <a:ext cx="127000" cy="569913"/>
          </a:xfrm>
          <a:prstGeom prst="rightBrace">
            <a:avLst>
              <a:gd name="adj1" fmla="val 373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960" name="AutoShape 25"/>
          <p:cNvSpPr>
            <a:spLocks/>
          </p:cNvSpPr>
          <p:nvPr/>
        </p:nvSpPr>
        <p:spPr bwMode="auto">
          <a:xfrm rot="5400000">
            <a:off x="5846763" y="847725"/>
            <a:ext cx="127000" cy="266700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961" name="AutoShape 26"/>
          <p:cNvSpPr>
            <a:spLocks/>
          </p:cNvSpPr>
          <p:nvPr/>
        </p:nvSpPr>
        <p:spPr bwMode="auto">
          <a:xfrm rot="-5400000">
            <a:off x="6103144" y="219869"/>
            <a:ext cx="127000" cy="728662"/>
          </a:xfrm>
          <a:prstGeom prst="rightBrace">
            <a:avLst>
              <a:gd name="adj1" fmla="val 478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482ECB-7D7D-4969-9354-A9E9DD0143C6}"/>
              </a:ext>
            </a:extLst>
          </p:cNvPr>
          <p:cNvSpPr/>
          <p:nvPr/>
        </p:nvSpPr>
        <p:spPr>
          <a:xfrm>
            <a:off x="127400" y="2946152"/>
            <a:ext cx="365997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Más </a:t>
            </a:r>
            <a:r>
              <a:rPr lang="en-US" sz="3200" dirty="0" err="1"/>
              <a:t>fehérjék</a:t>
            </a:r>
            <a:r>
              <a:rPr lang="en-US" sz="3200" dirty="0"/>
              <a:t>:</a:t>
            </a:r>
          </a:p>
          <a:p>
            <a:r>
              <a:rPr lang="en-US" sz="2400" dirty="0" err="1"/>
              <a:t>Szintén</a:t>
            </a:r>
            <a:r>
              <a:rPr lang="en-US" sz="2400" dirty="0"/>
              <a:t> </a:t>
            </a:r>
            <a:r>
              <a:rPr lang="en-US" sz="2400" dirty="0" err="1"/>
              <a:t>genom-szerkezet</a:t>
            </a:r>
            <a:endParaRPr lang="en-US" sz="2400" dirty="0"/>
          </a:p>
          <a:p>
            <a:r>
              <a:rPr lang="en-US" sz="2400" dirty="0" err="1"/>
              <a:t>szervező</a:t>
            </a:r>
            <a:r>
              <a:rPr lang="en-US" sz="2400" dirty="0"/>
              <a:t> </a:t>
            </a:r>
            <a:r>
              <a:rPr lang="en-US" sz="2400" dirty="0" err="1"/>
              <a:t>fehérjék</a:t>
            </a:r>
            <a:endParaRPr lang="en-US" sz="2400" dirty="0"/>
          </a:p>
          <a:p>
            <a:r>
              <a:rPr lang="en-US" sz="2400" dirty="0" err="1"/>
              <a:t>pl</a:t>
            </a:r>
            <a:r>
              <a:rPr lang="en-US" sz="2400" dirty="0"/>
              <a:t> DNS </a:t>
            </a:r>
            <a:r>
              <a:rPr lang="en-US" sz="2400" dirty="0" err="1"/>
              <a:t>hajlító</a:t>
            </a:r>
            <a:r>
              <a:rPr lang="en-US" sz="2400" dirty="0"/>
              <a:t> </a:t>
            </a:r>
            <a:r>
              <a:rPr lang="en-US" sz="2400" dirty="0" err="1"/>
              <a:t>fehérjék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447800"/>
            <a:ext cx="8864600" cy="503238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Helyi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lokalizáció</a:t>
            </a:r>
            <a:r>
              <a:rPr lang="en-US" b="1" dirty="0">
                <a:solidFill>
                  <a:srgbClr val="C00000"/>
                </a:solidFill>
              </a:rPr>
              <a:t> RNS </a:t>
            </a:r>
            <a:r>
              <a:rPr lang="en-US" b="1" dirty="0" err="1">
                <a:solidFill>
                  <a:srgbClr val="C00000"/>
                </a:solidFill>
              </a:rPr>
              <a:t>polimerázoknak</a:t>
            </a:r>
            <a:r>
              <a:rPr lang="en-US" b="1" dirty="0">
                <a:solidFill>
                  <a:srgbClr val="C00000"/>
                </a:solidFill>
              </a:rPr>
              <a:t> – </a:t>
            </a:r>
            <a:r>
              <a:rPr lang="en-US" b="1" dirty="0" err="1">
                <a:solidFill>
                  <a:srgbClr val="C00000"/>
                </a:solidFill>
              </a:rPr>
              <a:t>behajló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kromatinhurkok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9901" y="2971800"/>
            <a:ext cx="8534400" cy="4895850"/>
          </a:xfrm>
        </p:spPr>
        <p:txBody>
          <a:bodyPr/>
          <a:lstStyle/>
          <a:p>
            <a:pPr eaLnBrk="1" hangingPunct="1"/>
            <a:r>
              <a:rPr lang="hu-HU" sz="2800" dirty="0"/>
              <a:t>Egyes </a:t>
            </a:r>
            <a:r>
              <a:rPr lang="hu-HU" sz="2800" dirty="0" err="1"/>
              <a:t>kromatin</a:t>
            </a:r>
            <a:r>
              <a:rPr lang="hu-HU" sz="2800" dirty="0"/>
              <a:t> hurkok különböző egyedi kromoszómákról behajlanak a sejtmag egy központi régiójába</a:t>
            </a:r>
            <a:endParaRPr lang="en-US" sz="2800" dirty="0"/>
          </a:p>
          <a:p>
            <a:pPr eaLnBrk="1" hangingPunct="1"/>
            <a:r>
              <a:rPr lang="hu-HU" sz="2800" dirty="0"/>
              <a:t>Ez a központi régió sok RNS </a:t>
            </a:r>
            <a:r>
              <a:rPr lang="hu-HU" sz="2800" dirty="0" err="1"/>
              <a:t>polimeráz</a:t>
            </a:r>
            <a:r>
              <a:rPr lang="hu-HU" sz="2800" dirty="0"/>
              <a:t> és transzkripciós faktor fehérje molekulát tartalmaz</a:t>
            </a:r>
            <a:endParaRPr lang="en-US" sz="2800" dirty="0"/>
          </a:p>
          <a:p>
            <a:pPr eaLnBrk="1" hangingPunct="1"/>
            <a:r>
              <a:rPr lang="hu-HU" sz="2800" dirty="0"/>
              <a:t>Különböző helyről származó kromoszóma részletek együtt átírhatók és még a fehérje molekulákkal is spórolni lehet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15067</TotalTime>
  <Words>2192</Words>
  <Application>Microsoft Office PowerPoint</Application>
  <PresentationFormat>On-screen Show (4:3)</PresentationFormat>
  <Paragraphs>503</Paragraphs>
  <Slides>61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Alapértelmezett terv</vt:lpstr>
      <vt:lpstr>Office-téma</vt:lpstr>
      <vt:lpstr>3_Urbánus</vt:lpstr>
      <vt:lpstr>1_Office-téma</vt:lpstr>
      <vt:lpstr>3_Default Design</vt:lpstr>
      <vt:lpstr>1_Alapértelmezett terv</vt:lpstr>
      <vt:lpstr>PowerPoint Presentation</vt:lpstr>
      <vt:lpstr>PowerPoint Presentation</vt:lpstr>
      <vt:lpstr>Kurzus felépítése – Távoktatási menetrenddel </vt:lpstr>
      <vt:lpstr>PowerPoint Presentation</vt:lpstr>
      <vt:lpstr>PowerPoint Presentation</vt:lpstr>
      <vt:lpstr>Az eukarióta gének szerkezete</vt:lpstr>
      <vt:lpstr>Genom szerkezet-szervező elemek lehetnek: Hisztonok vagy más fehérjék    Hisztonok</vt:lpstr>
      <vt:lpstr>PowerPoint Presentation</vt:lpstr>
      <vt:lpstr>Helyi lokalizáció RNS polimerázoknak – behajló kromatinhurkok</vt:lpstr>
      <vt:lpstr>PowerPoint Presentation</vt:lpstr>
      <vt:lpstr>PowerPoint Presentation</vt:lpstr>
      <vt:lpstr>Eukromatin</vt:lpstr>
      <vt:lpstr>Heterokromatin</vt:lpstr>
      <vt:lpstr>Eukromatin vs heterokromatin</vt:lpstr>
      <vt:lpstr>Eukromatin vs heterokromatin</vt:lpstr>
      <vt:lpstr>Mi a molekuláris háttér?</vt:lpstr>
      <vt:lpstr>C.H. Waddington</vt:lpstr>
      <vt:lpstr>Örökletes és nem génszekvencia-alapú tulajdonságok</vt:lpstr>
      <vt:lpstr>PowerPoint Presentation</vt:lpstr>
      <vt:lpstr>PowerPoint Presentation</vt:lpstr>
      <vt:lpstr>Hiszton módosítások</vt:lpstr>
      <vt:lpstr>Milyen módosítások?</vt:lpstr>
      <vt:lpstr>Milyen módosítások?</vt:lpstr>
      <vt:lpstr>Lizin metilálás –  molekuláris mechanizmus</vt:lpstr>
      <vt:lpstr>Metil-lizin demetilálás: másik enzimekkel (vajon miért?)</vt:lpstr>
      <vt:lpstr>PowerPoint Presentation</vt:lpstr>
      <vt:lpstr>Most rátérünk a DNS módosításra: Metilált DNS vs transzkripció</vt:lpstr>
      <vt:lpstr>A felelős enzimek: DNS-metiltranszferázok</vt:lpstr>
      <vt:lpstr>C-metilálás a DNS-ben</vt:lpstr>
      <vt:lpstr>C-metilálás: fenntartja az inaktív állapotot CG (CpG-ként is jelölik) szigetekben történik </vt:lpstr>
      <vt:lpstr>Metil-C a heterokromatinban</vt:lpstr>
      <vt:lpstr>PowerPoint Presentation</vt:lpstr>
      <vt:lpstr>Első kialakítás (de novo) és azt követő fenntartás (maintenance)</vt:lpstr>
      <vt:lpstr>PowerPoint Presentation</vt:lpstr>
      <vt:lpstr>Háttér: BER javítás és epigenetika kapcsolata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differenciálódás állomásai</vt:lpstr>
      <vt:lpstr>DNS metilálásban van a különbség</vt:lpstr>
      <vt:lpstr>MÓDSZER a meC kimutatására Na-biszulfit szekvenálás :  CU, DE!! MeC nem dezaminálódik, marad MeC</vt:lpstr>
      <vt:lpstr>PowerPoint Presentation</vt:lpstr>
      <vt:lpstr>PowerPoint Presentation</vt:lpstr>
      <vt:lpstr>DNS szekvenálás: a bázissorrend meghatározása (Sanger – dideoxi)</vt:lpstr>
      <vt:lpstr>PowerPoint Presentation</vt:lpstr>
      <vt:lpstr>PowerPoint Presentation</vt:lpstr>
      <vt:lpstr>PowerPoint Presentation</vt:lpstr>
      <vt:lpstr>PowerPoint Presentation</vt:lpstr>
      <vt:lpstr>UNG-alapú szenzor kromoszóma festésre</vt:lpstr>
      <vt:lpstr>PowerPoint Presentation</vt:lpstr>
      <vt:lpstr>PowerPoint Presentation</vt:lpstr>
    </vt:vector>
  </TitlesOfParts>
  <Company>ELTE Biokémiai Tanszék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PEPTIDKÖTÉS</dc:title>
  <dc:creator>Nyitray László</dc:creator>
  <cp:lastModifiedBy>Kinga</cp:lastModifiedBy>
  <cp:revision>241</cp:revision>
  <cp:lastPrinted>2015-03-19T20:00:33Z</cp:lastPrinted>
  <dcterms:created xsi:type="dcterms:W3CDTF">2002-02-25T12:47:52Z</dcterms:created>
  <dcterms:modified xsi:type="dcterms:W3CDTF">2020-03-22T12:16:47Z</dcterms:modified>
</cp:coreProperties>
</file>