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22" r:id="rId2"/>
    <p:sldId id="434" r:id="rId3"/>
    <p:sldId id="435" r:id="rId4"/>
    <p:sldId id="432" r:id="rId5"/>
    <p:sldId id="433" r:id="rId6"/>
    <p:sldId id="436" r:id="rId7"/>
    <p:sldId id="437" r:id="rId8"/>
    <p:sldId id="438" r:id="rId9"/>
    <p:sldId id="387" r:id="rId10"/>
    <p:sldId id="390" r:id="rId11"/>
    <p:sldId id="439" r:id="rId12"/>
    <p:sldId id="440" r:id="rId13"/>
    <p:sldId id="425" r:id="rId14"/>
    <p:sldId id="391" r:id="rId15"/>
    <p:sldId id="396" r:id="rId16"/>
    <p:sldId id="443" r:id="rId17"/>
    <p:sldId id="448" r:id="rId18"/>
    <p:sldId id="397" r:id="rId19"/>
    <p:sldId id="430" r:id="rId20"/>
    <p:sldId id="431" r:id="rId21"/>
    <p:sldId id="446" r:id="rId22"/>
    <p:sldId id="470" r:id="rId23"/>
    <p:sldId id="444" r:id="rId24"/>
    <p:sldId id="447" r:id="rId25"/>
    <p:sldId id="442" r:id="rId26"/>
    <p:sldId id="399" r:id="rId27"/>
    <p:sldId id="400" r:id="rId28"/>
    <p:sldId id="429" r:id="rId29"/>
    <p:sldId id="450" r:id="rId30"/>
    <p:sldId id="449" r:id="rId31"/>
    <p:sldId id="401" r:id="rId32"/>
    <p:sldId id="451" r:id="rId33"/>
    <p:sldId id="452" r:id="rId34"/>
    <p:sldId id="453" r:id="rId35"/>
    <p:sldId id="454" r:id="rId36"/>
    <p:sldId id="402" r:id="rId37"/>
    <p:sldId id="404" r:id="rId38"/>
    <p:sldId id="405" r:id="rId39"/>
    <p:sldId id="406" r:id="rId40"/>
    <p:sldId id="456" r:id="rId41"/>
    <p:sldId id="457" r:id="rId42"/>
    <p:sldId id="458" r:id="rId43"/>
    <p:sldId id="459" r:id="rId44"/>
    <p:sldId id="460" r:id="rId45"/>
    <p:sldId id="461" r:id="rId46"/>
    <p:sldId id="463" r:id="rId47"/>
    <p:sldId id="464" r:id="rId48"/>
    <p:sldId id="465" r:id="rId49"/>
    <p:sldId id="466" r:id="rId50"/>
    <p:sldId id="467" r:id="rId51"/>
    <p:sldId id="468" r:id="rId52"/>
  </p:sldIdLst>
  <p:sldSz cx="9144000" cy="6858000" type="screen4x3"/>
  <p:notesSz cx="10234613" cy="70993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0000"/>
    <a:srgbClr val="0000FF"/>
    <a:srgbClr val="FF5050"/>
    <a:srgbClr val="3366CC"/>
    <a:srgbClr val="FFCC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6" tIns="45778" rIns="91556" bIns="457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6" tIns="45778" rIns="91556" bIns="457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362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6" tIns="45778" rIns="91556" bIns="457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22" y="674362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6" tIns="45778" rIns="91556" bIns="457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D978E8-4CB7-4D34-9861-404732737A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34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t" anchorCtr="0" compatLnSpc="1">
            <a:prstTxWarp prst="textNoShape">
              <a:avLst/>
            </a:prstTxWarp>
          </a:bodyPr>
          <a:lstStyle>
            <a:lvl1pPr defTabSz="955293">
              <a:defRPr sz="1400" noProof="1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t" anchorCtr="0" compatLnSpc="1">
            <a:prstTxWarp prst="textNoShape">
              <a:avLst/>
            </a:prstTxWarp>
          </a:bodyPr>
          <a:lstStyle>
            <a:lvl1pPr algn="r" defTabSz="955293">
              <a:defRPr sz="1400" noProof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006" y="3371809"/>
            <a:ext cx="8188606" cy="319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1"/>
              <a:t>Mintaszöveg szerkesztése</a:t>
            </a:r>
          </a:p>
          <a:p>
            <a:pPr lvl="1"/>
            <a:r>
              <a:rPr lang="hu-HU" noProof="1"/>
              <a:t>Második szint</a:t>
            </a:r>
          </a:p>
          <a:p>
            <a:pPr lvl="2"/>
            <a:r>
              <a:rPr lang="hu-HU" noProof="1"/>
              <a:t>Harmadik szint</a:t>
            </a:r>
          </a:p>
          <a:p>
            <a:pPr lvl="3"/>
            <a:r>
              <a:rPr lang="hu-HU" noProof="1"/>
              <a:t>Negyedik szint</a:t>
            </a:r>
          </a:p>
          <a:p>
            <a:pPr lvl="4"/>
            <a:r>
              <a:rPr lang="hu-HU" noProof="1"/>
              <a:t>Ötödik szint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362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b" anchorCtr="0" compatLnSpc="1">
            <a:prstTxWarp prst="textNoShape">
              <a:avLst/>
            </a:prstTxWarp>
          </a:bodyPr>
          <a:lstStyle>
            <a:lvl1pPr defTabSz="955293">
              <a:defRPr sz="1400" noProof="1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22" y="674362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3" tIns="47741" rIns="95483" bIns="47741" numCol="1" anchor="b" anchorCtr="0" compatLnSpc="1">
            <a:prstTxWarp prst="textNoShape">
              <a:avLst/>
            </a:prstTxWarp>
          </a:bodyPr>
          <a:lstStyle>
            <a:lvl1pPr algn="r" defTabSz="954072">
              <a:defRPr sz="1400" noProof="1"/>
            </a:lvl1pPr>
          </a:lstStyle>
          <a:p>
            <a:fld id="{FC19D093-CA8A-41B6-A53F-F6181C025C56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8BC2E0-B718-478F-A179-3066F1AC7D9B}" type="slidenum">
              <a:rPr/>
              <a:pPr eaLnBrk="1" hangingPunct="1"/>
              <a:t>25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anose="020B0604020202020204" pitchFamily="34" charset="0"/>
              </a:rPr>
              <a:t>Figure 18.2 Regulation of a metabolic pathway.</a:t>
            </a:r>
          </a:p>
        </p:txBody>
      </p:sp>
    </p:spTree>
    <p:extLst>
      <p:ext uri="{BB962C8B-B14F-4D97-AF65-F5344CB8AC3E}">
        <p14:creationId xmlns:p14="http://schemas.microsoft.com/office/powerpoint/2010/main" val="1806651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7D5B3A-87AD-4044-989E-25A4415278F5}" type="slidenum">
              <a:rPr/>
              <a:pPr eaLnBrk="1" hangingPunct="1"/>
              <a:t>45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2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E553CB-62C4-48EE-8C07-8F89852E3961}" type="slidenum">
              <a:rPr/>
              <a:pPr eaLnBrk="1" hangingPunct="1"/>
              <a:t>46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3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EA076F-0EB9-49F1-BE44-2DECABC8EBBD}" type="slidenum">
              <a:rPr/>
              <a:pPr eaLnBrk="1" hangingPunct="1"/>
              <a:t>47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34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98FC0F-4412-4170-B117-00F72D33802F}" type="slidenum">
              <a:rPr/>
              <a:pPr eaLnBrk="1" hangingPunct="1"/>
              <a:t>48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32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F09908-EA45-4242-B555-65EE8C611E23}" type="slidenum">
              <a:rPr/>
              <a:pPr eaLnBrk="1" hangingPunct="1"/>
              <a:t>49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6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279CE8-2FC7-4185-AE6E-2161C479276D}" type="slidenum">
              <a:rPr/>
              <a:pPr eaLnBrk="1" hangingPunct="1"/>
              <a:t>33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383BB2-EFB0-46D0-A18F-234881AC1022}" type="slidenum">
              <a:rPr/>
              <a:pPr eaLnBrk="1" hangingPunct="1"/>
              <a:t>34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1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8A501D-FE19-4353-B6E7-158D99807850}" type="slidenum">
              <a:rPr/>
              <a:pPr eaLnBrk="1" hangingPunct="1"/>
              <a:t>35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8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A9F672-66D7-43E6-B3B8-61DD15647560}" type="slidenum">
              <a:rPr/>
              <a:pPr eaLnBrk="1" hangingPunct="1"/>
              <a:t>40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3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A11486-DD89-4FA5-96B0-353D8CFDE8AA}" type="slidenum">
              <a:rPr/>
              <a:pPr eaLnBrk="1" hangingPunct="1"/>
              <a:t>41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0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C94EC6-60C0-4205-98C9-3AF282A60B71}" type="slidenum">
              <a:rPr/>
              <a:pPr eaLnBrk="1" hangingPunct="1"/>
              <a:t>42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2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240A4D-47C3-41BA-9E39-1EED938EC292}" type="slidenum">
              <a:rPr/>
              <a:pPr eaLnBrk="1" hangingPunct="1"/>
              <a:t>43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25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7" indent="-285745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81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73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66" indent="-228596" defTabSz="95407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58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51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43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36" indent="-228596" defTabSz="954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C6C281-C08D-45C8-BA8E-9E5F786E784B}" type="slidenum">
              <a:rPr/>
              <a:pPr eaLnBrk="1" hangingPunct="1"/>
              <a:t>44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4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4F80E-1EE3-4F04-B69B-9B7B1EC5616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67C6F-9598-420C-8F7A-C030E999A24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2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B04B5-0CAB-460F-8572-04BC481C816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C7794-7AEA-4DEA-B67B-2E3AB5848282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DBB99-D60B-4BC3-BB29-EF172AECB88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082FC-CA23-4EF8-B125-A0B6D3F13DD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0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747A7-374A-4375-AE76-5A7690E31AB0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6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4109A-F71A-460D-B889-0D129C60601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82D51-A311-4ADD-9788-A52089225A3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1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82AE-0141-4E23-AFE3-01928F2942B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5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B14BF-6800-49DC-9DC4-F1D79DE91E3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28407-7748-4F3A-AE60-03F6BBF01EC3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9065F-50F6-4C74-A84D-E8AEA451780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8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Mintaszöveg szerkesztése</a:t>
            </a:r>
          </a:p>
          <a:p>
            <a:pPr lvl="1"/>
            <a:r>
              <a:rPr lang="en-US" noProof="1"/>
              <a:t>Második szint</a:t>
            </a:r>
          </a:p>
          <a:p>
            <a:pPr lvl="2"/>
            <a:r>
              <a:rPr lang="en-US" noProof="1"/>
              <a:t>Harmadik szint</a:t>
            </a:r>
          </a:p>
          <a:p>
            <a:pPr lvl="3"/>
            <a:r>
              <a:rPr lang="en-US" noProof="1"/>
              <a:t>Negyedik szint</a:t>
            </a:r>
          </a:p>
          <a:p>
            <a:pPr lvl="4"/>
            <a:r>
              <a:rPr lang="en-US" noProof="1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/>
            </a:lvl1pPr>
          </a:lstStyle>
          <a:p>
            <a:fld id="{17C203FC-011B-4923-96A5-F55AFAF505CB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zövegdoboz 1"/>
          <p:cNvSpPr txBox="1">
            <a:spLocks noChangeArrowheads="1"/>
          </p:cNvSpPr>
          <p:nvPr/>
        </p:nvSpPr>
        <p:spPr bwMode="auto">
          <a:xfrm>
            <a:off x="533400" y="1752600"/>
            <a:ext cx="75104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4000" b="1"/>
              <a:t>Génexpresszió szabályozása I</a:t>
            </a:r>
          </a:p>
          <a:p>
            <a:pPr eaLnBrk="1" hangingPunct="1"/>
            <a:endParaRPr lang="hu-HU"/>
          </a:p>
        </p:txBody>
      </p:sp>
      <p:sp>
        <p:nvSpPr>
          <p:cNvPr id="1843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61963" y="3784600"/>
            <a:ext cx="68580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/>
              <a:t>2020</a:t>
            </a:r>
            <a:r>
              <a:rPr lang="hu-HU" sz="3200" dirty="0"/>
              <a:t>. március </a:t>
            </a:r>
            <a:r>
              <a:rPr lang="en-US" sz="3200" dirty="0"/>
              <a:t>9</a:t>
            </a:r>
            <a:r>
              <a:rPr lang="hu-HU" sz="3200" dirty="0"/>
              <a:t>. </a:t>
            </a:r>
            <a:r>
              <a:rPr lang="hu-HU" sz="3200" dirty="0" err="1"/>
              <a:t>Bioreguláció</a:t>
            </a:r>
            <a:r>
              <a:rPr lang="hu-HU" sz="3200" dirty="0"/>
              <a:t> </a:t>
            </a:r>
          </a:p>
          <a:p>
            <a:pPr eaLnBrk="1" hangingPunct="1"/>
            <a:endParaRPr lang="hu-H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766345-A0B3-4066-BB26-AE7776A35946}" type="slidenum">
              <a:rPr/>
              <a:pPr eaLnBrk="1" hangingPunct="1"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500"/>
              <a:t>A transzkripció mechanizmusa</a:t>
            </a:r>
            <a:br>
              <a:rPr lang="hu-HU" sz="3500"/>
            </a:br>
            <a:r>
              <a:rPr lang="hu-HU" sz="3000"/>
              <a:t>Iniciáció</a:t>
            </a:r>
            <a:endParaRPr lang="en-US" sz="3000"/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47800"/>
            <a:ext cx="4419600" cy="3165475"/>
          </a:xfrm>
          <a:noFill/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3681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2200"/>
              <a:t>A transzkripció kezdőpontját</a:t>
            </a:r>
          </a:p>
          <a:p>
            <a:pPr eaLnBrk="1" hangingPunct="1"/>
            <a:r>
              <a:rPr lang="hu-HU" sz="2200" b="1"/>
              <a:t>promóterek</a:t>
            </a:r>
            <a:r>
              <a:rPr lang="hu-HU" sz="2200"/>
              <a:t> jelölik ki.</a:t>
            </a:r>
            <a:endParaRPr lang="en-US" sz="2200"/>
          </a:p>
        </p:txBody>
      </p:sp>
      <p:pic>
        <p:nvPicPr>
          <p:cNvPr id="2458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175250"/>
            <a:ext cx="8610600" cy="1303338"/>
          </a:xfrm>
          <a:noFill/>
        </p:spPr>
      </p:pic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5241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2200"/>
              <a:t>Egyéb promóterek (-10 és -35 helyeken)</a:t>
            </a:r>
            <a:endParaRPr lang="en-US" sz="2200"/>
          </a:p>
        </p:txBody>
      </p:sp>
      <p:sp>
        <p:nvSpPr>
          <p:cNvPr id="24584" name="Szövegdoboz 7"/>
          <p:cNvSpPr txBox="1">
            <a:spLocks noChangeArrowheads="1"/>
          </p:cNvSpPr>
          <p:nvPr/>
        </p:nvSpPr>
        <p:spPr bwMode="auto">
          <a:xfrm>
            <a:off x="304800" y="4267200"/>
            <a:ext cx="458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TATA-box: standard promóter: a -10 helyen</a:t>
            </a:r>
            <a:endParaRPr lang="en-US"/>
          </a:p>
        </p:txBody>
      </p:sp>
      <p:sp>
        <p:nvSpPr>
          <p:cNvPr id="24585" name="Szövegdoboz 8"/>
          <p:cNvSpPr txBox="1">
            <a:spLocks noChangeArrowheads="1"/>
          </p:cNvSpPr>
          <p:nvPr/>
        </p:nvSpPr>
        <p:spPr bwMode="auto">
          <a:xfrm>
            <a:off x="304800" y="2895600"/>
            <a:ext cx="2878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Promóter: ide fog kötni az </a:t>
            </a:r>
          </a:p>
          <a:p>
            <a:pPr eaLnBrk="1" hangingPunct="1"/>
            <a:r>
              <a:rPr lang="hu-HU"/>
              <a:t>RNS polimeráz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9C17B3-8C9F-4A25-A1CA-4004B44BAC62}" type="slidenum">
              <a:rPr/>
              <a:pPr eaLnBrk="1" hangingPunct="1"/>
              <a:t>11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87363"/>
          </a:xfrm>
        </p:spPr>
        <p:txBody>
          <a:bodyPr/>
          <a:lstStyle/>
          <a:p>
            <a:pPr eaLnBrk="1" hangingPunct="1"/>
            <a:r>
              <a:rPr lang="hu-HU" sz="3000"/>
              <a:t>TBP</a:t>
            </a:r>
            <a:r>
              <a:rPr lang="en-US" sz="3000"/>
              <a:t> – </a:t>
            </a:r>
            <a:r>
              <a:rPr lang="hu-HU" sz="3000"/>
              <a:t>DNS komplex</a:t>
            </a:r>
            <a:br>
              <a:rPr lang="hu-HU" sz="3000"/>
            </a:br>
            <a:r>
              <a:rPr lang="hu-HU" sz="3000"/>
              <a:t>TBP: TATA-box binding protein</a:t>
            </a:r>
            <a:endParaRPr lang="en-US" sz="300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7056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F6E50A-0458-41CF-AD9E-9797FC0FA8AE}" type="slidenum">
              <a:rPr/>
              <a:pPr eaLnBrk="1" hangingPunct="1"/>
              <a:t>12</a:t>
            </a:fld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8288"/>
            <a:ext cx="4191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zövegdoboz 6"/>
          <p:cNvSpPr txBox="1">
            <a:spLocks noChangeArrowheads="1"/>
          </p:cNvSpPr>
          <p:nvPr/>
        </p:nvSpPr>
        <p:spPr bwMode="auto">
          <a:xfrm>
            <a:off x="3886200" y="5638800"/>
            <a:ext cx="49296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dirty="0"/>
              <a:t>A DNS meghajlítása (majdnem derékszögben)</a:t>
            </a:r>
          </a:p>
          <a:p>
            <a:pPr eaLnBrk="1" hangingPunct="1"/>
            <a:r>
              <a:rPr lang="hu-HU" dirty="0"/>
              <a:t>Jellegzetesen felismerhető hely!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 err="1">
                <a:solidFill>
                  <a:srgbClr val="C00000"/>
                </a:solidFill>
              </a:rPr>
              <a:t>Hol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láttunk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már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ilyet</a:t>
            </a:r>
            <a:r>
              <a:rPr lang="en-US" b="1" dirty="0">
                <a:solidFill>
                  <a:srgbClr val="C00000"/>
                </a:solidFill>
              </a:rPr>
              <a:t> (DNS </a:t>
            </a:r>
            <a:r>
              <a:rPr lang="en-US" b="1" dirty="0" err="1">
                <a:solidFill>
                  <a:srgbClr val="C00000"/>
                </a:solidFill>
              </a:rPr>
              <a:t>hajlítást</a:t>
            </a:r>
            <a:r>
              <a:rPr lang="en-US" b="1" dirty="0">
                <a:solidFill>
                  <a:srgbClr val="C00000"/>
                </a:solidFill>
              </a:rPr>
              <a:t>)??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576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/>
              <a:t>Gondolkozzunk!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hu-HU"/>
              <a:t>Hogyan lehet promotereket vizsgálni?</a:t>
            </a:r>
          </a:p>
        </p:txBody>
      </p:sp>
      <p:sp>
        <p:nvSpPr>
          <p:cNvPr id="27652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F680F8-BD0C-414C-8F8D-BAE5A9851A30}" type="slidenum">
              <a:rPr/>
              <a:pPr eaLnBrk="1" hangingPunct="1"/>
              <a:t>13</a:t>
            </a:fld>
            <a:endParaRPr lang="en-US"/>
          </a:p>
        </p:txBody>
      </p:sp>
      <p:sp>
        <p:nvSpPr>
          <p:cNvPr id="27653" name="Szövegdoboz 5"/>
          <p:cNvSpPr txBox="1">
            <a:spLocks noChangeArrowheads="1"/>
          </p:cNvSpPr>
          <p:nvPr/>
        </p:nvSpPr>
        <p:spPr bwMode="auto">
          <a:xfrm>
            <a:off x="228600" y="2438400"/>
            <a:ext cx="86820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2800"/>
              <a:t>Kell valami kísérletes rendszer!</a:t>
            </a:r>
          </a:p>
          <a:p>
            <a:pPr eaLnBrk="1" hangingPunct="1"/>
            <a:r>
              <a:rPr lang="hu-HU" sz="2800"/>
              <a:t>De mi legyen az?</a:t>
            </a:r>
          </a:p>
          <a:p>
            <a:pPr eaLnBrk="1" hangingPunct="1"/>
            <a:endParaRPr lang="hu-HU" sz="2800"/>
          </a:p>
          <a:p>
            <a:pPr eaLnBrk="1" hangingPunct="1"/>
            <a:r>
              <a:rPr lang="hu-HU" sz="2800"/>
              <a:t>Valami színes fehérje kifejeződése! (ez miért jó ötlet?)</a:t>
            </a:r>
          </a:p>
          <a:p>
            <a:pPr eaLnBrk="1" hangingPunct="1"/>
            <a:endParaRPr lang="hu-HU" sz="2800"/>
          </a:p>
          <a:p>
            <a:pPr eaLnBrk="1" hangingPunct="1"/>
            <a:r>
              <a:rPr lang="hu-HU" sz="2800"/>
              <a:t>Így az adott gén elé betesszük a promotert, és változtatgatjuk, nézzük hol fog megjelenni a </a:t>
            </a:r>
          </a:p>
          <a:p>
            <a:pPr eaLnBrk="1" hangingPunct="1"/>
            <a:r>
              <a:rPr lang="hu-HU" sz="2800"/>
              <a:t>színes fehérje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F50172-7D38-41D6-8216-1D1F03428BC6}" type="slidenum">
              <a:rPr/>
              <a:pPr eaLnBrk="1" hangingPunct="1"/>
              <a:t>14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/>
            <a:r>
              <a:rPr lang="hu-HU" sz="3000"/>
              <a:t>Footprinting: ujjlenyomat analízis</a:t>
            </a:r>
            <a:endParaRPr lang="en-US" sz="300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19200"/>
            <a:ext cx="6858000" cy="5443538"/>
          </a:xfrm>
          <a:noFill/>
        </p:spPr>
      </p:pic>
      <p:sp>
        <p:nvSpPr>
          <p:cNvPr id="28677" name="Szövegdoboz 6"/>
          <p:cNvSpPr txBox="1">
            <a:spLocks noChangeArrowheads="1"/>
          </p:cNvSpPr>
          <p:nvPr/>
        </p:nvSpPr>
        <p:spPr bwMode="auto">
          <a:xfrm>
            <a:off x="533400" y="609600"/>
            <a:ext cx="2825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Hogyan lehet eldönteni,</a:t>
            </a:r>
          </a:p>
          <a:p>
            <a:pPr eaLnBrk="1" hangingPunct="1"/>
            <a:r>
              <a:rPr lang="hu-HU"/>
              <a:t>hogy egy fehérje hová köt</a:t>
            </a:r>
          </a:p>
          <a:p>
            <a:pPr eaLnBrk="1" hangingPunct="1"/>
            <a:r>
              <a:rPr lang="hu-HU"/>
              <a:t>a DNS-en?</a:t>
            </a:r>
          </a:p>
        </p:txBody>
      </p:sp>
      <p:sp>
        <p:nvSpPr>
          <p:cNvPr id="28678" name="Szövegdoboz 7"/>
          <p:cNvSpPr txBox="1">
            <a:spLocks noChangeArrowheads="1"/>
          </p:cNvSpPr>
          <p:nvPr/>
        </p:nvSpPr>
        <p:spPr bwMode="auto">
          <a:xfrm>
            <a:off x="3886200" y="685800"/>
            <a:ext cx="387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dirty="0"/>
              <a:t>Miért tárgyaljuk ezt pont most és itt?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79B1E2-C3B6-4CA4-9497-AFE7C6C75878}" type="slidenum">
              <a:rPr/>
              <a:pPr eaLnBrk="1" hangingPunct="1"/>
              <a:t>15</a:t>
            </a:fld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0" y="304800"/>
            <a:ext cx="4487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2200"/>
              <a:t>Az Operon modell (Jacob, Monod)</a:t>
            </a:r>
          </a:p>
          <a:p>
            <a:pPr eaLnBrk="1" hangingPunct="1"/>
            <a:r>
              <a:rPr lang="hu-HU" sz="2200"/>
              <a:t>Represszor – Inducer - operátor</a:t>
            </a:r>
            <a:endParaRPr lang="en-US" sz="2200"/>
          </a:p>
        </p:txBody>
      </p:sp>
      <p:sp>
        <p:nvSpPr>
          <p:cNvPr id="29700" name="Szövegdoboz 5"/>
          <p:cNvSpPr txBox="1">
            <a:spLocks noChangeArrowheads="1"/>
          </p:cNvSpPr>
          <p:nvPr/>
        </p:nvSpPr>
        <p:spPr bwMode="auto">
          <a:xfrm>
            <a:off x="381000" y="1447800"/>
            <a:ext cx="85344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Operon: funkcionálisan összefüggő gének csoportja a DNS-en, ami több, egymás után kódolt fehérje szintézisét szabályozza. Az operonban kódolt fehérjék általában jellemzően egy adott feladat elvégzéséhez szükségesek (pl. a triptofán szintéziséhez).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Operátor: Az operon ki-be kapcsolásáért az „operátor” génszakasz felelős – ez általában a promoteren belül van.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További definíciók: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Represszor: az a fehérje, ami az operon átírását gátolja. Ezt a fehérjét egy külön szabályozó gén (regulatory gene)  kódolja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Inducer:  az a molekula (általában kismolekulájú ligandum), ami a represszorhoz kötve felfüggeszti a represszor gátló funkcióját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79AA8E-8ECA-4CC6-A65B-F52B1AB8DB34}" type="slidenum">
              <a:rPr/>
              <a:pPr eaLnBrk="1" hangingPunct="1"/>
              <a:t>16</a:t>
            </a:fld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0" y="304800"/>
            <a:ext cx="4487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2200"/>
              <a:t>Az Operon modell (Jacob, Monod)</a:t>
            </a:r>
          </a:p>
          <a:p>
            <a:pPr eaLnBrk="1" hangingPunct="1"/>
            <a:r>
              <a:rPr lang="hu-HU" sz="2200"/>
              <a:t>Represszor – Inducer - operátor</a:t>
            </a:r>
            <a:endParaRPr lang="en-US" sz="2200"/>
          </a:p>
        </p:txBody>
      </p:sp>
      <p:pic>
        <p:nvPicPr>
          <p:cNvPr id="30724" name="Picture 4" descr="fi26p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76513"/>
            <a:ext cx="8382000" cy="35020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hu-HU" sz="3600"/>
              <a:t>Represszálható vs indukálható operonok: kétféle negatív szabályozás</a:t>
            </a:r>
            <a:endParaRPr lang="en-US" sz="3600"/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sz="2800"/>
              <a:t>Represszálható: alaphelyzet: bekapcsolt. </a:t>
            </a:r>
          </a:p>
          <a:p>
            <a:pPr>
              <a:buFontTx/>
              <a:buNone/>
            </a:pPr>
            <a:r>
              <a:rPr lang="hu-HU" sz="2800"/>
              <a:t> - a represszor kötése kikapcsolja, a represszor lehet pl egy végtermék (Trp)</a:t>
            </a:r>
          </a:p>
          <a:p>
            <a:pPr>
              <a:buFontTx/>
              <a:buNone/>
            </a:pPr>
            <a:endParaRPr lang="hu-HU" sz="2800"/>
          </a:p>
          <a:p>
            <a:pPr>
              <a:buFontTx/>
              <a:buNone/>
            </a:pPr>
            <a:r>
              <a:rPr lang="hu-HU" sz="2800"/>
              <a:t>Indukálható: alaphelyzet: kikapcsolt</a:t>
            </a:r>
          </a:p>
          <a:p>
            <a:pPr>
              <a:buFontTx/>
              <a:buNone/>
            </a:pPr>
            <a:r>
              <a:rPr lang="hu-HU" sz="2800"/>
              <a:t>	- a represszor ott ül az operátor elemen, ha jön az inducer molekula, akkor a represszor leesik a DNS-ről (lac operon)</a:t>
            </a:r>
            <a:endParaRPr lang="en-US" sz="280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F6DE3E-AF1C-426F-8BE8-1EC383F7433A}" type="slidenum">
              <a:rPr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8456FF-EF2C-4946-AB43-B592DB024F90}" type="slidenum">
              <a:rPr/>
              <a:pPr eaLnBrk="1" hangingPunct="1"/>
              <a:t>18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hu-HU" sz="3000"/>
              <a:t>A laktóz operon: indukálható (alapáll: kikapcsolt)</a:t>
            </a:r>
            <a:endParaRPr lang="en-US" sz="3000"/>
          </a:p>
        </p:txBody>
      </p:sp>
      <p:pic>
        <p:nvPicPr>
          <p:cNvPr id="32772" name="Picture 3" descr="fi26p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8610600" cy="1431925"/>
          </a:xfrm>
          <a:noFill/>
        </p:spPr>
      </p:pic>
      <p:pic>
        <p:nvPicPr>
          <p:cNvPr id="32773" name="Picture 4" descr="fi26p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444750"/>
            <a:ext cx="6553200" cy="4168775"/>
          </a:xfrm>
          <a:noFill/>
        </p:spPr>
      </p:pic>
      <p:sp>
        <p:nvSpPr>
          <p:cNvPr id="32774" name="Szövegdoboz 7"/>
          <p:cNvSpPr txBox="1">
            <a:spLocks noChangeArrowheads="1"/>
          </p:cNvSpPr>
          <p:nvPr/>
        </p:nvSpPr>
        <p:spPr bwMode="auto">
          <a:xfrm>
            <a:off x="5029200" y="3810000"/>
            <a:ext cx="3890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Gátolja a laktóz felhasználó fehérjék</a:t>
            </a:r>
          </a:p>
          <a:p>
            <a:pPr eaLnBrk="1" hangingPunct="1"/>
            <a:r>
              <a:rPr lang="hu-HU"/>
              <a:t>mRNS-ének átírását</a:t>
            </a:r>
          </a:p>
        </p:txBody>
      </p:sp>
      <p:sp>
        <p:nvSpPr>
          <p:cNvPr id="32775" name="Szövegdoboz 8"/>
          <p:cNvSpPr txBox="1">
            <a:spLocks noChangeArrowheads="1"/>
          </p:cNvSpPr>
          <p:nvPr/>
        </p:nvSpPr>
        <p:spPr bwMode="auto">
          <a:xfrm>
            <a:off x="1143000" y="60198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Inducer: laktóz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/>
              <a:t>Gondolkodjunk!</a:t>
            </a:r>
          </a:p>
        </p:txBody>
      </p:sp>
      <p:sp>
        <p:nvSpPr>
          <p:cNvPr id="33795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u-HU"/>
              <a:t>Mire lehet ez jó?</a:t>
            </a:r>
          </a:p>
          <a:p>
            <a:pPr eaLnBrk="1" hangingPunct="1"/>
            <a:r>
              <a:rPr lang="hu-HU"/>
              <a:t>Hiszen ez egy KAPCSOLÓ!!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Nem-hidrolizálható</a:t>
            </a:r>
          </a:p>
          <a:p>
            <a:pPr eaLnBrk="1" hangingPunct="1">
              <a:buFontTx/>
              <a:buNone/>
            </a:pPr>
            <a:r>
              <a:rPr lang="hu-HU"/>
              <a:t>analóggal (IPTG) beragaszthatjuk</a:t>
            </a:r>
          </a:p>
          <a:p>
            <a:pPr eaLnBrk="1" hangingPunct="1">
              <a:buFontTx/>
              <a:buNone/>
            </a:pPr>
            <a:endParaRPr lang="hu-HU"/>
          </a:p>
        </p:txBody>
      </p:sp>
      <p:sp>
        <p:nvSpPr>
          <p:cNvPr id="33796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hu-HU"/>
              <a:t>Mérnökség!</a:t>
            </a:r>
          </a:p>
          <a:p>
            <a:pPr eaLnBrk="1" hangingPunct="1"/>
            <a:r>
              <a:rPr lang="hu-HU"/>
              <a:t>Szabályozás!</a:t>
            </a:r>
          </a:p>
          <a:p>
            <a:pPr eaLnBrk="1" hangingPunct="1"/>
            <a:r>
              <a:rPr lang="hu-HU"/>
              <a:t>Van itt egy szuper mechanizmus</a:t>
            </a:r>
          </a:p>
          <a:p>
            <a:pPr eaLnBrk="1" hangingPunct="1"/>
            <a:r>
              <a:rPr lang="hu-HU"/>
              <a:t>HASZNÁLJUK KI!</a:t>
            </a:r>
          </a:p>
        </p:txBody>
      </p:sp>
      <p:sp>
        <p:nvSpPr>
          <p:cNvPr id="33797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7484D6-7CC5-4D2D-ACF0-52BA310726DA}" type="slidenum">
              <a:rPr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03E7BB-8600-4788-9B02-80F7E204F03E}" type="slidenum">
              <a:rPr/>
              <a:pPr eaLnBrk="1" hangingPunct="1"/>
              <a:t>2</a:t>
            </a:fld>
            <a:endParaRPr lang="en-US"/>
          </a:p>
        </p:txBody>
      </p:sp>
      <p:sp>
        <p:nvSpPr>
          <p:cNvPr id="16387" name="Szövegdoboz 2"/>
          <p:cNvSpPr txBox="1">
            <a:spLocks noChangeArrowheads="1"/>
          </p:cNvSpPr>
          <p:nvPr/>
        </p:nvSpPr>
        <p:spPr bwMode="auto">
          <a:xfrm>
            <a:off x="2286000" y="533400"/>
            <a:ext cx="258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Szabályozó rendszerek</a:t>
            </a:r>
            <a:endParaRPr lang="en-US"/>
          </a:p>
        </p:txBody>
      </p:sp>
      <p:sp>
        <p:nvSpPr>
          <p:cNvPr id="16388" name="Szövegdoboz 3"/>
          <p:cNvSpPr txBox="1">
            <a:spLocks noChangeArrowheads="1"/>
          </p:cNvSpPr>
          <p:nvPr/>
        </p:nvSpPr>
        <p:spPr bwMode="auto">
          <a:xfrm>
            <a:off x="533400" y="1524000"/>
            <a:ext cx="791686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Cél: valamely funkciót térben és időben kontrollálni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Általános koncepció: 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a funkcióért felelős makromolekulát térben és időben „módosítjuk”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Időben:</a:t>
            </a:r>
          </a:p>
          <a:p>
            <a:pPr eaLnBrk="1" hangingPunct="1"/>
            <a:r>
              <a:rPr lang="hu-HU"/>
              <a:t>adott, a sejt állapotától függő időpontokban ki- ill. bekapcsoljuk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Térben:</a:t>
            </a:r>
          </a:p>
          <a:p>
            <a:pPr eaLnBrk="1" hangingPunct="1"/>
            <a:r>
              <a:rPr lang="hu-HU"/>
              <a:t>a sejt állapotának függvényében a sejten belül mozgatjuk a makromolekulát</a:t>
            </a:r>
          </a:p>
          <a:p>
            <a:pPr eaLnBrk="1" hangingPunct="1"/>
            <a:endParaRPr lang="hu-HU"/>
          </a:p>
          <a:p>
            <a:pPr eaLnBrk="1" hangingPunct="1"/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920E19-40E4-478D-97AA-40529CD2C600}" type="slidenum">
              <a:rPr/>
              <a:pPr eaLnBrk="1" hangingPunct="1"/>
              <a:t>20</a:t>
            </a:fld>
            <a:endParaRPr lang="en-US"/>
          </a:p>
        </p:txBody>
      </p:sp>
      <p:pic>
        <p:nvPicPr>
          <p:cNvPr id="34819" name="Picture 2" descr="File:Lactose et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58007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File:IPTG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19240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Szövegdoboz 7"/>
          <p:cNvSpPr txBox="1">
            <a:spLocks noChangeArrowheads="1"/>
          </p:cNvSpPr>
          <p:nvPr/>
        </p:nvSpPr>
        <p:spPr bwMode="auto">
          <a:xfrm>
            <a:off x="6934200" y="3733800"/>
            <a:ext cx="1531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Iso-propil-</a:t>
            </a:r>
          </a:p>
          <a:p>
            <a:pPr eaLnBrk="1" hangingPunct="1"/>
            <a:r>
              <a:rPr lang="hu-HU"/>
              <a:t>tio galaktozid</a:t>
            </a:r>
          </a:p>
        </p:txBody>
      </p:sp>
      <p:sp>
        <p:nvSpPr>
          <p:cNvPr id="34822" name="Szövegdoboz 8"/>
          <p:cNvSpPr txBox="1">
            <a:spLocks noChangeArrowheads="1"/>
          </p:cNvSpPr>
          <p:nvPr/>
        </p:nvSpPr>
        <p:spPr bwMode="auto">
          <a:xfrm>
            <a:off x="8382000" y="4114800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/>
          </a:p>
          <a:p>
            <a:pPr eaLnBrk="1" hangingPunct="1"/>
            <a:endParaRPr lang="hu-HU"/>
          </a:p>
          <a:p>
            <a:pPr eaLnBrk="1" hangingPunct="1"/>
            <a:endParaRPr lang="hu-HU"/>
          </a:p>
        </p:txBody>
      </p:sp>
      <p:sp>
        <p:nvSpPr>
          <p:cNvPr id="34823" name="Szövegdoboz 9"/>
          <p:cNvSpPr txBox="1">
            <a:spLocks noChangeArrowheads="1"/>
          </p:cNvSpPr>
          <p:nvPr/>
        </p:nvSpPr>
        <p:spPr bwMode="auto">
          <a:xfrm>
            <a:off x="6183313" y="4800600"/>
            <a:ext cx="29606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3200" b="1" dirty="0"/>
              <a:t>Kémia!!</a:t>
            </a:r>
          </a:p>
          <a:p>
            <a:pPr eaLnBrk="1" hangingPunct="1"/>
            <a:r>
              <a:rPr lang="hu-HU" sz="3200" b="1" dirty="0"/>
              <a:t>Kén </a:t>
            </a:r>
            <a:r>
              <a:rPr lang="hu-HU" sz="3200" b="1" dirty="0" err="1"/>
              <a:t>vs</a:t>
            </a:r>
            <a:r>
              <a:rPr lang="hu-HU" sz="3200" b="1" dirty="0"/>
              <a:t> oxigén</a:t>
            </a:r>
          </a:p>
          <a:p>
            <a:pPr eaLnBrk="1" hangingPunct="1"/>
            <a:r>
              <a:rPr lang="hu-HU" sz="2000" b="1" dirty="0"/>
              <a:t>Gyakran bejön</a:t>
            </a:r>
          </a:p>
          <a:p>
            <a:pPr eaLnBrk="1" hangingPunct="1"/>
            <a:r>
              <a:rPr lang="hu-HU" sz="2000" b="1" dirty="0"/>
              <a:t>ugyanez az ötlet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A240F2-B9EF-4089-AA1B-5D46CB4A9008}"/>
              </a:ext>
            </a:extLst>
          </p:cNvPr>
          <p:cNvSpPr/>
          <p:nvPr/>
        </p:nvSpPr>
        <p:spPr>
          <a:xfrm>
            <a:off x="7620000" y="2133600"/>
            <a:ext cx="381000" cy="45720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629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1027"/>
          <p:cNvSpPr txBox="1">
            <a:spLocks noChangeArrowheads="1"/>
          </p:cNvSpPr>
          <p:nvPr/>
        </p:nvSpPr>
        <p:spPr bwMode="auto">
          <a:xfrm>
            <a:off x="3124200" y="304800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>
                <a:latin typeface="Comic Sans MS" panose="030F0702030302020204" pitchFamily="66" charset="0"/>
              </a:rPr>
              <a:t>A pET rendszer</a:t>
            </a:r>
            <a:endParaRPr lang="en-GB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629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1027"/>
          <p:cNvSpPr txBox="1">
            <a:spLocks noChangeArrowheads="1"/>
          </p:cNvSpPr>
          <p:nvPr/>
        </p:nvSpPr>
        <p:spPr bwMode="auto">
          <a:xfrm>
            <a:off x="3124200" y="304800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>
                <a:latin typeface="Comic Sans MS" panose="030F0702030302020204" pitchFamily="66" charset="0"/>
              </a:rPr>
              <a:t>A pET rendszer</a:t>
            </a:r>
            <a:endParaRPr lang="en-GB" b="1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BDADE8-8032-4052-98C8-9A072F6DCA22}"/>
              </a:ext>
            </a:extLst>
          </p:cNvPr>
          <p:cNvSpPr txBox="1"/>
          <p:nvPr/>
        </p:nvSpPr>
        <p:spPr>
          <a:xfrm>
            <a:off x="1313415" y="6401403"/>
            <a:ext cx="728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pLysS</a:t>
            </a:r>
            <a:r>
              <a:rPr lang="en-US" dirty="0">
                <a:solidFill>
                  <a:srgbClr val="C00000"/>
                </a:solidFill>
              </a:rPr>
              <a:t> – </a:t>
            </a:r>
            <a:r>
              <a:rPr lang="en-US" dirty="0" err="1">
                <a:solidFill>
                  <a:srgbClr val="C00000"/>
                </a:solidFill>
              </a:rPr>
              <a:t>alacsony</a:t>
            </a:r>
            <a:r>
              <a:rPr lang="en-US" dirty="0">
                <a:solidFill>
                  <a:srgbClr val="C00000"/>
                </a:solidFill>
              </a:rPr>
              <a:t> T7 </a:t>
            </a:r>
            <a:r>
              <a:rPr lang="en-US" dirty="0" err="1">
                <a:solidFill>
                  <a:srgbClr val="C00000"/>
                </a:solidFill>
              </a:rPr>
              <a:t>lizozim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szint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pLysE</a:t>
            </a:r>
            <a:r>
              <a:rPr lang="en-US" dirty="0">
                <a:solidFill>
                  <a:srgbClr val="C00000"/>
                </a:solidFill>
              </a:rPr>
              <a:t> – </a:t>
            </a:r>
            <a:r>
              <a:rPr lang="en-US" dirty="0" err="1">
                <a:solidFill>
                  <a:srgbClr val="C00000"/>
                </a:solidFill>
              </a:rPr>
              <a:t>magasabb</a:t>
            </a:r>
            <a:r>
              <a:rPr lang="en-US" dirty="0">
                <a:solidFill>
                  <a:srgbClr val="C00000"/>
                </a:solidFill>
              </a:rPr>
              <a:t> T7 </a:t>
            </a:r>
            <a:r>
              <a:rPr lang="en-US" dirty="0" err="1">
                <a:solidFill>
                  <a:srgbClr val="C00000"/>
                </a:solidFill>
              </a:rPr>
              <a:t>lizozim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szint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067A31-BD51-487C-922B-CF185CBD4B47}"/>
              </a:ext>
            </a:extLst>
          </p:cNvPr>
          <p:cNvSpPr/>
          <p:nvPr/>
        </p:nvSpPr>
        <p:spPr>
          <a:xfrm>
            <a:off x="3733800" y="2819400"/>
            <a:ext cx="1909763" cy="3124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C5A3B1F-56A1-4637-A3E5-48F114F4558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688682" y="5943600"/>
            <a:ext cx="0" cy="457803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16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981200" y="0"/>
            <a:ext cx="5142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+mn-lt"/>
                <a:cs typeface="Times New Roman" panose="02020603050405020304" pitchFamily="18" charset="0"/>
              </a:rPr>
              <a:t>T7 RNS </a:t>
            </a:r>
            <a:r>
              <a:rPr lang="en-US" sz="2400" b="1" dirty="0" err="1">
                <a:latin typeface="+mn-lt"/>
                <a:cs typeface="Times New Roman" panose="02020603050405020304" pitchFamily="18" charset="0"/>
              </a:rPr>
              <a:t>polimeráz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cs typeface="Times New Roman" panose="02020603050405020304" pitchFamily="18" charset="0"/>
              </a:rPr>
              <a:t>alapú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cs typeface="Times New Roman" panose="02020603050405020304" pitchFamily="18" charset="0"/>
              </a:rPr>
              <a:t>vektorok</a:t>
            </a:r>
            <a:r>
              <a:rPr lang="en-GB" sz="2400" dirty="0">
                <a:latin typeface="+mn-lt"/>
              </a:rPr>
              <a:t>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990603" cy="648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+mn-lt"/>
                <a:cs typeface="Times New Roman" panose="02020603050405020304" pitchFamily="18" charset="0"/>
              </a:rPr>
              <a:t>- T7 promoter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nagyon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szelektív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 a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gazdában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nincs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ilyen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promoter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általában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+mn-lt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en-US" dirty="0">
                <a:latin typeface="+mn-lt"/>
                <a:cs typeface="Times New Roman" panose="02020603050405020304" pitchFamily="18" charset="0"/>
              </a:rPr>
              <a:t>- T7 RNS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polimeráz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5x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gyorsabb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 mint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az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E. coli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-é,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azaz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már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transzkript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is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domináns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+mn-lt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err="1">
                <a:latin typeface="+mn-lt"/>
                <a:cs typeface="Times New Roman" panose="02020603050405020304" pitchFamily="18" charset="0"/>
              </a:rPr>
              <a:t>Gazdasejtek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BL21 (F-, </a:t>
            </a:r>
            <a:r>
              <a:rPr lang="en-US" i="1" dirty="0" err="1">
                <a:latin typeface="+mn-lt"/>
                <a:cs typeface="Times New Roman" panose="02020603050405020304" pitchFamily="18" charset="0"/>
              </a:rPr>
              <a:t>ompT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-, </a:t>
            </a:r>
            <a:r>
              <a:rPr lang="en-US" i="1" dirty="0" err="1">
                <a:latin typeface="+mn-lt"/>
                <a:cs typeface="Times New Roman" panose="02020603050405020304" pitchFamily="18" charset="0"/>
              </a:rPr>
              <a:t>lon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-)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expresszióra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egyes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proteázokat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kiütjük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T7 RNS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polimeráz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génje</a:t>
            </a:r>
            <a:r>
              <a:rPr lang="hu-HU" dirty="0">
                <a:latin typeface="+mn-lt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integrálva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van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az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E. coli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kromoszómába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dirty="0">
                <a:latin typeface="+mn-lt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en-US" b="1" dirty="0" err="1">
                <a:latin typeface="+mn-lt"/>
                <a:cs typeface="Times New Roman" panose="02020603050405020304" pitchFamily="18" charset="0"/>
              </a:rPr>
              <a:t>Nagyon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n-lt"/>
                <a:cs typeface="Times New Roman" panose="02020603050405020304" pitchFamily="18" charset="0"/>
              </a:rPr>
              <a:t>toxikus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n-lt"/>
                <a:cs typeface="Times New Roman" panose="02020603050405020304" pitchFamily="18" charset="0"/>
              </a:rPr>
              <a:t>fehérjék</a:t>
            </a:r>
            <a:r>
              <a:rPr 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n-lt"/>
                <a:cs typeface="Times New Roman" panose="02020603050405020304" pitchFamily="18" charset="0"/>
              </a:rPr>
              <a:t>esetén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b="1" dirty="0">
                <a:latin typeface="+mn-lt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err="1">
                <a:latin typeface="+mn-lt"/>
                <a:cs typeface="Times New Roman" panose="02020603050405020304" pitchFamily="18" charset="0"/>
              </a:rPr>
              <a:t>p</a:t>
            </a:r>
            <a:r>
              <a:rPr lang="en-US" i="1" dirty="0" err="1">
                <a:latin typeface="+mn-lt"/>
                <a:cs typeface="Times New Roman" panose="02020603050405020304" pitchFamily="18" charset="0"/>
              </a:rPr>
              <a:t>LysS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p</a:t>
            </a:r>
            <a:r>
              <a:rPr lang="en-US" i="1" dirty="0" err="1">
                <a:latin typeface="+mn-lt"/>
                <a:cs typeface="Times New Roman" panose="02020603050405020304" pitchFamily="18" charset="0"/>
              </a:rPr>
              <a:t>LysE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plazmidokat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is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használjuk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T7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lizozim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természetes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inhibitora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a T7 RNS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polimeráznak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130000"/>
              </a:lnSpc>
            </a:pPr>
            <a:r>
              <a:rPr lang="en-US" i="1" dirty="0">
                <a:latin typeface="+mn-lt"/>
                <a:cs typeface="Times New Roman" panose="02020603050405020304" pitchFamily="18" charset="0"/>
              </a:rPr>
              <a:t>E.</a:t>
            </a:r>
            <a:r>
              <a:rPr lang="hu-HU" i="1" dirty="0">
                <a:latin typeface="+mn-lt"/>
              </a:rPr>
              <a:t>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coli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tudja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tolerálni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err="1">
                <a:latin typeface="+mn-lt"/>
                <a:cs typeface="Times New Roman" panose="02020603050405020304" pitchFamily="18" charset="0"/>
              </a:rPr>
              <a:t>p</a:t>
            </a:r>
            <a:r>
              <a:rPr lang="en-US" i="1" dirty="0" err="1">
                <a:latin typeface="+mn-lt"/>
                <a:cs typeface="Times New Roman" panose="02020603050405020304" pitchFamily="18" charset="0"/>
              </a:rPr>
              <a:t>Lys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nagy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mennyiséget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p</a:t>
            </a:r>
            <a:r>
              <a:rPr lang="en-US" i="1" dirty="0" err="1">
                <a:latin typeface="+mn-lt"/>
                <a:cs typeface="Times New Roman" panose="02020603050405020304" pitchFamily="18" charset="0"/>
              </a:rPr>
              <a:t>Lys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kevesebb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mennyiséget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termel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err="1">
                <a:latin typeface="+mn-lt"/>
                <a:cs typeface="Times New Roman" panose="02020603050405020304" pitchFamily="18" charset="0"/>
              </a:rPr>
              <a:t>Csökkenthetjük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az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indukció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előtti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T7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polimeráz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m</a:t>
            </a:r>
            <a:r>
              <a:rPr lang="hu-HU" dirty="0">
                <a:latin typeface="+mn-lt"/>
                <a:cs typeface="Times New Roman" panose="02020603050405020304" pitchFamily="18" charset="0"/>
              </a:rPr>
              <a:t>ű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ködését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Csak</a:t>
            </a:r>
            <a:r>
              <a:rPr lang="en-US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toxikus</a:t>
            </a:r>
            <a:r>
              <a:rPr lang="en-US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fehérjéknél</a:t>
            </a:r>
            <a:r>
              <a:rPr lang="en-US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lehet</a:t>
            </a:r>
            <a:r>
              <a:rPr lang="en-US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ez</a:t>
            </a:r>
            <a:r>
              <a:rPr lang="en-US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fontos</a:t>
            </a:r>
            <a:r>
              <a:rPr lang="en-US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hu-HU" sz="1600" dirty="0">
              <a:latin typeface="+mn-lt"/>
            </a:endParaRPr>
          </a:p>
          <a:p>
            <a:pPr eaLnBrk="1" hangingPunct="1"/>
            <a:endParaRPr lang="en-GB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895600" y="914400"/>
            <a:ext cx="2779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latin typeface="+mn-lt"/>
                <a:cs typeface="Times New Roman" panose="02020603050405020304" pitchFamily="18" charset="0"/>
              </a:rPr>
              <a:t>pET</a:t>
            </a:r>
            <a:r>
              <a:rPr 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n-lt"/>
                <a:cs typeface="Times New Roman" panose="02020603050405020304" pitchFamily="18" charset="0"/>
              </a:rPr>
              <a:t>vektorok</a:t>
            </a:r>
            <a:endParaRPr lang="en-GB" sz="3200" dirty="0">
              <a:latin typeface="+mn-lt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46185" y="2362200"/>
            <a:ext cx="68643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8925" indent="-288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  <a:cs typeface="Times New Roman" panose="02020603050405020304" pitchFamily="18" charset="0"/>
              </a:rPr>
              <a:t>pBR322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származékok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kópiaszám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+mn-lt"/>
                <a:cs typeface="Times New Roman" panose="02020603050405020304" pitchFamily="18" charset="0"/>
              </a:rPr>
              <a:t>T7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polimeráz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erős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promotere</a:t>
            </a:r>
            <a:endParaRPr lang="hu-HU" sz="3200" dirty="0">
              <a:latin typeface="+mn-lt"/>
            </a:endParaRPr>
          </a:p>
          <a:p>
            <a:pPr eaLnBrk="1" hangingPunct="1"/>
            <a:endParaRPr lang="en-GB" sz="3200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9600"/>
            <a:ext cx="16621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9" name="Csoportba foglalás 29"/>
          <p:cNvGrpSpPr>
            <a:grpSpLocks/>
          </p:cNvGrpSpPr>
          <p:nvPr/>
        </p:nvGrpSpPr>
        <p:grpSpPr bwMode="auto">
          <a:xfrm>
            <a:off x="0" y="0"/>
            <a:ext cx="6850063" cy="6584950"/>
            <a:chOff x="1157288" y="136525"/>
            <a:chExt cx="6850062" cy="6584950"/>
          </a:xfrm>
        </p:grpSpPr>
        <p:pic>
          <p:nvPicPr>
            <p:cNvPr id="39942" name="Picture 3" descr="18_02MetabolicPathwayReg-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288" y="136525"/>
              <a:ext cx="6829425" cy="658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Text Box 4"/>
            <p:cNvSpPr txBox="1">
              <a:spLocks noChangeArrowheads="1"/>
            </p:cNvSpPr>
            <p:nvPr/>
          </p:nvSpPr>
          <p:spPr bwMode="auto">
            <a:xfrm>
              <a:off x="2981325" y="152400"/>
              <a:ext cx="11652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/>
                <a:t>Precursor</a:t>
              </a:r>
            </a:p>
          </p:txBody>
        </p:sp>
        <p:sp>
          <p:nvSpPr>
            <p:cNvPr id="39944" name="Text Box 5"/>
            <p:cNvSpPr txBox="1">
              <a:spLocks noChangeArrowheads="1"/>
            </p:cNvSpPr>
            <p:nvPr/>
          </p:nvSpPr>
          <p:spPr bwMode="auto">
            <a:xfrm>
              <a:off x="1254125" y="520700"/>
              <a:ext cx="10509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b="1"/>
                <a:t>Feedback</a:t>
              </a:r>
              <a:br>
                <a:rPr lang="en-US" b="1"/>
              </a:br>
              <a:r>
                <a:rPr lang="en-US" b="1"/>
                <a:t>inhibition</a:t>
              </a:r>
            </a:p>
          </p:txBody>
        </p:sp>
        <p:sp>
          <p:nvSpPr>
            <p:cNvPr id="39945" name="Text Box 6"/>
            <p:cNvSpPr txBox="1">
              <a:spLocks noChangeArrowheads="1"/>
            </p:cNvSpPr>
            <p:nvPr/>
          </p:nvSpPr>
          <p:spPr bwMode="auto">
            <a:xfrm>
              <a:off x="3171825" y="1435100"/>
              <a:ext cx="10763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/>
                <a:t>Enzyme 1</a:t>
              </a:r>
            </a:p>
          </p:txBody>
        </p:sp>
        <p:sp>
          <p:nvSpPr>
            <p:cNvPr id="39946" name="Text Box 7"/>
            <p:cNvSpPr txBox="1">
              <a:spLocks noChangeArrowheads="1"/>
            </p:cNvSpPr>
            <p:nvPr/>
          </p:nvSpPr>
          <p:spPr bwMode="auto">
            <a:xfrm>
              <a:off x="3171825" y="2946400"/>
              <a:ext cx="10763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/>
                <a:t>Enzyme 2</a:t>
              </a:r>
            </a:p>
          </p:txBody>
        </p:sp>
        <p:sp>
          <p:nvSpPr>
            <p:cNvPr id="39947" name="Text Box 8"/>
            <p:cNvSpPr txBox="1">
              <a:spLocks noChangeArrowheads="1"/>
            </p:cNvSpPr>
            <p:nvPr/>
          </p:nvSpPr>
          <p:spPr bwMode="auto">
            <a:xfrm>
              <a:off x="3159125" y="4330700"/>
              <a:ext cx="10763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/>
                <a:t>Enzyme 3</a:t>
              </a:r>
            </a:p>
          </p:txBody>
        </p:sp>
        <p:sp>
          <p:nvSpPr>
            <p:cNvPr id="39948" name="Text Box 9"/>
            <p:cNvSpPr txBox="1">
              <a:spLocks noChangeArrowheads="1"/>
            </p:cNvSpPr>
            <p:nvPr/>
          </p:nvSpPr>
          <p:spPr bwMode="auto">
            <a:xfrm>
              <a:off x="2143125" y="5435600"/>
              <a:ext cx="12922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/>
                <a:t>Tryptophan</a:t>
              </a:r>
            </a:p>
          </p:txBody>
        </p:sp>
        <p:sp>
          <p:nvSpPr>
            <p:cNvPr id="39949" name="Text Box 10"/>
            <p:cNvSpPr txBox="1">
              <a:spLocks noChangeArrowheads="1"/>
            </p:cNvSpPr>
            <p:nvPr/>
          </p:nvSpPr>
          <p:spPr bwMode="auto">
            <a:xfrm>
              <a:off x="1190625" y="6019800"/>
              <a:ext cx="3016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/>
                <a:t>(a)</a:t>
              </a:r>
            </a:p>
          </p:txBody>
        </p:sp>
        <p:sp>
          <p:nvSpPr>
            <p:cNvPr id="39950" name="Text Box 11"/>
            <p:cNvSpPr txBox="1">
              <a:spLocks noChangeArrowheads="1"/>
            </p:cNvSpPr>
            <p:nvPr/>
          </p:nvSpPr>
          <p:spPr bwMode="auto">
            <a:xfrm>
              <a:off x="4708525" y="6007100"/>
              <a:ext cx="3016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/>
                <a:t>(b)</a:t>
              </a:r>
            </a:p>
          </p:txBody>
        </p:sp>
        <p:sp>
          <p:nvSpPr>
            <p:cNvPr id="39951" name="Text Box 12"/>
            <p:cNvSpPr txBox="1">
              <a:spLocks noChangeArrowheads="1"/>
            </p:cNvSpPr>
            <p:nvPr/>
          </p:nvSpPr>
          <p:spPr bwMode="auto">
            <a:xfrm>
              <a:off x="1533525" y="6032500"/>
              <a:ext cx="24479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b="1"/>
                <a:t>Regulation of enzyme</a:t>
              </a:r>
              <a:br>
                <a:rPr lang="en-US" b="1"/>
              </a:br>
              <a:r>
                <a:rPr lang="en-US" b="1"/>
                <a:t>activity</a:t>
              </a:r>
            </a:p>
          </p:txBody>
        </p:sp>
        <p:sp>
          <p:nvSpPr>
            <p:cNvPr id="39952" name="Text Box 13"/>
            <p:cNvSpPr txBox="1">
              <a:spLocks noChangeArrowheads="1"/>
            </p:cNvSpPr>
            <p:nvPr/>
          </p:nvSpPr>
          <p:spPr bwMode="auto">
            <a:xfrm>
              <a:off x="5051425" y="6032500"/>
              <a:ext cx="24479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b="1"/>
                <a:t>Regulation of enzyme</a:t>
              </a:r>
              <a:br>
                <a:rPr lang="en-US" b="1"/>
              </a:br>
              <a:r>
                <a:rPr lang="en-US" b="1"/>
                <a:t>production</a:t>
              </a:r>
            </a:p>
          </p:txBody>
        </p:sp>
        <p:sp>
          <p:nvSpPr>
            <p:cNvPr id="39953" name="Text Box 14"/>
            <p:cNvSpPr txBox="1">
              <a:spLocks noChangeArrowheads="1"/>
            </p:cNvSpPr>
            <p:nvPr/>
          </p:nvSpPr>
          <p:spPr bwMode="auto">
            <a:xfrm>
              <a:off x="6740525" y="2070100"/>
              <a:ext cx="12668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b="1"/>
                <a:t>Regulation</a:t>
              </a:r>
              <a:br>
                <a:rPr lang="en-US" b="1"/>
              </a:br>
              <a:r>
                <a:rPr lang="en-US" b="1"/>
                <a:t>of gene</a:t>
              </a:r>
              <a:br>
                <a:rPr lang="en-US" b="1"/>
              </a:br>
              <a:r>
                <a:rPr lang="en-US" b="1"/>
                <a:t>expression</a:t>
              </a:r>
            </a:p>
          </p:txBody>
        </p:sp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1558925" y="3543300"/>
              <a:ext cx="225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b="1">
                  <a:solidFill>
                    <a:schemeClr val="bg1"/>
                  </a:solidFill>
                  <a:sym typeface="Symbol" panose="05050102010706020507" pitchFamily="18" charset="2"/>
                </a:rPr>
                <a:t>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9955" name="Text Box 16"/>
            <p:cNvSpPr txBox="1">
              <a:spLocks noChangeArrowheads="1"/>
            </p:cNvSpPr>
            <p:nvPr/>
          </p:nvSpPr>
          <p:spPr bwMode="auto">
            <a:xfrm>
              <a:off x="6981825" y="4229100"/>
              <a:ext cx="2254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b="1">
                  <a:solidFill>
                    <a:schemeClr val="bg1"/>
                  </a:solidFill>
                  <a:sym typeface="Symbol" panose="05050102010706020507" pitchFamily="18" charset="2"/>
                </a:rPr>
                <a:t>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9956" name="Text Box 17"/>
            <p:cNvSpPr txBox="1">
              <a:spLocks noChangeArrowheads="1"/>
            </p:cNvSpPr>
            <p:nvPr/>
          </p:nvSpPr>
          <p:spPr bwMode="auto">
            <a:xfrm>
              <a:off x="4606925" y="965200"/>
              <a:ext cx="10763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 i="1"/>
                <a:t>trpE</a:t>
              </a:r>
              <a:r>
                <a:rPr lang="en-US" b="1"/>
                <a:t> gene</a:t>
              </a:r>
            </a:p>
          </p:txBody>
        </p:sp>
        <p:sp>
          <p:nvSpPr>
            <p:cNvPr id="39957" name="Text Box 18"/>
            <p:cNvSpPr txBox="1">
              <a:spLocks noChangeArrowheads="1"/>
            </p:cNvSpPr>
            <p:nvPr/>
          </p:nvSpPr>
          <p:spPr bwMode="auto">
            <a:xfrm>
              <a:off x="4594225" y="1866900"/>
              <a:ext cx="10763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 i="1"/>
                <a:t>trpD</a:t>
              </a:r>
              <a:r>
                <a:rPr lang="en-US" b="1"/>
                <a:t> gene</a:t>
              </a:r>
            </a:p>
          </p:txBody>
        </p:sp>
        <p:sp>
          <p:nvSpPr>
            <p:cNvPr id="39958" name="Text Box 19"/>
            <p:cNvSpPr txBox="1">
              <a:spLocks noChangeArrowheads="1"/>
            </p:cNvSpPr>
            <p:nvPr/>
          </p:nvSpPr>
          <p:spPr bwMode="auto">
            <a:xfrm>
              <a:off x="4581525" y="2946400"/>
              <a:ext cx="10763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 i="1"/>
                <a:t>trpC</a:t>
              </a:r>
              <a:r>
                <a:rPr lang="en-US" b="1"/>
                <a:t> gene</a:t>
              </a:r>
            </a:p>
          </p:txBody>
        </p:sp>
        <p:sp>
          <p:nvSpPr>
            <p:cNvPr id="39959" name="Text Box 20"/>
            <p:cNvSpPr txBox="1">
              <a:spLocks noChangeArrowheads="1"/>
            </p:cNvSpPr>
            <p:nvPr/>
          </p:nvSpPr>
          <p:spPr bwMode="auto">
            <a:xfrm>
              <a:off x="4581525" y="3873500"/>
              <a:ext cx="10763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 i="1"/>
                <a:t>trpB</a:t>
              </a:r>
              <a:r>
                <a:rPr lang="en-US" b="1"/>
                <a:t> gene</a:t>
              </a:r>
            </a:p>
          </p:txBody>
        </p:sp>
        <p:sp>
          <p:nvSpPr>
            <p:cNvPr id="39960" name="Text Box 21"/>
            <p:cNvSpPr txBox="1">
              <a:spLocks noChangeArrowheads="1"/>
            </p:cNvSpPr>
            <p:nvPr/>
          </p:nvSpPr>
          <p:spPr bwMode="auto">
            <a:xfrm>
              <a:off x="4581525" y="4787900"/>
              <a:ext cx="10763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 i="1"/>
                <a:t>trpA</a:t>
              </a:r>
              <a:r>
                <a:rPr lang="en-US" b="1"/>
                <a:t> gene</a:t>
              </a:r>
            </a:p>
          </p:txBody>
        </p:sp>
        <p:sp>
          <p:nvSpPr>
            <p:cNvPr id="39961" name="Line 22"/>
            <p:cNvSpPr>
              <a:spLocks noChangeShapeType="1"/>
            </p:cNvSpPr>
            <p:nvPr/>
          </p:nvSpPr>
          <p:spPr bwMode="auto">
            <a:xfrm flipH="1">
              <a:off x="6324600" y="2298700"/>
              <a:ext cx="406400" cy="698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Line 23"/>
            <p:cNvSpPr>
              <a:spLocks noChangeShapeType="1"/>
            </p:cNvSpPr>
            <p:nvPr/>
          </p:nvSpPr>
          <p:spPr bwMode="auto">
            <a:xfrm>
              <a:off x="2238375" y="1014413"/>
              <a:ext cx="284163" cy="530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AutoShape 24"/>
            <p:cNvSpPr>
              <a:spLocks/>
            </p:cNvSpPr>
            <p:nvPr/>
          </p:nvSpPr>
          <p:spPr bwMode="auto">
            <a:xfrm>
              <a:off x="4267200" y="1117600"/>
              <a:ext cx="152400" cy="9144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964" name="AutoShape 25"/>
            <p:cNvSpPr>
              <a:spLocks/>
            </p:cNvSpPr>
            <p:nvPr/>
          </p:nvSpPr>
          <p:spPr bwMode="auto">
            <a:xfrm>
              <a:off x="4254500" y="4025900"/>
              <a:ext cx="152400" cy="9144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965" name="AutoShape 26"/>
            <p:cNvSpPr>
              <a:spLocks/>
            </p:cNvSpPr>
            <p:nvPr/>
          </p:nvSpPr>
          <p:spPr bwMode="auto">
            <a:xfrm>
              <a:off x="5753100" y="977900"/>
              <a:ext cx="203200" cy="4076700"/>
            </a:xfrm>
            <a:prstGeom prst="rightBrace">
              <a:avLst>
                <a:gd name="adj1" fmla="val 16718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9940" name="Szövegdoboz 27"/>
          <p:cNvSpPr txBox="1">
            <a:spLocks noChangeArrowheads="1"/>
          </p:cNvSpPr>
          <p:nvPr/>
        </p:nvSpPr>
        <p:spPr bwMode="auto">
          <a:xfrm>
            <a:off x="5638800" y="152400"/>
            <a:ext cx="3287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A triptofán bioszintézis példája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	Trp (W) </a:t>
            </a:r>
            <a:endParaRPr lang="en-US"/>
          </a:p>
        </p:txBody>
      </p:sp>
      <p:sp>
        <p:nvSpPr>
          <p:cNvPr id="39941" name="Szövegdoboz 30"/>
          <p:cNvSpPr txBox="1">
            <a:spLocks noChangeArrowheads="1"/>
          </p:cNvSpPr>
          <p:nvPr/>
        </p:nvSpPr>
        <p:spPr bwMode="auto">
          <a:xfrm>
            <a:off x="5867400" y="2971800"/>
            <a:ext cx="3416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Bonyolult, soklépcsős folyamat</a:t>
            </a:r>
          </a:p>
          <a:p>
            <a:pPr eaLnBrk="1" hangingPunct="1"/>
            <a:r>
              <a:rPr lang="hu-HU"/>
              <a:t>Sokba kerül!</a:t>
            </a:r>
          </a:p>
          <a:p>
            <a:pPr eaLnBrk="1" hangingPunct="1"/>
            <a:r>
              <a:rPr lang="hu-HU"/>
              <a:t>Csak akkor csináljuk, ha</a:t>
            </a:r>
          </a:p>
          <a:p>
            <a:pPr eaLnBrk="1" hangingPunct="1"/>
            <a:r>
              <a:rPr lang="hu-HU"/>
              <a:t>tényleg kell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Ezért van mind feedback, mind </a:t>
            </a:r>
          </a:p>
          <a:p>
            <a:pPr eaLnBrk="1" hangingPunct="1"/>
            <a:r>
              <a:rPr lang="hu-HU"/>
              <a:t>génszintű szabályozása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B88948-49CE-4CA6-8097-90FD683A7125}" type="slidenum">
              <a:rPr/>
              <a:pPr eaLnBrk="1" hangingPunct="1"/>
              <a:t>26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11163"/>
          </a:xfrm>
        </p:spPr>
        <p:txBody>
          <a:bodyPr/>
          <a:lstStyle/>
          <a:p>
            <a:pPr eaLnBrk="1" hangingPunct="1"/>
            <a:r>
              <a:rPr lang="hu-HU" sz="3000"/>
              <a:t>A Trp operon:kétlépcsős szabályozás: </a:t>
            </a:r>
            <a:br>
              <a:rPr lang="hu-HU" sz="3000"/>
            </a:br>
            <a:r>
              <a:rPr lang="hu-HU" sz="3000"/>
              <a:t>1.Közvetlen Trp negatív visszacsatolás</a:t>
            </a:r>
            <a:br>
              <a:rPr lang="hu-HU" sz="3000"/>
            </a:br>
            <a:r>
              <a:rPr lang="hu-HU" sz="3000"/>
              <a:t>2. mRNA gyengítés</a:t>
            </a:r>
            <a:endParaRPr lang="en-US" sz="3000"/>
          </a:p>
        </p:txBody>
      </p:sp>
      <p:pic>
        <p:nvPicPr>
          <p:cNvPr id="40964" name="Picture 3" descr="fi26p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305800" cy="48641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9EAFEB-8E1B-47A6-8D8A-BBCB64898739}" type="slidenum">
              <a:rPr/>
              <a:pPr eaLnBrk="1" hangingPunct="1"/>
              <a:t>27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411163"/>
          </a:xfrm>
        </p:spPr>
        <p:txBody>
          <a:bodyPr/>
          <a:lstStyle/>
          <a:p>
            <a:pPr eaLnBrk="1" hangingPunct="1"/>
            <a:r>
              <a:rPr lang="hu-HU" sz="2000"/>
              <a:t>A Trp operon attenuációja (gyengítése)</a:t>
            </a:r>
            <a:br>
              <a:rPr lang="hu-HU" sz="2000"/>
            </a:br>
            <a:r>
              <a:rPr lang="hu-HU" sz="2000"/>
              <a:t>lényeg: a transzláció a transzkripció alatt már beindul</a:t>
            </a:r>
            <a:endParaRPr lang="en-US" sz="2000"/>
          </a:p>
        </p:txBody>
      </p:sp>
      <p:grpSp>
        <p:nvGrpSpPr>
          <p:cNvPr id="41988" name="Csoportba foglalás 8"/>
          <p:cNvGrpSpPr>
            <a:grpSpLocks/>
          </p:cNvGrpSpPr>
          <p:nvPr/>
        </p:nvGrpSpPr>
        <p:grpSpPr bwMode="auto">
          <a:xfrm>
            <a:off x="76200" y="685800"/>
            <a:ext cx="5791200" cy="5791200"/>
            <a:chOff x="457200" y="762000"/>
            <a:chExt cx="5791200" cy="5791200"/>
          </a:xfrm>
        </p:grpSpPr>
        <p:pic>
          <p:nvPicPr>
            <p:cNvPr id="41992" name="Picture 3" descr="fi26p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762000"/>
              <a:ext cx="5791200" cy="579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3" name="Szövegdoboz 6"/>
            <p:cNvSpPr txBox="1">
              <a:spLocks noChangeArrowheads="1"/>
            </p:cNvSpPr>
            <p:nvPr/>
          </p:nvSpPr>
          <p:spPr bwMode="auto">
            <a:xfrm>
              <a:off x="1905000" y="2743200"/>
              <a:ext cx="12105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sz="1600" b="1"/>
                <a:t>riboszóma</a:t>
              </a:r>
            </a:p>
          </p:txBody>
        </p:sp>
      </p:grpSp>
      <p:sp>
        <p:nvSpPr>
          <p:cNvPr id="41989" name="Szövegdoboz 7"/>
          <p:cNvSpPr txBox="1">
            <a:spLocks noChangeArrowheads="1"/>
          </p:cNvSpPr>
          <p:nvPr/>
        </p:nvSpPr>
        <p:spPr bwMode="auto">
          <a:xfrm>
            <a:off x="5337968" y="2112409"/>
            <a:ext cx="39544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dirty="0"/>
              <a:t>Alacsony </a:t>
            </a:r>
            <a:r>
              <a:rPr lang="hu-HU" dirty="0" err="1"/>
              <a:t>Trp</a:t>
            </a:r>
            <a:r>
              <a:rPr lang="hu-HU" dirty="0"/>
              <a:t> szint:</a:t>
            </a:r>
          </a:p>
          <a:p>
            <a:pPr eaLnBrk="1" hangingPunct="1"/>
            <a:r>
              <a:rPr lang="hu-HU" dirty="0"/>
              <a:t>Várakozik a riboszóma</a:t>
            </a:r>
          </a:p>
          <a:p>
            <a:pPr eaLnBrk="1" hangingPunct="1"/>
            <a:r>
              <a:rPr lang="hu-HU" dirty="0"/>
              <a:t>Nem kezdi el az 1 és 2 </a:t>
            </a:r>
            <a:r>
              <a:rPr lang="hu-HU" dirty="0" err="1"/>
              <a:t>mRNS</a:t>
            </a:r>
            <a:r>
              <a:rPr lang="hu-HU" dirty="0"/>
              <a:t> régiók</a:t>
            </a:r>
          </a:p>
          <a:p>
            <a:pPr eaLnBrk="1" hangingPunct="1"/>
            <a:r>
              <a:rPr lang="hu-HU" dirty="0"/>
              <a:t>bekebelezését</a:t>
            </a:r>
          </a:p>
          <a:p>
            <a:pPr eaLnBrk="1" hangingPunct="1"/>
            <a:r>
              <a:rPr lang="hu-HU" dirty="0"/>
              <a:t>Így a 2-es a 3-al kapcsolódhat</a:t>
            </a:r>
          </a:p>
          <a:p>
            <a:pPr eaLnBrk="1" hangingPunct="1"/>
            <a:r>
              <a:rPr lang="hu-HU" dirty="0"/>
              <a:t>és a 3-4 kapcsolat nem jöhet létre</a:t>
            </a:r>
          </a:p>
          <a:p>
            <a:pPr eaLnBrk="1" hangingPunct="1"/>
            <a:endParaRPr lang="hu-HU" dirty="0"/>
          </a:p>
        </p:txBody>
      </p:sp>
      <p:sp>
        <p:nvSpPr>
          <p:cNvPr id="41990" name="Szövegdoboz 9"/>
          <p:cNvSpPr txBox="1">
            <a:spLocks noChangeArrowheads="1"/>
          </p:cNvSpPr>
          <p:nvPr/>
        </p:nvSpPr>
        <p:spPr bwMode="auto">
          <a:xfrm>
            <a:off x="5715000" y="4419600"/>
            <a:ext cx="36083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MagasTrp szint:</a:t>
            </a:r>
          </a:p>
          <a:p>
            <a:pPr eaLnBrk="1" hangingPunct="1"/>
            <a:r>
              <a:rPr lang="hu-HU"/>
              <a:t>Gyors a riboszóma</a:t>
            </a:r>
          </a:p>
          <a:p>
            <a:pPr eaLnBrk="1" hangingPunct="1"/>
            <a:r>
              <a:rPr lang="hu-HU"/>
              <a:t>Elkezdi el az 1 és 2 mRNS régiók</a:t>
            </a:r>
          </a:p>
          <a:p>
            <a:pPr eaLnBrk="1" hangingPunct="1"/>
            <a:r>
              <a:rPr lang="hu-HU"/>
              <a:t>bekebelezését</a:t>
            </a:r>
          </a:p>
          <a:p>
            <a:pPr eaLnBrk="1" hangingPunct="1"/>
            <a:r>
              <a:rPr lang="hu-HU"/>
              <a:t>Így a 3-es a 4-el kapcsolódhat</a:t>
            </a:r>
          </a:p>
          <a:p>
            <a:pPr eaLnBrk="1" hangingPunct="1"/>
            <a:r>
              <a:rPr lang="hu-HU"/>
              <a:t>Ez a kapcsolódás gátolja </a:t>
            </a:r>
          </a:p>
          <a:p>
            <a:pPr eaLnBrk="1" hangingPunct="1"/>
            <a:r>
              <a:rPr lang="hu-HU"/>
              <a:t>a transzkripciót</a:t>
            </a:r>
          </a:p>
        </p:txBody>
      </p:sp>
      <p:sp>
        <p:nvSpPr>
          <p:cNvPr id="41991" name="Szövegdoboz 6"/>
          <p:cNvSpPr txBox="1">
            <a:spLocks noChangeArrowheads="1"/>
          </p:cNvSpPr>
          <p:nvPr/>
        </p:nvSpPr>
        <p:spPr bwMode="auto">
          <a:xfrm>
            <a:off x="1371600" y="4724400"/>
            <a:ext cx="121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1600" b="1"/>
              <a:t>riboszóma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/>
              <a:t>Gondolkodjunk!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/>
              <a:t>Lehetséges lenne a Trp mRNS gyengítési módja ugyanígy eukariótákban???</a:t>
            </a:r>
          </a:p>
          <a:p>
            <a:pPr eaLnBrk="1" hangingPunct="1"/>
            <a:r>
              <a:rPr lang="hu-HU"/>
              <a:t>Miért igen?</a:t>
            </a:r>
          </a:p>
          <a:p>
            <a:pPr eaLnBrk="1" hangingPunct="1"/>
            <a:r>
              <a:rPr lang="hu-HU"/>
              <a:t>Miért nem?</a:t>
            </a:r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691080-5F21-4078-931F-7E8658FCA580}" type="slidenum">
              <a:rPr/>
              <a:pPr eaLnBrk="1" hangingPunct="1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hu-HU" sz="3600"/>
              <a:t>Katabolit aktivátor protein (CAP/CRP):</a:t>
            </a:r>
            <a:br>
              <a:rPr lang="hu-HU" sz="3600"/>
            </a:br>
            <a:r>
              <a:rPr lang="hu-HU" sz="3600"/>
              <a:t>pozitív génszabályozás</a:t>
            </a:r>
            <a:endParaRPr lang="en-US" sz="3600"/>
          </a:p>
        </p:txBody>
      </p:sp>
      <p:sp>
        <p:nvSpPr>
          <p:cNvPr id="44035" name="Tartalom helye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hu-HU"/>
              <a:t>Aktivátor: CAP fehérje, aktiválja a transzkripciót (CRP-nek is hívják)</a:t>
            </a:r>
          </a:p>
          <a:p>
            <a:r>
              <a:rPr lang="hu-HU"/>
              <a:t>Ha kevés  a glükóz, akkor a CAP cAMP-t köt, ezáltal aktiválódik</a:t>
            </a:r>
          </a:p>
          <a:p>
            <a:r>
              <a:rPr lang="hu-HU"/>
              <a:t>Az aktivált CAP a lac operon promoteréhez köt és elősegíti az RNS polimeráz idekötődését</a:t>
            </a:r>
            <a:endParaRPr lang="en-US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444165-17C9-4325-A479-54504BA605F4}" type="slidenum">
              <a:rPr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D84CA6-7911-495F-86DD-A1052B114393}" type="slidenum">
              <a:rPr/>
              <a:pPr eaLnBrk="1" hangingPunct="1"/>
              <a:t>3</a:t>
            </a:fld>
            <a:endParaRPr lang="en-US"/>
          </a:p>
        </p:txBody>
      </p:sp>
      <p:sp>
        <p:nvSpPr>
          <p:cNvPr id="17411" name="Szövegdoboz 2"/>
          <p:cNvSpPr txBox="1">
            <a:spLocks noChangeArrowheads="1"/>
          </p:cNvSpPr>
          <p:nvPr/>
        </p:nvSpPr>
        <p:spPr bwMode="auto">
          <a:xfrm>
            <a:off x="609600" y="9144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/>
              <a:t>Eddigi előadások</a:t>
            </a:r>
            <a:endParaRPr lang="en-US" b="1"/>
          </a:p>
        </p:txBody>
      </p:sp>
      <p:sp>
        <p:nvSpPr>
          <p:cNvPr id="17412" name="Szövegdoboz 3"/>
          <p:cNvSpPr txBox="1">
            <a:spLocks noChangeArrowheads="1"/>
          </p:cNvSpPr>
          <p:nvPr/>
        </p:nvSpPr>
        <p:spPr bwMode="auto">
          <a:xfrm>
            <a:off x="685800" y="1447800"/>
            <a:ext cx="82121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hu-HU"/>
              <a:t>Enzimek működésének szabályozása kismolekulájú ligandumok útján</a:t>
            </a:r>
          </a:p>
          <a:p>
            <a:pPr eaLnBrk="1" hangingPunct="1"/>
            <a:r>
              <a:rPr lang="hu-HU"/>
              <a:t>2.  P-hurok NTPáz enzimek a jelátvitelben, időzítésben és motor funkciókban:</a:t>
            </a:r>
          </a:p>
          <a:p>
            <a:pPr eaLnBrk="1" hangingPunct="1"/>
            <a:r>
              <a:rPr lang="hu-HU"/>
              <a:t>      - enzimműködés szabályozása kismolekulájú ligandumok ÉS egy partner </a:t>
            </a:r>
          </a:p>
          <a:p>
            <a:pPr eaLnBrk="1" hangingPunct="1"/>
            <a:r>
              <a:rPr lang="hu-HU"/>
              <a:t>		fehérje együttes jelenlétével</a:t>
            </a:r>
          </a:p>
          <a:p>
            <a:pPr eaLnBrk="1" hangingPunct="1"/>
            <a:r>
              <a:rPr lang="hu-HU"/>
              <a:t>3. A sejten belüli elhelyezkedés (térbeliség szabályozása)</a:t>
            </a:r>
          </a:p>
          <a:p>
            <a:pPr eaLnBrk="1" hangingPunct="1"/>
            <a:r>
              <a:rPr lang="hu-HU"/>
              <a:t>4. A genom stabilitásának szabályozása: a stabilitásért felelős mechanizmusok</a:t>
            </a:r>
          </a:p>
          <a:p>
            <a:pPr eaLnBrk="1" hangingPunct="1"/>
            <a:r>
              <a:rPr lang="hu-HU"/>
              <a:t>	-  Szabályozás nukleinsav-fehérje komplexek útján </a:t>
            </a:r>
          </a:p>
        </p:txBody>
      </p:sp>
      <p:sp>
        <p:nvSpPr>
          <p:cNvPr id="17413" name="Szövegdoboz 4"/>
          <p:cNvSpPr txBox="1">
            <a:spLocks noChangeArrowheads="1"/>
          </p:cNvSpPr>
          <p:nvPr/>
        </p:nvSpPr>
        <p:spPr bwMode="auto">
          <a:xfrm>
            <a:off x="838200" y="3733800"/>
            <a:ext cx="8212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/>
              <a:t>Következő négy előadás</a:t>
            </a:r>
            <a:r>
              <a:rPr lang="hu-HU"/>
              <a:t>: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A génkifejeződés szabályozása: transzkripció, poszt-transzkripció, kis RNS-ek:</a:t>
            </a:r>
          </a:p>
          <a:p>
            <a:pPr eaLnBrk="1" hangingPunct="1"/>
            <a:r>
              <a:rPr lang="hu-HU"/>
              <a:t>  -  Szabályozás nukleinsav-fehérje komplexek útján </a:t>
            </a:r>
            <a:endParaRPr lang="en-US"/>
          </a:p>
        </p:txBody>
      </p:sp>
      <p:sp>
        <p:nvSpPr>
          <p:cNvPr id="17414" name="Szövegdoboz 5"/>
          <p:cNvSpPr txBox="1">
            <a:spLocks noChangeArrowheads="1"/>
          </p:cNvSpPr>
          <p:nvPr/>
        </p:nvSpPr>
        <p:spPr bwMode="auto">
          <a:xfrm>
            <a:off x="838200" y="5410200"/>
            <a:ext cx="835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 dirty="0"/>
              <a:t>Poszt-transzlációs</a:t>
            </a:r>
            <a:r>
              <a:rPr lang="hu-HU" dirty="0"/>
              <a:t> szabályozás: </a:t>
            </a:r>
            <a:r>
              <a:rPr lang="hu-HU" dirty="0" err="1"/>
              <a:t>szabályozás</a:t>
            </a:r>
            <a:r>
              <a:rPr lang="hu-HU" dirty="0"/>
              <a:t> fehérjék kovalens módosításával</a:t>
            </a:r>
          </a:p>
          <a:p>
            <a:pPr eaLnBrk="1" hangingPunct="1"/>
            <a:endParaRPr lang="hu-HU" dirty="0"/>
          </a:p>
          <a:p>
            <a:pPr eaLnBrk="1" hangingPunct="1"/>
            <a:r>
              <a:rPr lang="hu-HU" b="1" dirty="0"/>
              <a:t>Sejthalál</a:t>
            </a:r>
            <a:r>
              <a:rPr lang="hu-HU" dirty="0"/>
              <a:t> folyamatok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04D33A-026F-443E-8EC6-645255C11065}" type="slidenum">
              <a:rPr/>
              <a:pPr eaLnBrk="1" hangingPunct="1"/>
              <a:t>30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hu-HU" sz="3000"/>
              <a:t>Katabolit szabályozás. cAMP a CAP-hoz köt</a:t>
            </a:r>
            <a:br>
              <a:rPr lang="hu-HU" sz="3000"/>
            </a:br>
            <a:r>
              <a:rPr lang="hu-HU" sz="3000"/>
              <a:t>katabolit aktivátor protein</a:t>
            </a:r>
            <a:endParaRPr lang="en-US" sz="3000"/>
          </a:p>
        </p:txBody>
      </p:sp>
      <p:pic>
        <p:nvPicPr>
          <p:cNvPr id="45060" name="Picture 3" descr="fi26p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146175"/>
            <a:ext cx="6248400" cy="5326063"/>
          </a:xfrm>
          <a:noFill/>
        </p:spPr>
      </p:pic>
      <p:pic>
        <p:nvPicPr>
          <p:cNvPr id="4506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10"/>
          <a:stretch>
            <a:fillRect/>
          </a:stretch>
        </p:blipFill>
        <p:spPr>
          <a:xfrm>
            <a:off x="228600" y="1219200"/>
            <a:ext cx="1978025" cy="5211763"/>
          </a:xfrm>
          <a:noFill/>
        </p:spPr>
      </p:pic>
      <p:sp>
        <p:nvSpPr>
          <p:cNvPr id="45062" name="Szövegdoboz 7"/>
          <p:cNvSpPr txBox="1">
            <a:spLocks noChangeArrowheads="1"/>
          </p:cNvSpPr>
          <p:nvPr/>
        </p:nvSpPr>
        <p:spPr bwMode="auto">
          <a:xfrm>
            <a:off x="6096000" y="1295400"/>
            <a:ext cx="2813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Alacsony glükóznál</a:t>
            </a:r>
          </a:p>
          <a:p>
            <a:pPr eaLnBrk="1" hangingPunct="1"/>
            <a:r>
              <a:rPr lang="hu-HU"/>
              <a:t>Laktózt is használjunk fel!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E37F89-631F-4701-A1C4-F64C62836403}" type="slidenum">
              <a:rPr/>
              <a:pPr eaLnBrk="1" hangingPunct="1"/>
              <a:t>31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34963"/>
          </a:xfrm>
        </p:spPr>
        <p:txBody>
          <a:bodyPr/>
          <a:lstStyle/>
          <a:p>
            <a:pPr eaLnBrk="1" hangingPunct="1"/>
            <a:r>
              <a:rPr lang="hu-HU" sz="3000"/>
              <a:t>Az arabinóz operon</a:t>
            </a:r>
            <a:endParaRPr lang="en-US" sz="3000"/>
          </a:p>
        </p:txBody>
      </p:sp>
      <p:pic>
        <p:nvPicPr>
          <p:cNvPr id="46084" name="Picture 3" descr="fi26p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762000"/>
            <a:ext cx="5768975" cy="5821363"/>
          </a:xfrm>
          <a:noFill/>
        </p:spPr>
      </p:pic>
      <p:sp>
        <p:nvSpPr>
          <p:cNvPr id="46085" name="Szövegdoboz 6"/>
          <p:cNvSpPr txBox="1">
            <a:spLocks noChangeArrowheads="1"/>
          </p:cNvSpPr>
          <p:nvPr/>
        </p:nvSpPr>
        <p:spPr bwMode="auto">
          <a:xfrm>
            <a:off x="7010400" y="914400"/>
            <a:ext cx="227498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dirty="0" err="1"/>
              <a:t>Lac</a:t>
            </a:r>
            <a:r>
              <a:rPr lang="hu-HU" dirty="0"/>
              <a:t> </a:t>
            </a:r>
            <a:r>
              <a:rPr lang="hu-HU" dirty="0" err="1"/>
              <a:t>operon</a:t>
            </a:r>
            <a:r>
              <a:rPr lang="hu-HU" dirty="0"/>
              <a:t> analógia</a:t>
            </a:r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Eukarióta többsejtűek</a:t>
            </a:r>
            <a:endParaRPr lang="en-US"/>
          </a:p>
        </p:txBody>
      </p:sp>
      <p:sp>
        <p:nvSpPr>
          <p:cNvPr id="4710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Még inkább eszenciális a génszabályozás</a:t>
            </a:r>
          </a:p>
          <a:p>
            <a:r>
              <a:rPr lang="hu-HU"/>
              <a:t>Sejt/szövetszintű differenciálódás</a:t>
            </a:r>
          </a:p>
          <a:p>
            <a:r>
              <a:rPr lang="hu-HU"/>
              <a:t>Egyedfejlődés</a:t>
            </a:r>
          </a:p>
          <a:p>
            <a:r>
              <a:rPr lang="hu-HU"/>
              <a:t>Differenciális génexpresszió: a különböző sejtek mást gyártanak</a:t>
            </a:r>
          </a:p>
          <a:p>
            <a:r>
              <a:rPr lang="hu-HU"/>
              <a:t>Zavar a génkifejeződésben: sejthalál, tumorok, egyéb patomechanizmusok</a:t>
            </a:r>
          </a:p>
          <a:p>
            <a:r>
              <a:rPr lang="hu-HU"/>
              <a:t>Többszintű szabályozás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DB17A8-64F5-41E1-93BE-1857C93A5554}" type="slidenum">
              <a:rPr/>
              <a:pPr eaLnBrk="1" hangingPunct="1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18_06_EukGenExpRegul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36525"/>
            <a:ext cx="30114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3538538" y="177800"/>
            <a:ext cx="4222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Signal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5087938" y="541338"/>
            <a:ext cx="58420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NUCLEUS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4683125" y="684213"/>
            <a:ext cx="600075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Chromatin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4302125" y="889000"/>
            <a:ext cx="1412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900" b="1"/>
              <a:t>Chromatin modification:</a:t>
            </a:r>
            <a:br>
              <a:rPr lang="en-US" sz="900" b="1"/>
            </a:br>
            <a:r>
              <a:rPr lang="en-US" sz="900" b="1"/>
              <a:t>DNA unpacking involving</a:t>
            </a:r>
            <a:br>
              <a:rPr lang="en-US" sz="900" b="1"/>
            </a:br>
            <a:r>
              <a:rPr lang="en-US" sz="900" b="1"/>
              <a:t>histone acetylation and</a:t>
            </a:r>
            <a:br>
              <a:rPr lang="en-US" sz="900" b="1"/>
            </a:br>
            <a:r>
              <a:rPr lang="en-US" sz="900" b="1"/>
              <a:t>DNA demethylation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3581400" y="1354138"/>
            <a:ext cx="2698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DNA</a:t>
            </a:r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4046538" y="1717675"/>
            <a:ext cx="2698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Gene</a:t>
            </a:r>
          </a:p>
        </p:txBody>
      </p:sp>
      <p:sp>
        <p:nvSpPr>
          <p:cNvPr id="48137" name="Text Box 11"/>
          <p:cNvSpPr txBox="1">
            <a:spLocks noChangeArrowheads="1"/>
          </p:cNvSpPr>
          <p:nvPr/>
        </p:nvSpPr>
        <p:spPr bwMode="auto">
          <a:xfrm>
            <a:off x="4833938" y="1455738"/>
            <a:ext cx="947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Gene available</a:t>
            </a:r>
            <a:br>
              <a:rPr lang="en-US" sz="900" b="1"/>
            </a:br>
            <a:r>
              <a:rPr lang="en-US" sz="900" b="1"/>
              <a:t>for transcription</a:t>
            </a:r>
          </a:p>
        </p:txBody>
      </p:sp>
      <p:sp>
        <p:nvSpPr>
          <p:cNvPr id="48138" name="Text Box 12"/>
          <p:cNvSpPr txBox="1">
            <a:spLocks noChangeArrowheads="1"/>
          </p:cNvSpPr>
          <p:nvPr/>
        </p:nvSpPr>
        <p:spPr bwMode="auto">
          <a:xfrm>
            <a:off x="3690938" y="2108200"/>
            <a:ext cx="26987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RNA</a:t>
            </a:r>
          </a:p>
        </p:txBody>
      </p:sp>
      <p:sp>
        <p:nvSpPr>
          <p:cNvPr id="48139" name="Text Box 13"/>
          <p:cNvSpPr txBox="1">
            <a:spLocks noChangeArrowheads="1"/>
          </p:cNvSpPr>
          <p:nvPr/>
        </p:nvSpPr>
        <p:spPr bwMode="auto">
          <a:xfrm>
            <a:off x="4394200" y="2106613"/>
            <a:ext cx="2698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Exon</a:t>
            </a:r>
          </a:p>
        </p:txBody>
      </p:sp>
      <p:sp>
        <p:nvSpPr>
          <p:cNvPr id="48140" name="Text Box 14"/>
          <p:cNvSpPr txBox="1">
            <a:spLocks noChangeArrowheads="1"/>
          </p:cNvSpPr>
          <p:nvPr/>
        </p:nvSpPr>
        <p:spPr bwMode="auto">
          <a:xfrm>
            <a:off x="4714875" y="2259013"/>
            <a:ext cx="10144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Primary transcript</a:t>
            </a:r>
          </a:p>
        </p:txBody>
      </p:sp>
      <p:sp>
        <p:nvSpPr>
          <p:cNvPr id="48141" name="Text Box 15"/>
          <p:cNvSpPr txBox="1">
            <a:spLocks noChangeArrowheads="1"/>
          </p:cNvSpPr>
          <p:nvPr/>
        </p:nvSpPr>
        <p:spPr bwMode="auto">
          <a:xfrm>
            <a:off x="4494213" y="1911350"/>
            <a:ext cx="760412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Transcription</a:t>
            </a:r>
          </a:p>
        </p:txBody>
      </p:sp>
      <p:sp>
        <p:nvSpPr>
          <p:cNvPr id="48142" name="Text Box 16"/>
          <p:cNvSpPr txBox="1">
            <a:spLocks noChangeArrowheads="1"/>
          </p:cNvSpPr>
          <p:nvPr/>
        </p:nvSpPr>
        <p:spPr bwMode="auto">
          <a:xfrm>
            <a:off x="4275138" y="2435225"/>
            <a:ext cx="3540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Intron</a:t>
            </a:r>
          </a:p>
        </p:txBody>
      </p:sp>
      <p:sp>
        <p:nvSpPr>
          <p:cNvPr id="48143" name="Text Box 17"/>
          <p:cNvSpPr txBox="1">
            <a:spLocks noChangeArrowheads="1"/>
          </p:cNvSpPr>
          <p:nvPr/>
        </p:nvSpPr>
        <p:spPr bwMode="auto">
          <a:xfrm>
            <a:off x="4418013" y="2606675"/>
            <a:ext cx="9048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RNA processing</a:t>
            </a:r>
          </a:p>
        </p:txBody>
      </p:sp>
      <p:sp>
        <p:nvSpPr>
          <p:cNvPr id="48144" name="Text Box 18"/>
          <p:cNvSpPr txBox="1">
            <a:spLocks noChangeArrowheads="1"/>
          </p:cNvSpPr>
          <p:nvPr/>
        </p:nvSpPr>
        <p:spPr bwMode="auto">
          <a:xfrm>
            <a:off x="3470275" y="2978150"/>
            <a:ext cx="2682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Cap</a:t>
            </a:r>
          </a:p>
        </p:txBody>
      </p:sp>
      <p:sp>
        <p:nvSpPr>
          <p:cNvPr id="48145" name="Text Box 19"/>
          <p:cNvSpPr txBox="1">
            <a:spLocks noChangeArrowheads="1"/>
          </p:cNvSpPr>
          <p:nvPr/>
        </p:nvSpPr>
        <p:spPr bwMode="auto">
          <a:xfrm>
            <a:off x="4621213" y="2792413"/>
            <a:ext cx="2095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Tail</a:t>
            </a:r>
          </a:p>
        </p:txBody>
      </p:sp>
      <p:sp>
        <p:nvSpPr>
          <p:cNvPr id="48146" name="Text Box 20"/>
          <p:cNvSpPr txBox="1">
            <a:spLocks noChangeArrowheads="1"/>
          </p:cNvSpPr>
          <p:nvPr/>
        </p:nvSpPr>
        <p:spPr bwMode="auto">
          <a:xfrm>
            <a:off x="4562475" y="2952750"/>
            <a:ext cx="954088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mRNA in nucleus</a:t>
            </a:r>
          </a:p>
        </p:txBody>
      </p:sp>
      <p:sp>
        <p:nvSpPr>
          <p:cNvPr id="48147" name="Text Box 21"/>
          <p:cNvSpPr txBox="1">
            <a:spLocks noChangeArrowheads="1"/>
          </p:cNvSpPr>
          <p:nvPr/>
        </p:nvSpPr>
        <p:spPr bwMode="auto">
          <a:xfrm>
            <a:off x="4298950" y="3189288"/>
            <a:ext cx="12938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Transport to cytoplasm</a:t>
            </a:r>
          </a:p>
        </p:txBody>
      </p:sp>
      <p:sp>
        <p:nvSpPr>
          <p:cNvPr id="48148" name="Text Box 22"/>
          <p:cNvSpPr txBox="1">
            <a:spLocks noChangeArrowheads="1"/>
          </p:cNvSpPr>
          <p:nvPr/>
        </p:nvSpPr>
        <p:spPr bwMode="auto">
          <a:xfrm>
            <a:off x="5122863" y="3470275"/>
            <a:ext cx="7270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CYTOPLASM</a:t>
            </a:r>
          </a:p>
        </p:txBody>
      </p:sp>
      <p:sp>
        <p:nvSpPr>
          <p:cNvPr id="48149" name="Line 23"/>
          <p:cNvSpPr>
            <a:spLocks noChangeShapeType="1"/>
          </p:cNvSpPr>
          <p:nvPr/>
        </p:nvSpPr>
        <p:spPr bwMode="auto">
          <a:xfrm>
            <a:off x="4427538" y="2278063"/>
            <a:ext cx="0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24"/>
          <p:cNvSpPr>
            <a:spLocks noChangeShapeType="1"/>
          </p:cNvSpPr>
          <p:nvPr/>
        </p:nvSpPr>
        <p:spPr bwMode="auto">
          <a:xfrm>
            <a:off x="4529138" y="2217738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25"/>
          <p:cNvSpPr>
            <a:spLocks noChangeShapeType="1"/>
          </p:cNvSpPr>
          <p:nvPr/>
        </p:nvSpPr>
        <p:spPr bwMode="auto">
          <a:xfrm>
            <a:off x="3708400" y="3030538"/>
            <a:ext cx="1111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26"/>
          <p:cNvSpPr>
            <a:spLocks noChangeShapeType="1"/>
          </p:cNvSpPr>
          <p:nvPr/>
        </p:nvSpPr>
        <p:spPr bwMode="auto">
          <a:xfrm flipH="1">
            <a:off x="4521200" y="2862263"/>
            <a:ext cx="93663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AutoShape 27"/>
          <p:cNvSpPr>
            <a:spLocks/>
          </p:cNvSpPr>
          <p:nvPr/>
        </p:nvSpPr>
        <p:spPr bwMode="auto">
          <a:xfrm rot="5400000">
            <a:off x="4163219" y="1231107"/>
            <a:ext cx="101600" cy="906462"/>
          </a:xfrm>
          <a:prstGeom prst="rightBrace">
            <a:avLst>
              <a:gd name="adj1" fmla="val 7434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154" name="Text Box 28"/>
          <p:cNvSpPr txBox="1">
            <a:spLocks noChangeArrowheads="1"/>
          </p:cNvSpPr>
          <p:nvPr/>
        </p:nvSpPr>
        <p:spPr bwMode="auto">
          <a:xfrm>
            <a:off x="4560888" y="3654425"/>
            <a:ext cx="11080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mRNA in cytoplasm</a:t>
            </a:r>
          </a:p>
        </p:txBody>
      </p:sp>
      <p:sp>
        <p:nvSpPr>
          <p:cNvPr id="48155" name="Text Box 29"/>
          <p:cNvSpPr txBox="1">
            <a:spLocks noChangeArrowheads="1"/>
          </p:cNvSpPr>
          <p:nvPr/>
        </p:nvSpPr>
        <p:spPr bwMode="auto">
          <a:xfrm>
            <a:off x="4552950" y="4002088"/>
            <a:ext cx="6508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Translation</a:t>
            </a:r>
          </a:p>
        </p:txBody>
      </p:sp>
      <p:sp>
        <p:nvSpPr>
          <p:cNvPr id="48156" name="Text Box 30"/>
          <p:cNvSpPr txBox="1">
            <a:spLocks noChangeArrowheads="1"/>
          </p:cNvSpPr>
          <p:nvPr/>
        </p:nvSpPr>
        <p:spPr bwMode="auto">
          <a:xfrm>
            <a:off x="3216275" y="4043363"/>
            <a:ext cx="692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900" b="1"/>
              <a:t>Degradation</a:t>
            </a:r>
            <a:br>
              <a:rPr lang="en-US" sz="900" b="1"/>
            </a:br>
            <a:r>
              <a:rPr lang="en-US" sz="900" b="1"/>
              <a:t>of mRNA</a:t>
            </a:r>
          </a:p>
        </p:txBody>
      </p:sp>
      <p:sp>
        <p:nvSpPr>
          <p:cNvPr id="48157" name="Text Box 31"/>
          <p:cNvSpPr txBox="1">
            <a:spLocks noChangeArrowheads="1"/>
          </p:cNvSpPr>
          <p:nvPr/>
        </p:nvSpPr>
        <p:spPr bwMode="auto">
          <a:xfrm>
            <a:off x="4646613" y="4560888"/>
            <a:ext cx="6508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Polypeptide</a:t>
            </a:r>
          </a:p>
        </p:txBody>
      </p:sp>
      <p:sp>
        <p:nvSpPr>
          <p:cNvPr id="48158" name="Text Box 32"/>
          <p:cNvSpPr txBox="1">
            <a:spLocks noChangeArrowheads="1"/>
          </p:cNvSpPr>
          <p:nvPr/>
        </p:nvSpPr>
        <p:spPr bwMode="auto">
          <a:xfrm>
            <a:off x="4316413" y="4754563"/>
            <a:ext cx="140493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900" b="1"/>
              <a:t>Protein processing, such</a:t>
            </a:r>
            <a:br>
              <a:rPr lang="en-US" sz="900" b="1"/>
            </a:br>
            <a:r>
              <a:rPr lang="en-US" sz="900" b="1"/>
              <a:t>as cleavage and </a:t>
            </a:r>
            <a:br>
              <a:rPr lang="en-US" sz="900" b="1"/>
            </a:br>
            <a:r>
              <a:rPr lang="en-US" sz="900" b="1"/>
              <a:t>chemical modification</a:t>
            </a:r>
          </a:p>
        </p:txBody>
      </p:sp>
      <p:sp>
        <p:nvSpPr>
          <p:cNvPr id="48159" name="Text Box 33"/>
          <p:cNvSpPr txBox="1">
            <a:spLocks noChangeArrowheads="1"/>
          </p:cNvSpPr>
          <p:nvPr/>
        </p:nvSpPr>
        <p:spPr bwMode="auto">
          <a:xfrm>
            <a:off x="4400550" y="5348288"/>
            <a:ext cx="8112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Active protein</a:t>
            </a:r>
          </a:p>
        </p:txBody>
      </p:sp>
      <p:sp>
        <p:nvSpPr>
          <p:cNvPr id="48160" name="Text Box 34"/>
          <p:cNvSpPr txBox="1">
            <a:spLocks noChangeArrowheads="1"/>
          </p:cNvSpPr>
          <p:nvPr/>
        </p:nvSpPr>
        <p:spPr bwMode="auto">
          <a:xfrm>
            <a:off x="3216275" y="5430838"/>
            <a:ext cx="692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900" b="1"/>
              <a:t>Degradation</a:t>
            </a:r>
            <a:br>
              <a:rPr lang="en-US" sz="900" b="1"/>
            </a:br>
            <a:r>
              <a:rPr lang="en-US" sz="900" b="1"/>
              <a:t>of protein</a:t>
            </a:r>
          </a:p>
        </p:txBody>
      </p:sp>
      <p:sp>
        <p:nvSpPr>
          <p:cNvPr id="48161" name="Text Box 35"/>
          <p:cNvSpPr txBox="1">
            <a:spLocks noChangeArrowheads="1"/>
          </p:cNvSpPr>
          <p:nvPr/>
        </p:nvSpPr>
        <p:spPr bwMode="auto">
          <a:xfrm>
            <a:off x="4340225" y="5659438"/>
            <a:ext cx="1057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900" b="1"/>
              <a:t>Transport to cellular</a:t>
            </a:r>
            <a:br>
              <a:rPr lang="en-US" sz="900" b="1"/>
            </a:br>
            <a:r>
              <a:rPr lang="en-US" sz="900" b="1"/>
              <a:t>destination</a:t>
            </a:r>
          </a:p>
        </p:txBody>
      </p:sp>
      <p:sp>
        <p:nvSpPr>
          <p:cNvPr id="48162" name="Text Box 36"/>
          <p:cNvSpPr txBox="1">
            <a:spLocks noChangeArrowheads="1"/>
          </p:cNvSpPr>
          <p:nvPr/>
        </p:nvSpPr>
        <p:spPr bwMode="auto">
          <a:xfrm>
            <a:off x="4425950" y="6059488"/>
            <a:ext cx="13096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Cellular function (such</a:t>
            </a:r>
            <a:br>
              <a:rPr lang="en-US" sz="900" b="1"/>
            </a:br>
            <a:r>
              <a:rPr lang="en-US" sz="900" b="1"/>
              <a:t>as enzymatic activity,</a:t>
            </a:r>
            <a:br>
              <a:rPr lang="en-US" sz="900" b="1"/>
            </a:br>
            <a:r>
              <a:rPr lang="en-US" sz="900" b="1"/>
              <a:t>structural support)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18_06aEukGenExpRegul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36525"/>
            <a:ext cx="538321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2705100" y="165100"/>
            <a:ext cx="7572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Signal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5511800" y="817563"/>
            <a:ext cx="1047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NUCLEUS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762500" y="1081088"/>
            <a:ext cx="10763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Chromatin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4078288" y="1457325"/>
            <a:ext cx="25336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b="1"/>
              <a:t>Chromatin modification:</a:t>
            </a:r>
            <a:br>
              <a:rPr lang="en-US" sz="1600" b="1"/>
            </a:br>
            <a:r>
              <a:rPr lang="en-US" sz="1600" b="1"/>
              <a:t>DNA unpacking involving</a:t>
            </a:r>
            <a:br>
              <a:rPr lang="en-US" sz="1600" b="1"/>
            </a:br>
            <a:r>
              <a:rPr lang="en-US" sz="1600" b="1"/>
              <a:t>histone acetylation and</a:t>
            </a:r>
            <a:br>
              <a:rPr lang="en-US" sz="1600" b="1"/>
            </a:br>
            <a:r>
              <a:rPr lang="en-US" sz="1600" b="1"/>
              <a:t>DNA demethylation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2774950" y="2281238"/>
            <a:ext cx="484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DNA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3622675" y="2935288"/>
            <a:ext cx="5635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Gene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5045075" y="2474913"/>
            <a:ext cx="1700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Gene available</a:t>
            </a:r>
            <a:br>
              <a:rPr lang="en-US" sz="1600" b="1"/>
            </a:br>
            <a:r>
              <a:rPr lang="en-US" sz="1600" b="1"/>
              <a:t>for transcription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2976563" y="3656013"/>
            <a:ext cx="4841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RNA</a:t>
            </a:r>
          </a:p>
        </p:txBody>
      </p:sp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4262438" y="3651250"/>
            <a:ext cx="4841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Exon</a:t>
            </a:r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4833938" y="3911600"/>
            <a:ext cx="18208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Primary transcript</a:t>
            </a:r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4440238" y="3286125"/>
            <a:ext cx="13636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Transcription</a:t>
            </a:r>
          </a:p>
        </p:txBody>
      </p:sp>
      <p:sp>
        <p:nvSpPr>
          <p:cNvPr id="49166" name="Text Box 15"/>
          <p:cNvSpPr txBox="1">
            <a:spLocks noChangeArrowheads="1"/>
          </p:cNvSpPr>
          <p:nvPr/>
        </p:nvSpPr>
        <p:spPr bwMode="auto">
          <a:xfrm>
            <a:off x="4022725" y="4233863"/>
            <a:ext cx="635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Intron</a:t>
            </a:r>
          </a:p>
        </p:txBody>
      </p:sp>
      <p:sp>
        <p:nvSpPr>
          <p:cNvPr id="49167" name="Text Box 16"/>
          <p:cNvSpPr txBox="1">
            <a:spLocks noChangeArrowheads="1"/>
          </p:cNvSpPr>
          <p:nvPr/>
        </p:nvSpPr>
        <p:spPr bwMode="auto">
          <a:xfrm>
            <a:off x="4298950" y="4549775"/>
            <a:ext cx="16224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RNA processing</a:t>
            </a:r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2582863" y="5227638"/>
            <a:ext cx="48101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Cap</a:t>
            </a:r>
          </a:p>
        </p:txBody>
      </p:sp>
      <p:sp>
        <p:nvSpPr>
          <p:cNvPr id="49169" name="Text Box 18"/>
          <p:cNvSpPr txBox="1">
            <a:spLocks noChangeArrowheads="1"/>
          </p:cNvSpPr>
          <p:nvPr/>
        </p:nvSpPr>
        <p:spPr bwMode="auto">
          <a:xfrm>
            <a:off x="4673600" y="4895850"/>
            <a:ext cx="3762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Tail</a:t>
            </a:r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4562475" y="5160963"/>
            <a:ext cx="1711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mRNA in nucleus</a:t>
            </a:r>
          </a:p>
        </p:txBody>
      </p:sp>
      <p:sp>
        <p:nvSpPr>
          <p:cNvPr id="49171" name="Text Box 20"/>
          <p:cNvSpPr txBox="1">
            <a:spLocks noChangeArrowheads="1"/>
          </p:cNvSpPr>
          <p:nvPr/>
        </p:nvSpPr>
        <p:spPr bwMode="auto">
          <a:xfrm>
            <a:off x="4087813" y="5610225"/>
            <a:ext cx="23209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Transport to cytoplasm</a:t>
            </a:r>
          </a:p>
        </p:txBody>
      </p:sp>
      <p:sp>
        <p:nvSpPr>
          <p:cNvPr id="49172" name="Text Box 21"/>
          <p:cNvSpPr txBox="1">
            <a:spLocks noChangeArrowheads="1"/>
          </p:cNvSpPr>
          <p:nvPr/>
        </p:nvSpPr>
        <p:spPr bwMode="auto">
          <a:xfrm>
            <a:off x="5573713" y="6116638"/>
            <a:ext cx="146843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/>
              <a:t>CYTOPLASM</a:t>
            </a:r>
          </a:p>
        </p:txBody>
      </p:sp>
      <p:sp>
        <p:nvSpPr>
          <p:cNvPr id="49173" name="AutoShape 22"/>
          <p:cNvSpPr>
            <a:spLocks/>
          </p:cNvSpPr>
          <p:nvPr/>
        </p:nvSpPr>
        <p:spPr bwMode="auto">
          <a:xfrm rot="5400000">
            <a:off x="3792537" y="2079626"/>
            <a:ext cx="187325" cy="1625600"/>
          </a:xfrm>
          <a:prstGeom prst="rightBrace">
            <a:avLst>
              <a:gd name="adj1" fmla="val 7231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174" name="Line 23"/>
          <p:cNvSpPr>
            <a:spLocks noChangeShapeType="1"/>
          </p:cNvSpPr>
          <p:nvPr/>
        </p:nvSpPr>
        <p:spPr bwMode="auto">
          <a:xfrm>
            <a:off x="4298950" y="3956050"/>
            <a:ext cx="0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Line 24"/>
          <p:cNvSpPr>
            <a:spLocks noChangeShapeType="1"/>
          </p:cNvSpPr>
          <p:nvPr/>
        </p:nvSpPr>
        <p:spPr bwMode="auto">
          <a:xfrm>
            <a:off x="4497388" y="3862388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5"/>
          <p:cNvSpPr>
            <a:spLocks noChangeShapeType="1"/>
          </p:cNvSpPr>
          <p:nvPr/>
        </p:nvSpPr>
        <p:spPr bwMode="auto">
          <a:xfrm flipV="1">
            <a:off x="3003550" y="5316538"/>
            <a:ext cx="2238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26"/>
          <p:cNvSpPr>
            <a:spLocks noChangeShapeType="1"/>
          </p:cNvSpPr>
          <p:nvPr/>
        </p:nvSpPr>
        <p:spPr bwMode="auto">
          <a:xfrm flipH="1">
            <a:off x="4484688" y="5013325"/>
            <a:ext cx="158750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18_06bEukGenExpRegul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36525"/>
            <a:ext cx="61039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692775" y="266700"/>
            <a:ext cx="14557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CYTOPLASM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4546600" y="650875"/>
            <a:ext cx="221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mRNA in cytoplasm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4540250" y="1354138"/>
            <a:ext cx="13033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Translation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1801813" y="1422400"/>
            <a:ext cx="13858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b="1"/>
              <a:t>Degradation</a:t>
            </a:r>
            <a:br>
              <a:rPr lang="en-US" b="1"/>
            </a:br>
            <a:r>
              <a:rPr lang="en-US" b="1"/>
              <a:t>of mRNA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4725988" y="2497138"/>
            <a:ext cx="13033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Polypeptide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4052888" y="2889250"/>
            <a:ext cx="28146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b="1"/>
              <a:t>Protein processing, such</a:t>
            </a:r>
            <a:br>
              <a:rPr lang="en-US" b="1"/>
            </a:br>
            <a:r>
              <a:rPr lang="en-US" b="1"/>
              <a:t>as cleavage and </a:t>
            </a:r>
            <a:br>
              <a:rPr lang="en-US" b="1"/>
            </a:br>
            <a:r>
              <a:rPr lang="en-US" b="1"/>
              <a:t>chemical modification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4216400" y="4105275"/>
            <a:ext cx="16240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Active protein</a:t>
            </a:r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1801813" y="4278313"/>
            <a:ext cx="13858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b="1"/>
              <a:t>Degradation</a:t>
            </a:r>
            <a:br>
              <a:rPr lang="en-US" b="1"/>
            </a:br>
            <a:r>
              <a:rPr lang="en-US" b="1"/>
              <a:t>of protein</a:t>
            </a:r>
          </a:p>
        </p:txBody>
      </p:sp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4086225" y="4757738"/>
            <a:ext cx="2117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b="1"/>
              <a:t>Transport to cellular</a:t>
            </a:r>
            <a:br>
              <a:rPr lang="en-US" b="1"/>
            </a:br>
            <a:r>
              <a:rPr lang="en-US" b="1"/>
              <a:t>destination</a:t>
            </a:r>
          </a:p>
        </p:txBody>
      </p:sp>
      <p:sp>
        <p:nvSpPr>
          <p:cNvPr id="50188" name="Text Box 13"/>
          <p:cNvSpPr txBox="1">
            <a:spLocks noChangeArrowheads="1"/>
          </p:cNvSpPr>
          <p:nvPr/>
        </p:nvSpPr>
        <p:spPr bwMode="auto">
          <a:xfrm>
            <a:off x="4278313" y="5541963"/>
            <a:ext cx="26225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Cellular function (such</a:t>
            </a:r>
            <a:br>
              <a:rPr lang="en-US" b="1"/>
            </a:br>
            <a:r>
              <a:rPr lang="en-US" b="1"/>
              <a:t>as enzymatic activity,</a:t>
            </a:r>
            <a:br>
              <a:rPr lang="en-US" b="1"/>
            </a:br>
            <a:r>
              <a:rPr lang="en-US" b="1"/>
              <a:t>structural support)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05DD57-0397-4363-8080-04624E1B5847}" type="slidenum">
              <a:rPr/>
              <a:pPr eaLnBrk="1" hangingPunct="1"/>
              <a:t>36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pPr eaLnBrk="1" hangingPunct="1"/>
            <a:r>
              <a:rPr lang="en-US" sz="3000">
                <a:solidFill>
                  <a:srgbClr val="FF9900"/>
                </a:solidFill>
              </a:rPr>
              <a:t>Trans</a:t>
            </a:r>
            <a:r>
              <a:rPr lang="hu-HU" sz="3000">
                <a:solidFill>
                  <a:srgbClr val="FF9900"/>
                </a:solidFill>
              </a:rPr>
              <a:t>zkripció eukariótákban és az Eu. gén</a:t>
            </a:r>
            <a:endParaRPr lang="en-US" sz="3000">
              <a:solidFill>
                <a:srgbClr val="FF9900"/>
              </a:solidFill>
            </a:endParaRPr>
          </a:p>
        </p:txBody>
      </p:sp>
      <p:pic>
        <p:nvPicPr>
          <p:cNvPr id="51204" name="Picture 3" descr="fi28p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468438"/>
            <a:ext cx="6172200" cy="5189537"/>
          </a:xfrm>
          <a:noFill/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3505200" y="990600"/>
            <a:ext cx="233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2000" dirty="0"/>
              <a:t>A </a:t>
            </a:r>
            <a:r>
              <a:rPr lang="en-US" sz="2000" dirty="0"/>
              <a:t>g</a:t>
            </a:r>
            <a:r>
              <a:rPr lang="hu-HU" sz="2000" dirty="0" err="1"/>
              <a:t>enomok</a:t>
            </a:r>
            <a:r>
              <a:rPr lang="hu-HU" sz="2000" dirty="0"/>
              <a:t> mérete</a:t>
            </a:r>
            <a:endParaRPr 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AB8DA6-5CCD-46EC-BA31-1B6B4F0739AA}" type="slidenum">
              <a:rPr/>
              <a:pPr eaLnBrk="1" hangingPunct="1"/>
              <a:t>37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10400" cy="411163"/>
          </a:xfrm>
        </p:spPr>
        <p:txBody>
          <a:bodyPr/>
          <a:lstStyle/>
          <a:p>
            <a:pPr eaLnBrk="1" hangingPunct="1"/>
            <a:r>
              <a:rPr lang="hu-HU" sz="3000"/>
              <a:t>Az eukarióta gének szerkezete</a:t>
            </a:r>
            <a:endParaRPr lang="en-US" sz="3000"/>
          </a:p>
        </p:txBody>
      </p:sp>
      <p:pic>
        <p:nvPicPr>
          <p:cNvPr id="52228" name="Picture 3" descr="fi28p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"/>
            <a:ext cx="2187575" cy="6507163"/>
          </a:xfrm>
          <a:noFill/>
        </p:spPr>
      </p:pic>
      <p:pic>
        <p:nvPicPr>
          <p:cNvPr id="52229" name="Picture 4" descr="fi28p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239838"/>
            <a:ext cx="5791200" cy="4865687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A24A8D-163A-483C-BD19-7E31C9CECA5D}" type="slidenum">
              <a:rPr/>
              <a:pPr eaLnBrk="1" hangingPunct="1"/>
              <a:t>38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000"/>
              <a:t>Hisztonok</a:t>
            </a:r>
            <a:endParaRPr lang="en-US" sz="3000"/>
          </a:p>
        </p:txBody>
      </p:sp>
      <p:pic>
        <p:nvPicPr>
          <p:cNvPr id="53252" name="Picture 3" descr="T28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/>
          <a:stretch>
            <a:fillRect/>
          </a:stretch>
        </p:blipFill>
        <p:spPr>
          <a:xfrm>
            <a:off x="0" y="2133600"/>
            <a:ext cx="9144000" cy="2481263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2BD93E-4DF4-4355-846C-46D3557C131D}" type="slidenum">
              <a:rPr/>
              <a:pPr eaLnBrk="1" hangingPunct="1"/>
              <a:t>39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/>
          <a:lstStyle/>
          <a:p>
            <a:pPr eaLnBrk="1" hangingPunct="1"/>
            <a:r>
              <a:rPr lang="hu-HU" sz="3000"/>
              <a:t>Exonok</a:t>
            </a:r>
            <a:r>
              <a:rPr lang="en-US" sz="3000"/>
              <a:t>-Intronok</a:t>
            </a:r>
          </a:p>
        </p:txBody>
      </p:sp>
      <p:pic>
        <p:nvPicPr>
          <p:cNvPr id="54276" name="Picture 3" descr="fi7p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6553200" cy="5070475"/>
          </a:xfrm>
          <a:noFill/>
        </p:spPr>
      </p:pic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2514600" y="838200"/>
            <a:ext cx="4100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 </a:t>
            </a:r>
            <a:r>
              <a:rPr lang="en-US" sz="2200">
                <a:sym typeface="Symbol" panose="05050102010706020507" pitchFamily="18" charset="2"/>
              </a:rPr>
              <a:t> hemoglobin g</a:t>
            </a:r>
            <a:r>
              <a:rPr lang="hu-HU" sz="2200">
                <a:sym typeface="Symbol" panose="05050102010706020507" pitchFamily="18" charset="2"/>
              </a:rPr>
              <a:t>én szerkezete</a:t>
            </a:r>
            <a:endParaRPr lang="en-US" sz="22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043F23-F0C7-409C-B887-AED838750203}" type="slidenum">
              <a:rPr/>
              <a:pPr eaLnBrk="1" hangingPunct="1"/>
              <a:t>4</a:t>
            </a:fld>
            <a:endParaRPr lang="en-US"/>
          </a:p>
        </p:txBody>
      </p:sp>
      <p:sp>
        <p:nvSpPr>
          <p:cNvPr id="18435" name="Szövegdoboz 2"/>
          <p:cNvSpPr txBox="1">
            <a:spLocks noChangeArrowheads="1"/>
          </p:cNvSpPr>
          <p:nvPr/>
        </p:nvSpPr>
        <p:spPr bwMode="auto">
          <a:xfrm>
            <a:off x="1600200" y="533400"/>
            <a:ext cx="650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/>
              <a:t>Szabályozási lehetőségek és szintek a génkifejeződésben</a:t>
            </a:r>
            <a:endParaRPr lang="en-US" b="1"/>
          </a:p>
        </p:txBody>
      </p:sp>
      <p:sp>
        <p:nvSpPr>
          <p:cNvPr id="18436" name="Szövegdoboz 3"/>
          <p:cNvSpPr txBox="1">
            <a:spLocks noChangeArrowheads="1"/>
          </p:cNvSpPr>
          <p:nvPr/>
        </p:nvSpPr>
        <p:spPr bwMode="auto">
          <a:xfrm>
            <a:off x="225425" y="1447800"/>
            <a:ext cx="8918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/>
              <a:t>Transzkripció szabályozása</a:t>
            </a:r>
            <a:r>
              <a:rPr lang="hu-HU"/>
              <a:t>: mikor mely génekről indulhat meg az mRNS átírása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		- represszorok, inducerek, transzkripciós faktorok</a:t>
            </a:r>
          </a:p>
          <a:p>
            <a:pPr eaLnBrk="1" hangingPunct="1"/>
            <a:r>
              <a:rPr lang="hu-HU"/>
              <a:t>		- kromatin szerkezet – epigenetika:  a DNS és az őt körülvevő fehérjék kódja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 b="1"/>
              <a:t>Poszttranszkripcionális szabályozási lehetőségek</a:t>
            </a:r>
            <a:r>
              <a:rPr lang="hu-HU"/>
              <a:t>: mRNS érés, stabilitás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 b="1"/>
              <a:t>Kis RNS-ek szerepei</a:t>
            </a:r>
            <a:endParaRPr lang="en-US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18_08EukGeneTranscript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42"/>
          <a:stretch>
            <a:fillRect/>
          </a:stretch>
        </p:blipFill>
        <p:spPr bwMode="auto">
          <a:xfrm>
            <a:off x="296863" y="1382713"/>
            <a:ext cx="8548687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687388" y="1420813"/>
            <a:ext cx="12049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Enhancer</a:t>
            </a:r>
            <a:br>
              <a:rPr lang="en-US" sz="1300" b="1"/>
            </a:br>
            <a:r>
              <a:rPr lang="en-US" sz="1300" b="1"/>
              <a:t>(distal control</a:t>
            </a:r>
            <a:br>
              <a:rPr lang="en-US" sz="1300" b="1"/>
            </a:br>
            <a:r>
              <a:rPr lang="en-US" sz="1300" b="1"/>
              <a:t>elements)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336550" y="2049463"/>
            <a:ext cx="411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DNA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593725" y="2439988"/>
            <a:ext cx="8477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Upstream</a:t>
            </a: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3252788" y="2546350"/>
            <a:ext cx="7413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Promoter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2347913" y="1454150"/>
            <a:ext cx="8350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Proximal</a:t>
            </a:r>
            <a:br>
              <a:rPr lang="en-US" sz="1300" b="1"/>
            </a:br>
            <a:r>
              <a:rPr lang="en-US" sz="1300" b="1"/>
              <a:t>control</a:t>
            </a:r>
            <a:br>
              <a:rPr lang="en-US" sz="1300" b="1"/>
            </a:br>
            <a:r>
              <a:rPr lang="en-US" sz="1300" b="1"/>
              <a:t>elements</a:t>
            </a: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3313113" y="1624013"/>
            <a:ext cx="12049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start site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4213225" y="2036763"/>
            <a:ext cx="477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4946650" y="2043113"/>
            <a:ext cx="477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5621338" y="2043113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5308" name="Text Box 13"/>
          <p:cNvSpPr txBox="1">
            <a:spLocks noChangeArrowheads="1"/>
          </p:cNvSpPr>
          <p:nvPr/>
        </p:nvSpPr>
        <p:spPr bwMode="auto">
          <a:xfrm>
            <a:off x="6958013" y="2043113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5309" name="Text Box 14"/>
          <p:cNvSpPr txBox="1">
            <a:spLocks noChangeArrowheads="1"/>
          </p:cNvSpPr>
          <p:nvPr/>
        </p:nvSpPr>
        <p:spPr bwMode="auto">
          <a:xfrm>
            <a:off x="6342063" y="2036763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55310" name="Text Box 15"/>
          <p:cNvSpPr txBox="1">
            <a:spLocks noChangeArrowheads="1"/>
          </p:cNvSpPr>
          <p:nvPr/>
        </p:nvSpPr>
        <p:spPr bwMode="auto">
          <a:xfrm>
            <a:off x="6838950" y="1447800"/>
            <a:ext cx="8350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signal</a:t>
            </a:r>
            <a:br>
              <a:rPr lang="en-US" sz="1300" b="1"/>
            </a:br>
            <a:r>
              <a:rPr lang="en-US" sz="1300" b="1"/>
              <a:t>sequence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7696200" y="1581150"/>
            <a:ext cx="10858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termination</a:t>
            </a:r>
            <a:br>
              <a:rPr lang="en-US" sz="1300" b="1"/>
            </a:br>
            <a:r>
              <a:rPr lang="en-US" sz="1300" b="1"/>
              <a:t>region</a:t>
            </a:r>
          </a:p>
        </p:txBody>
      </p:sp>
      <p:sp>
        <p:nvSpPr>
          <p:cNvPr id="55312" name="Text Box 17"/>
          <p:cNvSpPr txBox="1">
            <a:spLocks noChangeArrowheads="1"/>
          </p:cNvSpPr>
          <p:nvPr/>
        </p:nvSpPr>
        <p:spPr bwMode="auto">
          <a:xfrm>
            <a:off x="7804150" y="2452688"/>
            <a:ext cx="10461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Downstream</a:t>
            </a:r>
          </a:p>
        </p:txBody>
      </p:sp>
      <p:sp>
        <p:nvSpPr>
          <p:cNvPr id="55313" name="Line 18"/>
          <p:cNvSpPr>
            <a:spLocks noChangeShapeType="1"/>
          </p:cNvSpPr>
          <p:nvPr/>
        </p:nvSpPr>
        <p:spPr bwMode="auto">
          <a:xfrm flipH="1">
            <a:off x="952500" y="1944688"/>
            <a:ext cx="344488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Line 19"/>
          <p:cNvSpPr>
            <a:spLocks noChangeShapeType="1"/>
          </p:cNvSpPr>
          <p:nvPr/>
        </p:nvSpPr>
        <p:spPr bwMode="auto">
          <a:xfrm>
            <a:off x="1296988" y="194468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20"/>
          <p:cNvSpPr>
            <a:spLocks noChangeShapeType="1"/>
          </p:cNvSpPr>
          <p:nvPr/>
        </p:nvSpPr>
        <p:spPr bwMode="auto">
          <a:xfrm>
            <a:off x="1296988" y="1944688"/>
            <a:ext cx="528637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Line 21"/>
          <p:cNvSpPr>
            <a:spLocks noChangeShapeType="1"/>
          </p:cNvSpPr>
          <p:nvPr/>
        </p:nvSpPr>
        <p:spPr bwMode="auto">
          <a:xfrm>
            <a:off x="2805113" y="1984375"/>
            <a:ext cx="17145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Line 22"/>
          <p:cNvSpPr>
            <a:spLocks noChangeShapeType="1"/>
          </p:cNvSpPr>
          <p:nvPr/>
        </p:nvSpPr>
        <p:spPr bwMode="auto">
          <a:xfrm>
            <a:off x="2805113" y="1997075"/>
            <a:ext cx="3968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Line 23"/>
          <p:cNvSpPr>
            <a:spLocks noChangeShapeType="1"/>
          </p:cNvSpPr>
          <p:nvPr/>
        </p:nvSpPr>
        <p:spPr bwMode="auto">
          <a:xfrm>
            <a:off x="3889375" y="197167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Line 24"/>
          <p:cNvSpPr>
            <a:spLocks noChangeShapeType="1"/>
          </p:cNvSpPr>
          <p:nvPr/>
        </p:nvSpPr>
        <p:spPr bwMode="auto">
          <a:xfrm>
            <a:off x="7394575" y="1971675"/>
            <a:ext cx="1270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Line 25"/>
          <p:cNvSpPr>
            <a:spLocks noChangeShapeType="1"/>
          </p:cNvSpPr>
          <p:nvPr/>
        </p:nvSpPr>
        <p:spPr bwMode="auto">
          <a:xfrm>
            <a:off x="8175625" y="2143125"/>
            <a:ext cx="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AutoShape 26"/>
          <p:cNvSpPr>
            <a:spLocks/>
          </p:cNvSpPr>
          <p:nvPr/>
        </p:nvSpPr>
        <p:spPr bwMode="auto">
          <a:xfrm rot="5400000">
            <a:off x="3565525" y="2203450"/>
            <a:ext cx="125413" cy="557213"/>
          </a:xfrm>
          <a:prstGeom prst="rightBrace">
            <a:avLst>
              <a:gd name="adj1" fmla="val 3702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18_08EukGeneTranscript_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2"/>
          <a:stretch>
            <a:fillRect/>
          </a:stretch>
        </p:blipFill>
        <p:spPr bwMode="auto">
          <a:xfrm>
            <a:off x="296863" y="1382713"/>
            <a:ext cx="8548687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687388" y="1420813"/>
            <a:ext cx="12049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Enhancer</a:t>
            </a:r>
            <a:br>
              <a:rPr lang="en-US" sz="1300" b="1"/>
            </a:br>
            <a:r>
              <a:rPr lang="en-US" sz="1300" b="1"/>
              <a:t>(distal control</a:t>
            </a:r>
            <a:br>
              <a:rPr lang="en-US" sz="1300" b="1"/>
            </a:br>
            <a:r>
              <a:rPr lang="en-US" sz="1300" b="1"/>
              <a:t>elements)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336550" y="2049463"/>
            <a:ext cx="411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DNA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593725" y="2439988"/>
            <a:ext cx="8477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Upstream</a:t>
            </a: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3252788" y="2546350"/>
            <a:ext cx="7413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Promoter</a:t>
            </a:r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2347913" y="1454150"/>
            <a:ext cx="8350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Proximal</a:t>
            </a:r>
            <a:br>
              <a:rPr lang="en-US" sz="1300" b="1"/>
            </a:br>
            <a:r>
              <a:rPr lang="en-US" sz="1300" b="1"/>
              <a:t>control</a:t>
            </a:r>
            <a:br>
              <a:rPr lang="en-US" sz="1300" b="1"/>
            </a:br>
            <a:r>
              <a:rPr lang="en-US" sz="1300" b="1"/>
              <a:t>elements</a:t>
            </a: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3313113" y="1624013"/>
            <a:ext cx="12049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start site</a:t>
            </a:r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4213225" y="2036763"/>
            <a:ext cx="477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4946650" y="2043113"/>
            <a:ext cx="477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5621338" y="2043113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6958013" y="2043113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6342063" y="2036763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56334" name="Text Box 15"/>
          <p:cNvSpPr txBox="1">
            <a:spLocks noChangeArrowheads="1"/>
          </p:cNvSpPr>
          <p:nvPr/>
        </p:nvSpPr>
        <p:spPr bwMode="auto">
          <a:xfrm>
            <a:off x="6838950" y="1447800"/>
            <a:ext cx="8350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signal</a:t>
            </a:r>
            <a:br>
              <a:rPr lang="en-US" sz="1300" b="1"/>
            </a:br>
            <a:r>
              <a:rPr lang="en-US" sz="1300" b="1"/>
              <a:t>sequence</a:t>
            </a:r>
          </a:p>
        </p:txBody>
      </p:sp>
      <p:sp>
        <p:nvSpPr>
          <p:cNvPr id="56335" name="Text Box 16"/>
          <p:cNvSpPr txBox="1">
            <a:spLocks noChangeArrowheads="1"/>
          </p:cNvSpPr>
          <p:nvPr/>
        </p:nvSpPr>
        <p:spPr bwMode="auto">
          <a:xfrm>
            <a:off x="7696200" y="1581150"/>
            <a:ext cx="10858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termination</a:t>
            </a:r>
            <a:br>
              <a:rPr lang="en-US" sz="1300" b="1"/>
            </a:br>
            <a:r>
              <a:rPr lang="en-US" sz="1300" b="1"/>
              <a:t>region</a:t>
            </a:r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7804150" y="2452688"/>
            <a:ext cx="10461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Downstream</a:t>
            </a:r>
          </a:p>
        </p:txBody>
      </p:sp>
      <p:sp>
        <p:nvSpPr>
          <p:cNvPr id="56337" name="Text Box 18"/>
          <p:cNvSpPr txBox="1">
            <a:spLocks noChangeArrowheads="1"/>
          </p:cNvSpPr>
          <p:nvPr/>
        </p:nvSpPr>
        <p:spPr bwMode="auto">
          <a:xfrm>
            <a:off x="7177088" y="2566988"/>
            <a:ext cx="676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signal</a:t>
            </a:r>
          </a:p>
        </p:txBody>
      </p:sp>
      <p:sp>
        <p:nvSpPr>
          <p:cNvPr id="56338" name="Text Box 19"/>
          <p:cNvSpPr txBox="1">
            <a:spLocks noChangeArrowheads="1"/>
          </p:cNvSpPr>
          <p:nvPr/>
        </p:nvSpPr>
        <p:spPr bwMode="auto">
          <a:xfrm>
            <a:off x="4219575" y="2955925"/>
            <a:ext cx="477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6339" name="Text Box 20"/>
          <p:cNvSpPr txBox="1">
            <a:spLocks noChangeArrowheads="1"/>
          </p:cNvSpPr>
          <p:nvPr/>
        </p:nvSpPr>
        <p:spPr bwMode="auto">
          <a:xfrm>
            <a:off x="4953000" y="2962275"/>
            <a:ext cx="477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56340" name="Text Box 21"/>
          <p:cNvSpPr txBox="1">
            <a:spLocks noChangeArrowheads="1"/>
          </p:cNvSpPr>
          <p:nvPr/>
        </p:nvSpPr>
        <p:spPr bwMode="auto">
          <a:xfrm>
            <a:off x="5627688" y="2962275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6341" name="Text Box 22"/>
          <p:cNvSpPr txBox="1">
            <a:spLocks noChangeArrowheads="1"/>
          </p:cNvSpPr>
          <p:nvPr/>
        </p:nvSpPr>
        <p:spPr bwMode="auto">
          <a:xfrm>
            <a:off x="6964363" y="2962275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6342" name="Text Box 23"/>
          <p:cNvSpPr txBox="1">
            <a:spLocks noChangeArrowheads="1"/>
          </p:cNvSpPr>
          <p:nvPr/>
        </p:nvSpPr>
        <p:spPr bwMode="auto">
          <a:xfrm>
            <a:off x="6348413" y="2955925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56343" name="Text Box 24"/>
          <p:cNvSpPr txBox="1">
            <a:spLocks noChangeArrowheads="1"/>
          </p:cNvSpPr>
          <p:nvPr/>
        </p:nvSpPr>
        <p:spPr bwMode="auto">
          <a:xfrm>
            <a:off x="5851525" y="2593975"/>
            <a:ext cx="1111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Transcription</a:t>
            </a:r>
          </a:p>
        </p:txBody>
      </p:sp>
      <p:sp>
        <p:nvSpPr>
          <p:cNvPr id="56344" name="Text Box 25"/>
          <p:cNvSpPr txBox="1">
            <a:spLocks noChangeArrowheads="1"/>
          </p:cNvSpPr>
          <p:nvPr/>
        </p:nvSpPr>
        <p:spPr bwMode="auto">
          <a:xfrm>
            <a:off x="7691438" y="2976563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Cleaved</a:t>
            </a:r>
            <a:br>
              <a:rPr lang="en-US" sz="1300" b="1"/>
            </a:br>
            <a:r>
              <a:rPr lang="en-US" sz="1300" b="1"/>
              <a:t>3</a:t>
            </a:r>
            <a:r>
              <a:rPr lang="en-US" sz="1300" b="1">
                <a:sym typeface="Symbol" panose="05050102010706020507" pitchFamily="18" charset="2"/>
              </a:rPr>
              <a:t></a:t>
            </a:r>
            <a:r>
              <a:rPr lang="en-US" sz="1300" b="1"/>
              <a:t> end of</a:t>
            </a:r>
            <a:br>
              <a:rPr lang="en-US" sz="1300" b="1"/>
            </a:br>
            <a:r>
              <a:rPr lang="en-US" sz="1300" b="1"/>
              <a:t>primary</a:t>
            </a:r>
            <a:br>
              <a:rPr lang="en-US" sz="1300" b="1"/>
            </a:br>
            <a:r>
              <a:rPr lang="en-US" sz="1300" b="1"/>
              <a:t>transcript</a:t>
            </a:r>
          </a:p>
        </p:txBody>
      </p:sp>
      <p:sp>
        <p:nvSpPr>
          <p:cNvPr id="56345" name="Text Box 26"/>
          <p:cNvSpPr txBox="1">
            <a:spLocks noChangeArrowheads="1"/>
          </p:cNvSpPr>
          <p:nvPr/>
        </p:nvSpPr>
        <p:spPr bwMode="auto">
          <a:xfrm>
            <a:off x="3716338" y="3141663"/>
            <a:ext cx="1603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5</a:t>
            </a:r>
            <a:r>
              <a:rPr lang="en-US" sz="1300" b="1">
                <a:sym typeface="Symbol" panose="05050102010706020507" pitchFamily="18" charset="2"/>
              </a:rPr>
              <a:t></a:t>
            </a:r>
            <a:endParaRPr lang="en-US" sz="1300" b="1"/>
          </a:p>
        </p:txBody>
      </p:sp>
      <p:sp>
        <p:nvSpPr>
          <p:cNvPr id="56346" name="Text Box 27"/>
          <p:cNvSpPr txBox="1">
            <a:spLocks noChangeArrowheads="1"/>
          </p:cNvSpPr>
          <p:nvPr/>
        </p:nvSpPr>
        <p:spPr bwMode="auto">
          <a:xfrm>
            <a:off x="2598738" y="2963863"/>
            <a:ext cx="1111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Primary RNA</a:t>
            </a:r>
            <a:br>
              <a:rPr lang="en-US" sz="1300" b="1"/>
            </a:br>
            <a:r>
              <a:rPr lang="en-US" sz="1300" b="1"/>
              <a:t>transcript</a:t>
            </a:r>
            <a:br>
              <a:rPr lang="en-US" sz="1300" b="1"/>
            </a:br>
            <a:r>
              <a:rPr lang="en-US" sz="1300" b="1"/>
              <a:t>(pre-mRNA)</a:t>
            </a:r>
          </a:p>
        </p:txBody>
      </p:sp>
      <p:sp>
        <p:nvSpPr>
          <p:cNvPr id="56347" name="Line 28"/>
          <p:cNvSpPr>
            <a:spLocks noChangeShapeType="1"/>
          </p:cNvSpPr>
          <p:nvPr/>
        </p:nvSpPr>
        <p:spPr bwMode="auto">
          <a:xfrm flipH="1">
            <a:off x="952500" y="1944688"/>
            <a:ext cx="344488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8" name="Line 29"/>
          <p:cNvSpPr>
            <a:spLocks noChangeShapeType="1"/>
          </p:cNvSpPr>
          <p:nvPr/>
        </p:nvSpPr>
        <p:spPr bwMode="auto">
          <a:xfrm>
            <a:off x="1296988" y="194468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9" name="Line 30"/>
          <p:cNvSpPr>
            <a:spLocks noChangeShapeType="1"/>
          </p:cNvSpPr>
          <p:nvPr/>
        </p:nvSpPr>
        <p:spPr bwMode="auto">
          <a:xfrm>
            <a:off x="1296988" y="1944688"/>
            <a:ext cx="528637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0" name="Line 31"/>
          <p:cNvSpPr>
            <a:spLocks noChangeShapeType="1"/>
          </p:cNvSpPr>
          <p:nvPr/>
        </p:nvSpPr>
        <p:spPr bwMode="auto">
          <a:xfrm>
            <a:off x="2805113" y="1984375"/>
            <a:ext cx="17145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1" name="Line 32"/>
          <p:cNvSpPr>
            <a:spLocks noChangeShapeType="1"/>
          </p:cNvSpPr>
          <p:nvPr/>
        </p:nvSpPr>
        <p:spPr bwMode="auto">
          <a:xfrm>
            <a:off x="2805113" y="1997075"/>
            <a:ext cx="3968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2" name="Line 33"/>
          <p:cNvSpPr>
            <a:spLocks noChangeShapeType="1"/>
          </p:cNvSpPr>
          <p:nvPr/>
        </p:nvSpPr>
        <p:spPr bwMode="auto">
          <a:xfrm>
            <a:off x="3889375" y="197167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3" name="Line 34"/>
          <p:cNvSpPr>
            <a:spLocks noChangeShapeType="1"/>
          </p:cNvSpPr>
          <p:nvPr/>
        </p:nvSpPr>
        <p:spPr bwMode="auto">
          <a:xfrm>
            <a:off x="7394575" y="1971675"/>
            <a:ext cx="1270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4" name="Line 35"/>
          <p:cNvSpPr>
            <a:spLocks noChangeShapeType="1"/>
          </p:cNvSpPr>
          <p:nvPr/>
        </p:nvSpPr>
        <p:spPr bwMode="auto">
          <a:xfrm>
            <a:off x="8175625" y="2143125"/>
            <a:ext cx="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5" name="Line 36"/>
          <p:cNvSpPr>
            <a:spLocks noChangeShapeType="1"/>
          </p:cNvSpPr>
          <p:nvPr/>
        </p:nvSpPr>
        <p:spPr bwMode="auto">
          <a:xfrm>
            <a:off x="7394575" y="2936875"/>
            <a:ext cx="127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6" name="AutoShape 37"/>
          <p:cNvSpPr>
            <a:spLocks/>
          </p:cNvSpPr>
          <p:nvPr/>
        </p:nvSpPr>
        <p:spPr bwMode="auto">
          <a:xfrm rot="5400000">
            <a:off x="3565525" y="2203450"/>
            <a:ext cx="125413" cy="557213"/>
          </a:xfrm>
          <a:prstGeom prst="rightBrace">
            <a:avLst>
              <a:gd name="adj1" fmla="val 3702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18_08EukGeneTranscript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5"/>
          <a:stretch>
            <a:fillRect/>
          </a:stretch>
        </p:blipFill>
        <p:spPr bwMode="auto">
          <a:xfrm>
            <a:off x="296863" y="1382713"/>
            <a:ext cx="8548687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687388" y="1420813"/>
            <a:ext cx="12049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Enhancer</a:t>
            </a:r>
            <a:br>
              <a:rPr lang="en-US" sz="1300" b="1"/>
            </a:br>
            <a:r>
              <a:rPr lang="en-US" sz="1300" b="1"/>
              <a:t>(distal control</a:t>
            </a:r>
            <a:br>
              <a:rPr lang="en-US" sz="1300" b="1"/>
            </a:br>
            <a:r>
              <a:rPr lang="en-US" sz="1300" b="1"/>
              <a:t>elements)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336550" y="2049463"/>
            <a:ext cx="4111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DNA</a:t>
            </a: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593725" y="2439988"/>
            <a:ext cx="8477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Upstream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3252788" y="2546350"/>
            <a:ext cx="7413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Promoter</a:t>
            </a: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2347913" y="1454150"/>
            <a:ext cx="8350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Proximal</a:t>
            </a:r>
            <a:br>
              <a:rPr lang="en-US" sz="1300" b="1"/>
            </a:br>
            <a:r>
              <a:rPr lang="en-US" sz="1300" b="1"/>
              <a:t>control</a:t>
            </a:r>
            <a:br>
              <a:rPr lang="en-US" sz="1300" b="1"/>
            </a:br>
            <a:r>
              <a:rPr lang="en-US" sz="1300" b="1"/>
              <a:t>elements</a:t>
            </a:r>
          </a:p>
        </p:txBody>
      </p:sp>
      <p:sp>
        <p:nvSpPr>
          <p:cNvPr id="57352" name="Text Box 9"/>
          <p:cNvSpPr txBox="1">
            <a:spLocks noChangeArrowheads="1"/>
          </p:cNvSpPr>
          <p:nvPr/>
        </p:nvSpPr>
        <p:spPr bwMode="auto">
          <a:xfrm>
            <a:off x="3313113" y="1624013"/>
            <a:ext cx="12049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start site</a:t>
            </a:r>
          </a:p>
        </p:txBody>
      </p:sp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4213225" y="2036763"/>
            <a:ext cx="477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4946650" y="2043113"/>
            <a:ext cx="477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57355" name="Text Box 12"/>
          <p:cNvSpPr txBox="1">
            <a:spLocks noChangeArrowheads="1"/>
          </p:cNvSpPr>
          <p:nvPr/>
        </p:nvSpPr>
        <p:spPr bwMode="auto">
          <a:xfrm>
            <a:off x="5621338" y="2043113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7356" name="Text Box 13"/>
          <p:cNvSpPr txBox="1">
            <a:spLocks noChangeArrowheads="1"/>
          </p:cNvSpPr>
          <p:nvPr/>
        </p:nvSpPr>
        <p:spPr bwMode="auto">
          <a:xfrm>
            <a:off x="6958013" y="2043113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6342063" y="2036763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57358" name="Text Box 15"/>
          <p:cNvSpPr txBox="1">
            <a:spLocks noChangeArrowheads="1"/>
          </p:cNvSpPr>
          <p:nvPr/>
        </p:nvSpPr>
        <p:spPr bwMode="auto">
          <a:xfrm>
            <a:off x="6838950" y="1447800"/>
            <a:ext cx="8350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signal</a:t>
            </a:r>
            <a:br>
              <a:rPr lang="en-US" sz="1300" b="1"/>
            </a:br>
            <a:r>
              <a:rPr lang="en-US" sz="1300" b="1"/>
              <a:t>sequence</a:t>
            </a:r>
          </a:p>
        </p:txBody>
      </p:sp>
      <p:sp>
        <p:nvSpPr>
          <p:cNvPr id="57359" name="Text Box 16"/>
          <p:cNvSpPr txBox="1">
            <a:spLocks noChangeArrowheads="1"/>
          </p:cNvSpPr>
          <p:nvPr/>
        </p:nvSpPr>
        <p:spPr bwMode="auto">
          <a:xfrm>
            <a:off x="7696200" y="1581150"/>
            <a:ext cx="10858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Transcription</a:t>
            </a:r>
            <a:br>
              <a:rPr lang="en-US" sz="1300" b="1"/>
            </a:br>
            <a:r>
              <a:rPr lang="en-US" sz="1300" b="1"/>
              <a:t>termination</a:t>
            </a:r>
            <a:br>
              <a:rPr lang="en-US" sz="1300" b="1"/>
            </a:br>
            <a:r>
              <a:rPr lang="en-US" sz="1300" b="1"/>
              <a:t>region</a:t>
            </a:r>
          </a:p>
        </p:txBody>
      </p:sp>
      <p:sp>
        <p:nvSpPr>
          <p:cNvPr id="57360" name="Text Box 17"/>
          <p:cNvSpPr txBox="1">
            <a:spLocks noChangeArrowheads="1"/>
          </p:cNvSpPr>
          <p:nvPr/>
        </p:nvSpPr>
        <p:spPr bwMode="auto">
          <a:xfrm>
            <a:off x="7804150" y="2452688"/>
            <a:ext cx="10461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Downstream</a:t>
            </a:r>
          </a:p>
        </p:txBody>
      </p:sp>
      <p:sp>
        <p:nvSpPr>
          <p:cNvPr id="57361" name="Text Box 18"/>
          <p:cNvSpPr txBox="1">
            <a:spLocks noChangeArrowheads="1"/>
          </p:cNvSpPr>
          <p:nvPr/>
        </p:nvSpPr>
        <p:spPr bwMode="auto">
          <a:xfrm>
            <a:off x="7177088" y="2566988"/>
            <a:ext cx="676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signal</a:t>
            </a:r>
          </a:p>
        </p:txBody>
      </p:sp>
      <p:sp>
        <p:nvSpPr>
          <p:cNvPr id="57362" name="Text Box 19"/>
          <p:cNvSpPr txBox="1">
            <a:spLocks noChangeArrowheads="1"/>
          </p:cNvSpPr>
          <p:nvPr/>
        </p:nvSpPr>
        <p:spPr bwMode="auto">
          <a:xfrm>
            <a:off x="4219575" y="2955925"/>
            <a:ext cx="477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7363" name="Text Box 20"/>
          <p:cNvSpPr txBox="1">
            <a:spLocks noChangeArrowheads="1"/>
          </p:cNvSpPr>
          <p:nvPr/>
        </p:nvSpPr>
        <p:spPr bwMode="auto">
          <a:xfrm>
            <a:off x="4953000" y="2962275"/>
            <a:ext cx="477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57364" name="Text Box 21"/>
          <p:cNvSpPr txBox="1">
            <a:spLocks noChangeArrowheads="1"/>
          </p:cNvSpPr>
          <p:nvPr/>
        </p:nvSpPr>
        <p:spPr bwMode="auto">
          <a:xfrm>
            <a:off x="5627688" y="2962275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7365" name="Text Box 22"/>
          <p:cNvSpPr txBox="1">
            <a:spLocks noChangeArrowheads="1"/>
          </p:cNvSpPr>
          <p:nvPr/>
        </p:nvSpPr>
        <p:spPr bwMode="auto">
          <a:xfrm>
            <a:off x="6964363" y="2962275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Exon</a:t>
            </a:r>
          </a:p>
        </p:txBody>
      </p:sp>
      <p:sp>
        <p:nvSpPr>
          <p:cNvPr id="57366" name="Text Box 23"/>
          <p:cNvSpPr txBox="1">
            <a:spLocks noChangeArrowheads="1"/>
          </p:cNvSpPr>
          <p:nvPr/>
        </p:nvSpPr>
        <p:spPr bwMode="auto">
          <a:xfrm>
            <a:off x="6348413" y="2955925"/>
            <a:ext cx="477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Intron</a:t>
            </a:r>
          </a:p>
        </p:txBody>
      </p:sp>
      <p:sp>
        <p:nvSpPr>
          <p:cNvPr id="57367" name="Text Box 24"/>
          <p:cNvSpPr txBox="1">
            <a:spLocks noChangeArrowheads="1"/>
          </p:cNvSpPr>
          <p:nvPr/>
        </p:nvSpPr>
        <p:spPr bwMode="auto">
          <a:xfrm>
            <a:off x="5851525" y="2593975"/>
            <a:ext cx="1111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Transcription</a:t>
            </a:r>
          </a:p>
        </p:txBody>
      </p:sp>
      <p:sp>
        <p:nvSpPr>
          <p:cNvPr id="57368" name="Text Box 25"/>
          <p:cNvSpPr txBox="1">
            <a:spLocks noChangeArrowheads="1"/>
          </p:cNvSpPr>
          <p:nvPr/>
        </p:nvSpPr>
        <p:spPr bwMode="auto">
          <a:xfrm>
            <a:off x="7691438" y="2976563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Cleaved</a:t>
            </a:r>
            <a:br>
              <a:rPr lang="en-US" sz="1300" b="1"/>
            </a:br>
            <a:r>
              <a:rPr lang="en-US" sz="1300" b="1"/>
              <a:t>3</a:t>
            </a:r>
            <a:r>
              <a:rPr lang="en-US" sz="1300" b="1">
                <a:sym typeface="Symbol" panose="05050102010706020507" pitchFamily="18" charset="2"/>
              </a:rPr>
              <a:t></a:t>
            </a:r>
            <a:r>
              <a:rPr lang="en-US" sz="1300" b="1"/>
              <a:t> end of</a:t>
            </a:r>
            <a:br>
              <a:rPr lang="en-US" sz="1300" b="1"/>
            </a:br>
            <a:r>
              <a:rPr lang="en-US" sz="1300" b="1"/>
              <a:t>primary</a:t>
            </a:r>
            <a:br>
              <a:rPr lang="en-US" sz="1300" b="1"/>
            </a:br>
            <a:r>
              <a:rPr lang="en-US" sz="1300" b="1"/>
              <a:t>transcript</a:t>
            </a:r>
          </a:p>
        </p:txBody>
      </p:sp>
      <p:sp>
        <p:nvSpPr>
          <p:cNvPr id="57369" name="Text Box 26"/>
          <p:cNvSpPr txBox="1">
            <a:spLocks noChangeArrowheads="1"/>
          </p:cNvSpPr>
          <p:nvPr/>
        </p:nvSpPr>
        <p:spPr bwMode="auto">
          <a:xfrm>
            <a:off x="3716338" y="3141663"/>
            <a:ext cx="1603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5</a:t>
            </a:r>
            <a:r>
              <a:rPr lang="en-US" sz="1300" b="1">
                <a:sym typeface="Symbol" panose="05050102010706020507" pitchFamily="18" charset="2"/>
              </a:rPr>
              <a:t></a:t>
            </a:r>
            <a:endParaRPr lang="en-US" sz="1300" b="1"/>
          </a:p>
        </p:txBody>
      </p:sp>
      <p:sp>
        <p:nvSpPr>
          <p:cNvPr id="57370" name="Text Box 27"/>
          <p:cNvSpPr txBox="1">
            <a:spLocks noChangeArrowheads="1"/>
          </p:cNvSpPr>
          <p:nvPr/>
        </p:nvSpPr>
        <p:spPr bwMode="auto">
          <a:xfrm>
            <a:off x="2598738" y="2963863"/>
            <a:ext cx="1111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Primary RNA</a:t>
            </a:r>
            <a:br>
              <a:rPr lang="en-US" sz="1300" b="1"/>
            </a:br>
            <a:r>
              <a:rPr lang="en-US" sz="1300" b="1"/>
              <a:t>transcript</a:t>
            </a:r>
            <a:br>
              <a:rPr lang="en-US" sz="1300" b="1"/>
            </a:br>
            <a:r>
              <a:rPr lang="en-US" sz="1300" b="1"/>
              <a:t>(pre-mRNA)</a:t>
            </a:r>
          </a:p>
        </p:txBody>
      </p:sp>
      <p:sp>
        <p:nvSpPr>
          <p:cNvPr id="57371" name="Text Box 28"/>
          <p:cNvSpPr txBox="1">
            <a:spLocks noChangeArrowheads="1"/>
          </p:cNvSpPr>
          <p:nvPr/>
        </p:nvSpPr>
        <p:spPr bwMode="auto">
          <a:xfrm>
            <a:off x="3432175" y="3822700"/>
            <a:ext cx="8477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Intron RNA</a:t>
            </a:r>
          </a:p>
        </p:txBody>
      </p:sp>
      <p:sp>
        <p:nvSpPr>
          <p:cNvPr id="57372" name="Text Box 29"/>
          <p:cNvSpPr txBox="1">
            <a:spLocks noChangeArrowheads="1"/>
          </p:cNvSpPr>
          <p:nvPr/>
        </p:nvSpPr>
        <p:spPr bwMode="auto">
          <a:xfrm>
            <a:off x="5876925" y="3411538"/>
            <a:ext cx="1363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RNA processing</a:t>
            </a:r>
          </a:p>
        </p:txBody>
      </p:sp>
      <p:sp>
        <p:nvSpPr>
          <p:cNvPr id="57373" name="Text Box 30"/>
          <p:cNvSpPr txBox="1">
            <a:spLocks noChangeArrowheads="1"/>
          </p:cNvSpPr>
          <p:nvPr/>
        </p:nvSpPr>
        <p:spPr bwMode="auto">
          <a:xfrm>
            <a:off x="2847975" y="4614863"/>
            <a:ext cx="6238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mRNA</a:t>
            </a:r>
          </a:p>
        </p:txBody>
      </p:sp>
      <p:sp>
        <p:nvSpPr>
          <p:cNvPr id="57374" name="Text Box 31"/>
          <p:cNvSpPr txBox="1">
            <a:spLocks noChangeArrowheads="1"/>
          </p:cNvSpPr>
          <p:nvPr/>
        </p:nvSpPr>
        <p:spPr bwMode="auto">
          <a:xfrm>
            <a:off x="4951413" y="4322763"/>
            <a:ext cx="13509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Coding segment</a:t>
            </a:r>
          </a:p>
        </p:txBody>
      </p:sp>
      <p:sp>
        <p:nvSpPr>
          <p:cNvPr id="57375" name="Text Box 32"/>
          <p:cNvSpPr txBox="1">
            <a:spLocks noChangeArrowheads="1"/>
          </p:cNvSpPr>
          <p:nvPr/>
        </p:nvSpPr>
        <p:spPr bwMode="auto">
          <a:xfrm>
            <a:off x="3576638" y="4986338"/>
            <a:ext cx="5302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5</a:t>
            </a:r>
            <a:r>
              <a:rPr lang="en-US" sz="1300" b="1">
                <a:sym typeface="Symbol" panose="05050102010706020507" pitchFamily="18" charset="2"/>
              </a:rPr>
              <a:t> Cap</a:t>
            </a:r>
            <a:endParaRPr lang="en-US" sz="1300" b="1"/>
          </a:p>
        </p:txBody>
      </p:sp>
      <p:sp>
        <p:nvSpPr>
          <p:cNvPr id="57376" name="Text Box 33"/>
          <p:cNvSpPr txBox="1">
            <a:spLocks noChangeArrowheads="1"/>
          </p:cNvSpPr>
          <p:nvPr/>
        </p:nvSpPr>
        <p:spPr bwMode="auto">
          <a:xfrm>
            <a:off x="4243388" y="4979988"/>
            <a:ext cx="5302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5</a:t>
            </a:r>
            <a:r>
              <a:rPr lang="en-US" sz="1300" b="1">
                <a:sym typeface="Symbol" panose="05050102010706020507" pitchFamily="18" charset="2"/>
              </a:rPr>
              <a:t> UTR</a:t>
            </a:r>
            <a:endParaRPr lang="en-US" sz="1300" b="1"/>
          </a:p>
        </p:txBody>
      </p:sp>
      <p:sp>
        <p:nvSpPr>
          <p:cNvPr id="57377" name="Text Box 34"/>
          <p:cNvSpPr txBox="1">
            <a:spLocks noChangeArrowheads="1"/>
          </p:cNvSpPr>
          <p:nvPr/>
        </p:nvSpPr>
        <p:spPr bwMode="auto">
          <a:xfrm>
            <a:off x="5026025" y="4848225"/>
            <a:ext cx="542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Start</a:t>
            </a:r>
            <a:br>
              <a:rPr lang="en-US" sz="1300" b="1"/>
            </a:br>
            <a:r>
              <a:rPr lang="en-US" sz="1300" b="1"/>
              <a:t>codon</a:t>
            </a:r>
          </a:p>
        </p:txBody>
      </p:sp>
      <p:sp>
        <p:nvSpPr>
          <p:cNvPr id="57378" name="Text Box 35"/>
          <p:cNvSpPr txBox="1">
            <a:spLocks noChangeArrowheads="1"/>
          </p:cNvSpPr>
          <p:nvPr/>
        </p:nvSpPr>
        <p:spPr bwMode="auto">
          <a:xfrm>
            <a:off x="5668963" y="4856163"/>
            <a:ext cx="542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Stop</a:t>
            </a:r>
            <a:br>
              <a:rPr lang="en-US" sz="1300" b="1"/>
            </a:br>
            <a:r>
              <a:rPr lang="en-US" sz="1300" b="1"/>
              <a:t>codon</a:t>
            </a:r>
          </a:p>
        </p:txBody>
      </p:sp>
      <p:sp>
        <p:nvSpPr>
          <p:cNvPr id="57379" name="Text Box 36"/>
          <p:cNvSpPr txBox="1">
            <a:spLocks noChangeArrowheads="1"/>
          </p:cNvSpPr>
          <p:nvPr/>
        </p:nvSpPr>
        <p:spPr bwMode="auto">
          <a:xfrm>
            <a:off x="6591300" y="4986338"/>
            <a:ext cx="5302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3</a:t>
            </a:r>
            <a:r>
              <a:rPr lang="en-US" sz="1300" b="1">
                <a:sym typeface="Symbol" panose="05050102010706020507" pitchFamily="18" charset="2"/>
              </a:rPr>
              <a:t> UTR</a:t>
            </a:r>
            <a:endParaRPr lang="en-US" sz="1300" b="1"/>
          </a:p>
        </p:txBody>
      </p:sp>
      <p:sp>
        <p:nvSpPr>
          <p:cNvPr id="57380" name="Text Box 37"/>
          <p:cNvSpPr txBox="1">
            <a:spLocks noChangeArrowheads="1"/>
          </p:cNvSpPr>
          <p:nvPr/>
        </p:nvSpPr>
        <p:spPr bwMode="auto">
          <a:xfrm>
            <a:off x="7866063" y="4637088"/>
            <a:ext cx="160337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300" b="1"/>
              <a:t>3</a:t>
            </a:r>
            <a:r>
              <a:rPr lang="en-US" sz="1300" b="1">
                <a:sym typeface="Symbol" panose="05050102010706020507" pitchFamily="18" charset="2"/>
              </a:rPr>
              <a:t></a:t>
            </a:r>
            <a:endParaRPr lang="en-US" sz="1300" b="1"/>
          </a:p>
        </p:txBody>
      </p:sp>
      <p:sp>
        <p:nvSpPr>
          <p:cNvPr id="57381" name="Text Box 38"/>
          <p:cNvSpPr txBox="1">
            <a:spLocks noChangeArrowheads="1"/>
          </p:cNvSpPr>
          <p:nvPr/>
        </p:nvSpPr>
        <p:spPr bwMode="auto">
          <a:xfrm>
            <a:off x="7250113" y="4967288"/>
            <a:ext cx="542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300" b="1"/>
              <a:t>Poly-A</a:t>
            </a:r>
            <a:br>
              <a:rPr lang="en-US" sz="1300" b="1"/>
            </a:br>
            <a:r>
              <a:rPr lang="en-US" sz="1300" b="1"/>
              <a:t>tail</a:t>
            </a:r>
          </a:p>
        </p:txBody>
      </p:sp>
      <p:sp>
        <p:nvSpPr>
          <p:cNvPr id="57382" name="Text Box 39"/>
          <p:cNvSpPr txBox="1">
            <a:spLocks noChangeArrowheads="1"/>
          </p:cNvSpPr>
          <p:nvPr/>
        </p:nvSpPr>
        <p:spPr bwMode="auto">
          <a:xfrm>
            <a:off x="4097338" y="4648200"/>
            <a:ext cx="1476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57383" name="Text Box 40"/>
          <p:cNvSpPr txBox="1">
            <a:spLocks noChangeArrowheads="1"/>
          </p:cNvSpPr>
          <p:nvPr/>
        </p:nvSpPr>
        <p:spPr bwMode="auto">
          <a:xfrm>
            <a:off x="3892550" y="4641850"/>
            <a:ext cx="1476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57384" name="Text Box 41"/>
          <p:cNvSpPr txBox="1">
            <a:spLocks noChangeArrowheads="1"/>
          </p:cNvSpPr>
          <p:nvPr/>
        </p:nvSpPr>
        <p:spPr bwMode="auto">
          <a:xfrm>
            <a:off x="3668713" y="4641850"/>
            <a:ext cx="1476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57385" name="Text Box 42"/>
          <p:cNvSpPr txBox="1">
            <a:spLocks noChangeArrowheads="1"/>
          </p:cNvSpPr>
          <p:nvPr/>
        </p:nvSpPr>
        <p:spPr bwMode="auto">
          <a:xfrm>
            <a:off x="3416300" y="4641850"/>
            <a:ext cx="1476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000" b="1"/>
              <a:t>G</a:t>
            </a:r>
          </a:p>
        </p:txBody>
      </p:sp>
      <p:sp>
        <p:nvSpPr>
          <p:cNvPr id="57386" name="Text Box 43"/>
          <p:cNvSpPr txBox="1">
            <a:spLocks noChangeArrowheads="1"/>
          </p:cNvSpPr>
          <p:nvPr/>
        </p:nvSpPr>
        <p:spPr bwMode="auto">
          <a:xfrm>
            <a:off x="7169150" y="4665663"/>
            <a:ext cx="6778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900" b="1"/>
              <a:t>AAA </a:t>
            </a:r>
            <a:r>
              <a:rPr lang="en-US" sz="900" b="1">
                <a:sym typeface="Symbol" panose="05050102010706020507" pitchFamily="18" charset="2"/>
              </a:rPr>
              <a:t></a:t>
            </a:r>
            <a:r>
              <a:rPr lang="en-US" sz="400" b="1">
                <a:sym typeface="Symbol" panose="05050102010706020507" pitchFamily="18" charset="2"/>
              </a:rPr>
              <a:t> </a:t>
            </a:r>
            <a:r>
              <a:rPr lang="en-US" sz="900" b="1"/>
              <a:t>AAA</a:t>
            </a:r>
          </a:p>
        </p:txBody>
      </p:sp>
      <p:sp>
        <p:nvSpPr>
          <p:cNvPr id="57387" name="Line 44"/>
          <p:cNvSpPr>
            <a:spLocks noChangeShapeType="1"/>
          </p:cNvSpPr>
          <p:nvPr/>
        </p:nvSpPr>
        <p:spPr bwMode="auto">
          <a:xfrm flipH="1">
            <a:off x="952500" y="1944688"/>
            <a:ext cx="344488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8" name="Line 45"/>
          <p:cNvSpPr>
            <a:spLocks noChangeShapeType="1"/>
          </p:cNvSpPr>
          <p:nvPr/>
        </p:nvSpPr>
        <p:spPr bwMode="auto">
          <a:xfrm>
            <a:off x="1296988" y="194468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9" name="Line 46"/>
          <p:cNvSpPr>
            <a:spLocks noChangeShapeType="1"/>
          </p:cNvSpPr>
          <p:nvPr/>
        </p:nvSpPr>
        <p:spPr bwMode="auto">
          <a:xfrm>
            <a:off x="1296988" y="1944688"/>
            <a:ext cx="528637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0" name="Line 47"/>
          <p:cNvSpPr>
            <a:spLocks noChangeShapeType="1"/>
          </p:cNvSpPr>
          <p:nvPr/>
        </p:nvSpPr>
        <p:spPr bwMode="auto">
          <a:xfrm>
            <a:off x="2805113" y="1984375"/>
            <a:ext cx="17145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1" name="Line 48"/>
          <p:cNvSpPr>
            <a:spLocks noChangeShapeType="1"/>
          </p:cNvSpPr>
          <p:nvPr/>
        </p:nvSpPr>
        <p:spPr bwMode="auto">
          <a:xfrm>
            <a:off x="2805113" y="1997075"/>
            <a:ext cx="3968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2" name="Line 49"/>
          <p:cNvSpPr>
            <a:spLocks noChangeShapeType="1"/>
          </p:cNvSpPr>
          <p:nvPr/>
        </p:nvSpPr>
        <p:spPr bwMode="auto">
          <a:xfrm>
            <a:off x="3889375" y="197167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3" name="Line 50"/>
          <p:cNvSpPr>
            <a:spLocks noChangeShapeType="1"/>
          </p:cNvSpPr>
          <p:nvPr/>
        </p:nvSpPr>
        <p:spPr bwMode="auto">
          <a:xfrm>
            <a:off x="7394575" y="1971675"/>
            <a:ext cx="1270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4" name="Line 51"/>
          <p:cNvSpPr>
            <a:spLocks noChangeShapeType="1"/>
          </p:cNvSpPr>
          <p:nvPr/>
        </p:nvSpPr>
        <p:spPr bwMode="auto">
          <a:xfrm>
            <a:off x="8175625" y="2143125"/>
            <a:ext cx="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5" name="Line 52"/>
          <p:cNvSpPr>
            <a:spLocks noChangeShapeType="1"/>
          </p:cNvSpPr>
          <p:nvPr/>
        </p:nvSpPr>
        <p:spPr bwMode="auto">
          <a:xfrm>
            <a:off x="7394575" y="2936875"/>
            <a:ext cx="127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6" name="Line 53"/>
          <p:cNvSpPr>
            <a:spLocks noChangeShapeType="1"/>
          </p:cNvSpPr>
          <p:nvPr/>
        </p:nvSpPr>
        <p:spPr bwMode="auto">
          <a:xfrm flipV="1">
            <a:off x="4351338" y="3770313"/>
            <a:ext cx="371475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Line 54"/>
          <p:cNvSpPr>
            <a:spLocks noChangeShapeType="1"/>
          </p:cNvSpPr>
          <p:nvPr/>
        </p:nvSpPr>
        <p:spPr bwMode="auto">
          <a:xfrm>
            <a:off x="4351338" y="3902075"/>
            <a:ext cx="515937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8" name="Line 55"/>
          <p:cNvSpPr>
            <a:spLocks noChangeShapeType="1"/>
          </p:cNvSpPr>
          <p:nvPr/>
        </p:nvSpPr>
        <p:spPr bwMode="auto">
          <a:xfrm>
            <a:off x="4708525" y="4789488"/>
            <a:ext cx="357188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9" name="Line 56"/>
          <p:cNvSpPr>
            <a:spLocks noChangeShapeType="1"/>
          </p:cNvSpPr>
          <p:nvPr/>
        </p:nvSpPr>
        <p:spPr bwMode="auto">
          <a:xfrm flipH="1">
            <a:off x="6176963" y="4789488"/>
            <a:ext cx="292100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0" name="AutoShape 57"/>
          <p:cNvSpPr>
            <a:spLocks/>
          </p:cNvSpPr>
          <p:nvPr/>
        </p:nvSpPr>
        <p:spPr bwMode="auto">
          <a:xfrm rot="-5400000">
            <a:off x="5530056" y="3639344"/>
            <a:ext cx="138113" cy="1800225"/>
          </a:xfrm>
          <a:prstGeom prst="rightBrace">
            <a:avLst>
              <a:gd name="adj1" fmla="val 1086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401" name="AutoShape 58"/>
          <p:cNvSpPr>
            <a:spLocks/>
          </p:cNvSpPr>
          <p:nvPr/>
        </p:nvSpPr>
        <p:spPr bwMode="auto">
          <a:xfrm rot="5400000">
            <a:off x="3565525" y="2203450"/>
            <a:ext cx="125413" cy="557213"/>
          </a:xfrm>
          <a:prstGeom prst="rightBrace">
            <a:avLst>
              <a:gd name="adj1" fmla="val 3702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402" name="AutoShape 59"/>
          <p:cNvSpPr>
            <a:spLocks/>
          </p:cNvSpPr>
          <p:nvPr/>
        </p:nvSpPr>
        <p:spPr bwMode="auto">
          <a:xfrm rot="5400000">
            <a:off x="3749676" y="4479925"/>
            <a:ext cx="125412" cy="808037"/>
          </a:xfrm>
          <a:prstGeom prst="rightBrace">
            <a:avLst>
              <a:gd name="adj1" fmla="val 5369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403" name="AutoShape 60"/>
          <p:cNvSpPr>
            <a:spLocks/>
          </p:cNvSpPr>
          <p:nvPr/>
        </p:nvSpPr>
        <p:spPr bwMode="auto">
          <a:xfrm rot="5400000">
            <a:off x="4438651" y="4691062"/>
            <a:ext cx="125412" cy="385763"/>
          </a:xfrm>
          <a:prstGeom prst="rightBrace">
            <a:avLst>
              <a:gd name="adj1" fmla="val 256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404" name="AutoShape 61"/>
          <p:cNvSpPr>
            <a:spLocks/>
          </p:cNvSpPr>
          <p:nvPr/>
        </p:nvSpPr>
        <p:spPr bwMode="auto">
          <a:xfrm rot="5400000">
            <a:off x="6752432" y="4572794"/>
            <a:ext cx="139700" cy="636587"/>
          </a:xfrm>
          <a:prstGeom prst="rightBrace">
            <a:avLst>
              <a:gd name="adj1" fmla="val 3797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405" name="AutoShape 62"/>
          <p:cNvSpPr>
            <a:spLocks/>
          </p:cNvSpPr>
          <p:nvPr/>
        </p:nvSpPr>
        <p:spPr bwMode="auto">
          <a:xfrm rot="5400000">
            <a:off x="7420769" y="4566444"/>
            <a:ext cx="139700" cy="636588"/>
          </a:xfrm>
          <a:prstGeom prst="rightBrace">
            <a:avLst>
              <a:gd name="adj1" fmla="val 3797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500063"/>
            <a:ext cx="9017000" cy="503237"/>
          </a:xfrm>
        </p:spPr>
        <p:txBody>
          <a:bodyPr/>
          <a:lstStyle/>
          <a:p>
            <a:pPr eaLnBrk="1" hangingPunct="1"/>
            <a:r>
              <a:rPr lang="hu-HU" sz="3200"/>
              <a:t>Transzkripciós faktorok (TF) szerepe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4438650"/>
          </a:xfrm>
        </p:spPr>
        <p:txBody>
          <a:bodyPr/>
          <a:lstStyle/>
          <a:p>
            <a:pPr eaLnBrk="1" hangingPunct="1"/>
            <a:r>
              <a:rPr lang="hu-HU" sz="2800" dirty="0" err="1"/>
              <a:t>Eukariótákban</a:t>
            </a:r>
            <a:r>
              <a:rPr lang="hu-HU" sz="2800" dirty="0"/>
              <a:t> </a:t>
            </a:r>
            <a:r>
              <a:rPr lang="hu-HU" sz="2800" dirty="0" err="1"/>
              <a:t>eszenciális</a:t>
            </a:r>
            <a:r>
              <a:rPr lang="hu-HU" sz="2800" dirty="0"/>
              <a:t>: az RNS </a:t>
            </a:r>
            <a:r>
              <a:rPr lang="hu-HU" sz="2800" dirty="0" err="1"/>
              <a:t>polimeráz</a:t>
            </a:r>
            <a:r>
              <a:rPr lang="hu-HU" sz="2800" dirty="0"/>
              <a:t> ezek nélkül nem tud másolni</a:t>
            </a:r>
            <a:endParaRPr lang="en-US" sz="2800" dirty="0"/>
          </a:p>
          <a:p>
            <a:pPr eaLnBrk="1" hangingPunct="1"/>
            <a:r>
              <a:rPr lang="hu-HU" sz="2800" dirty="0"/>
              <a:t>Léteznek általános „háztartási” TF-</a:t>
            </a:r>
            <a:r>
              <a:rPr lang="en-US" sz="2800" dirty="0"/>
              <a:t>o</a:t>
            </a:r>
            <a:r>
              <a:rPr lang="hu-HU" sz="2800" dirty="0"/>
              <a:t>k: minden fehérje kódoló génhez kellenek</a:t>
            </a:r>
            <a:endParaRPr lang="en-US" sz="2800" dirty="0"/>
          </a:p>
          <a:p>
            <a:pPr eaLnBrk="1" hangingPunct="1"/>
            <a:r>
              <a:rPr lang="hu-HU" sz="2800" dirty="0"/>
              <a:t>Léteznek speciális TF</a:t>
            </a:r>
            <a:r>
              <a:rPr lang="en-US" sz="2800" dirty="0"/>
              <a:t>-o</a:t>
            </a:r>
            <a:r>
              <a:rPr lang="hu-HU" sz="2800" dirty="0"/>
              <a:t>k: egyes spéci gének átírásához</a:t>
            </a:r>
            <a:endParaRPr lang="en-US" sz="2800" dirty="0"/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93888"/>
            <a:ext cx="8534400" cy="3524250"/>
          </a:xfrm>
        </p:spPr>
        <p:txBody>
          <a:bodyPr/>
          <a:lstStyle/>
          <a:p>
            <a:pPr eaLnBrk="1" hangingPunct="1"/>
            <a:r>
              <a:rPr lang="en-US" sz="2800" dirty="0"/>
              <a:t>Proximal</a:t>
            </a:r>
            <a:r>
              <a:rPr lang="hu-HU" sz="2800" dirty="0"/>
              <a:t>: a </a:t>
            </a:r>
            <a:r>
              <a:rPr lang="hu-HU" sz="2800" dirty="0" err="1"/>
              <a:t>promoterhez</a:t>
            </a:r>
            <a:r>
              <a:rPr lang="hu-HU" sz="2800" dirty="0"/>
              <a:t> közeli szabályozó elemek</a:t>
            </a:r>
            <a:endParaRPr lang="en-US" sz="2800" dirty="0"/>
          </a:p>
          <a:p>
            <a:pPr eaLnBrk="1" hangingPunct="1"/>
            <a:r>
              <a:rPr lang="en-US" sz="2800" dirty="0"/>
              <a:t>Distal </a:t>
            </a:r>
            <a:r>
              <a:rPr lang="hu-HU" sz="2800" dirty="0"/>
              <a:t>szabályozó elemek: távol a </a:t>
            </a:r>
            <a:r>
              <a:rPr lang="hu-HU" sz="2800" dirty="0" err="1"/>
              <a:t>promótertől</a:t>
            </a:r>
            <a:r>
              <a:rPr lang="hu-HU" sz="2800" dirty="0"/>
              <a:t>, akár másik kromoszómán: </a:t>
            </a:r>
            <a:r>
              <a:rPr lang="en-US" sz="2800" b="1" dirty="0" err="1"/>
              <a:t>enhan</a:t>
            </a:r>
            <a:r>
              <a:rPr lang="hu-HU" sz="2800" b="1" dirty="0"/>
              <a:t>szer</a:t>
            </a:r>
            <a:endParaRPr lang="en-US" sz="2800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721588" y="1295893"/>
            <a:ext cx="6084999" cy="55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b="1" dirty="0" err="1"/>
              <a:t>Enhan</a:t>
            </a:r>
            <a:r>
              <a:rPr lang="hu-HU" sz="3000" b="1" dirty="0"/>
              <a:t>szerek és speciális TF-</a:t>
            </a:r>
            <a:r>
              <a:rPr lang="en-US" sz="3000" b="1" dirty="0"/>
              <a:t>o</a:t>
            </a:r>
            <a:r>
              <a:rPr lang="hu-HU" sz="3000" b="1" dirty="0"/>
              <a:t>k </a:t>
            </a:r>
            <a:endParaRPr lang="en-US" sz="30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534400" cy="4191000"/>
          </a:xfrm>
        </p:spPr>
        <p:txBody>
          <a:bodyPr/>
          <a:lstStyle/>
          <a:p>
            <a:pPr eaLnBrk="1" hangingPunct="1"/>
            <a:r>
              <a:rPr lang="hu-HU" sz="2400"/>
              <a:t>Aktivátor fehérje: enhanszerhez köt és aktiválja a transzkripciót</a:t>
            </a:r>
            <a:endParaRPr lang="en-US" sz="2400"/>
          </a:p>
          <a:p>
            <a:pPr eaLnBrk="1" hangingPunct="1"/>
            <a:r>
              <a:rPr lang="hu-HU" sz="2400"/>
              <a:t>Két doménje van: DNS-kötő és aktiváló (RNS polimeráz-kötő)</a:t>
            </a:r>
            <a:endParaRPr lang="en-US" sz="2400"/>
          </a:p>
          <a:p>
            <a:pPr eaLnBrk="1" hangingPunct="1"/>
            <a:r>
              <a:rPr lang="hu-HU" sz="2400"/>
              <a:t>DNS-aktivátor komplexen nagyobb egységek is felépülhetnek</a:t>
            </a:r>
            <a:endParaRPr lang="en-US" sz="2400"/>
          </a:p>
        </p:txBody>
      </p:sp>
      <p:pic>
        <p:nvPicPr>
          <p:cNvPr id="60419" name="Picture 3" descr="18_09MyoDStructur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r="18057" b="6068"/>
          <a:stretch>
            <a:fillRect/>
          </a:stretch>
        </p:blipFill>
        <p:spPr bwMode="auto">
          <a:xfrm>
            <a:off x="3352800" y="2459038"/>
            <a:ext cx="4343400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Szövegdoboz 9"/>
          <p:cNvSpPr txBox="1">
            <a:spLocks noChangeArrowheads="1"/>
          </p:cNvSpPr>
          <p:nvPr/>
        </p:nvSpPr>
        <p:spPr bwMode="auto">
          <a:xfrm>
            <a:off x="914400" y="4038600"/>
            <a:ext cx="2416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Aktivátor fehérje-DNS</a:t>
            </a:r>
          </a:p>
          <a:p>
            <a:pPr eaLnBrk="1" hangingPunct="1"/>
            <a:r>
              <a:rPr lang="hu-HU"/>
              <a:t> komplex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225800"/>
          </a:xfrm>
        </p:spPr>
        <p:txBody>
          <a:bodyPr/>
          <a:lstStyle/>
          <a:p>
            <a:pPr marL="350838" indent="-350838" eaLnBrk="1" hangingPunct="1"/>
            <a:r>
              <a:rPr lang="hu-HU" sz="2800"/>
              <a:t>Egyes transzkripciós faktorok represszorként működnek</a:t>
            </a:r>
            <a:endParaRPr lang="en-US" sz="2800"/>
          </a:p>
          <a:p>
            <a:pPr marL="350838" indent="-350838" eaLnBrk="1" hangingPunct="1"/>
            <a:r>
              <a:rPr lang="hu-HU" sz="2800"/>
              <a:t>Néhány aktivátor és represszor közvetett hatásmechanizmussal rendelkezik: a kromatin szerkezetet befolyásolják, ezáltal szabályozva a transzkripciót</a:t>
            </a:r>
            <a:endParaRPr lang="en-US" sz="2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18_10ActivatorAction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5"/>
          <a:stretch>
            <a:fillRect/>
          </a:stretch>
        </p:blipFill>
        <p:spPr bwMode="auto">
          <a:xfrm>
            <a:off x="336550" y="136525"/>
            <a:ext cx="84693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2154238" y="349250"/>
            <a:ext cx="1150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Activators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374650" y="660400"/>
            <a:ext cx="503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DNA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1216025" y="109061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Enhancer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2497138" y="944563"/>
            <a:ext cx="1508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Distal control</a:t>
            </a:r>
            <a:br>
              <a:rPr lang="en-US" b="1"/>
            </a:br>
            <a:r>
              <a:rPr lang="en-US" b="1"/>
              <a:t>element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5659438" y="284163"/>
            <a:ext cx="1058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Promoter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7261225" y="4699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Gene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5356225" y="1076325"/>
            <a:ext cx="1111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TATA box</a:t>
            </a:r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>
            <a:off x="1957388" y="250825"/>
            <a:ext cx="173037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 flipV="1">
            <a:off x="1719263" y="476250"/>
            <a:ext cx="396875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13"/>
          <p:cNvSpPr>
            <a:spLocks noChangeShapeType="1"/>
          </p:cNvSpPr>
          <p:nvPr/>
        </p:nvSpPr>
        <p:spPr bwMode="auto">
          <a:xfrm>
            <a:off x="1984375" y="754063"/>
            <a:ext cx="44926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AutoShape 14"/>
          <p:cNvSpPr>
            <a:spLocks/>
          </p:cNvSpPr>
          <p:nvPr/>
        </p:nvSpPr>
        <p:spPr bwMode="auto">
          <a:xfrm rot="5400000">
            <a:off x="1678782" y="727868"/>
            <a:ext cx="127000" cy="569913"/>
          </a:xfrm>
          <a:prstGeom prst="rightBrace">
            <a:avLst>
              <a:gd name="adj1" fmla="val 3739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8" name="AutoShape 15"/>
          <p:cNvSpPr>
            <a:spLocks/>
          </p:cNvSpPr>
          <p:nvPr/>
        </p:nvSpPr>
        <p:spPr bwMode="auto">
          <a:xfrm rot="5400000">
            <a:off x="5846763" y="847725"/>
            <a:ext cx="127000" cy="266700"/>
          </a:xfrm>
          <a:prstGeom prst="rightBrace">
            <a:avLst>
              <a:gd name="adj1" fmla="val 1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9" name="AutoShape 16"/>
          <p:cNvSpPr>
            <a:spLocks/>
          </p:cNvSpPr>
          <p:nvPr/>
        </p:nvSpPr>
        <p:spPr bwMode="auto">
          <a:xfrm rot="-5400000">
            <a:off x="6103144" y="219869"/>
            <a:ext cx="127000" cy="728662"/>
          </a:xfrm>
          <a:prstGeom prst="rightBrace">
            <a:avLst>
              <a:gd name="adj1" fmla="val 478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18_10ActivatorAction_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42"/>
          <a:stretch>
            <a:fillRect/>
          </a:stretch>
        </p:blipFill>
        <p:spPr bwMode="auto">
          <a:xfrm>
            <a:off x="336550" y="136525"/>
            <a:ext cx="846931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154238" y="349250"/>
            <a:ext cx="1150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Activators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74650" y="660400"/>
            <a:ext cx="503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DNA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1216025" y="109061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Enhancer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2497138" y="944563"/>
            <a:ext cx="1508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Distal control</a:t>
            </a:r>
            <a:br>
              <a:rPr lang="en-US" b="1"/>
            </a:br>
            <a:r>
              <a:rPr lang="en-US" b="1"/>
              <a:t>element</a:t>
            </a:r>
          </a:p>
        </p:txBody>
      </p:sp>
      <p:sp>
        <p:nvSpPr>
          <p:cNvPr id="63495" name="Text Box 8"/>
          <p:cNvSpPr txBox="1">
            <a:spLocks noChangeArrowheads="1"/>
          </p:cNvSpPr>
          <p:nvPr/>
        </p:nvSpPr>
        <p:spPr bwMode="auto">
          <a:xfrm>
            <a:off x="5659438" y="284163"/>
            <a:ext cx="1058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Promoter</a:t>
            </a:r>
          </a:p>
        </p:txBody>
      </p:sp>
      <p:sp>
        <p:nvSpPr>
          <p:cNvPr id="63496" name="Text Box 9"/>
          <p:cNvSpPr txBox="1">
            <a:spLocks noChangeArrowheads="1"/>
          </p:cNvSpPr>
          <p:nvPr/>
        </p:nvSpPr>
        <p:spPr bwMode="auto">
          <a:xfrm>
            <a:off x="7261225" y="4699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Gene</a:t>
            </a:r>
          </a:p>
        </p:txBody>
      </p:sp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5356225" y="1076325"/>
            <a:ext cx="1111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TATA box</a:t>
            </a:r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6070600" y="1395413"/>
            <a:ext cx="1416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General</a:t>
            </a:r>
            <a:br>
              <a:rPr lang="en-US" b="1"/>
            </a:br>
            <a:r>
              <a:rPr lang="en-US" b="1"/>
              <a:t>transcription</a:t>
            </a:r>
            <a:br>
              <a:rPr lang="en-US" b="1"/>
            </a:br>
            <a:r>
              <a:rPr lang="en-US" b="1"/>
              <a:t>factors</a:t>
            </a:r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3643313" y="2209800"/>
            <a:ext cx="939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DNA-</a:t>
            </a:r>
            <a:br>
              <a:rPr lang="en-US" b="1"/>
            </a:br>
            <a:r>
              <a:rPr lang="en-US" b="1"/>
              <a:t>bending</a:t>
            </a:r>
            <a:br>
              <a:rPr lang="en-US" b="1"/>
            </a:br>
            <a:r>
              <a:rPr lang="en-US" b="1"/>
              <a:t>protein</a:t>
            </a:r>
          </a:p>
        </p:txBody>
      </p: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5811838" y="2963863"/>
            <a:ext cx="30305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Group of mediator proteins</a:t>
            </a:r>
          </a:p>
        </p:txBody>
      </p:sp>
      <p:sp>
        <p:nvSpPr>
          <p:cNvPr id="63501" name="Line 14"/>
          <p:cNvSpPr>
            <a:spLocks noChangeShapeType="1"/>
          </p:cNvSpPr>
          <p:nvPr/>
        </p:nvSpPr>
        <p:spPr bwMode="auto">
          <a:xfrm>
            <a:off x="1957388" y="250825"/>
            <a:ext cx="173037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Line 15"/>
          <p:cNvSpPr>
            <a:spLocks noChangeShapeType="1"/>
          </p:cNvSpPr>
          <p:nvPr/>
        </p:nvSpPr>
        <p:spPr bwMode="auto">
          <a:xfrm flipV="1">
            <a:off x="1719263" y="476250"/>
            <a:ext cx="396875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Line 16"/>
          <p:cNvSpPr>
            <a:spLocks noChangeShapeType="1"/>
          </p:cNvSpPr>
          <p:nvPr/>
        </p:nvSpPr>
        <p:spPr bwMode="auto">
          <a:xfrm>
            <a:off x="1984375" y="754063"/>
            <a:ext cx="44926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Line 17"/>
          <p:cNvSpPr>
            <a:spLocks noChangeShapeType="1"/>
          </p:cNvSpPr>
          <p:nvPr/>
        </p:nvSpPr>
        <p:spPr bwMode="auto">
          <a:xfrm flipH="1">
            <a:off x="3346450" y="2328863"/>
            <a:ext cx="2524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Line 18"/>
          <p:cNvSpPr>
            <a:spLocks noChangeShapeType="1"/>
          </p:cNvSpPr>
          <p:nvPr/>
        </p:nvSpPr>
        <p:spPr bwMode="auto">
          <a:xfrm>
            <a:off x="5383213" y="2817813"/>
            <a:ext cx="3968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AutoShape 19"/>
          <p:cNvSpPr>
            <a:spLocks/>
          </p:cNvSpPr>
          <p:nvPr/>
        </p:nvSpPr>
        <p:spPr bwMode="auto">
          <a:xfrm rot="5400000">
            <a:off x="1678782" y="727868"/>
            <a:ext cx="127000" cy="569913"/>
          </a:xfrm>
          <a:prstGeom prst="rightBrace">
            <a:avLst>
              <a:gd name="adj1" fmla="val 3739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507" name="AutoShape 20"/>
          <p:cNvSpPr>
            <a:spLocks/>
          </p:cNvSpPr>
          <p:nvPr/>
        </p:nvSpPr>
        <p:spPr bwMode="auto">
          <a:xfrm rot="5400000">
            <a:off x="5846763" y="847725"/>
            <a:ext cx="127000" cy="266700"/>
          </a:xfrm>
          <a:prstGeom prst="rightBrace">
            <a:avLst>
              <a:gd name="adj1" fmla="val 1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508" name="AutoShape 21"/>
          <p:cNvSpPr>
            <a:spLocks/>
          </p:cNvSpPr>
          <p:nvPr/>
        </p:nvSpPr>
        <p:spPr bwMode="auto">
          <a:xfrm rot="-5400000">
            <a:off x="6103144" y="219869"/>
            <a:ext cx="127000" cy="728662"/>
          </a:xfrm>
          <a:prstGeom prst="rightBrace">
            <a:avLst>
              <a:gd name="adj1" fmla="val 478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18_10ActivatorAction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"/>
          <a:stretch>
            <a:fillRect/>
          </a:stretch>
        </p:blipFill>
        <p:spPr bwMode="auto">
          <a:xfrm>
            <a:off x="336550" y="136525"/>
            <a:ext cx="8469313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2154238" y="349250"/>
            <a:ext cx="1150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Activators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374650" y="660400"/>
            <a:ext cx="503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DNA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1216025" y="109061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Enhancer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497138" y="944563"/>
            <a:ext cx="1508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Distal control</a:t>
            </a:r>
            <a:br>
              <a:rPr lang="en-US" b="1"/>
            </a:br>
            <a:r>
              <a:rPr lang="en-US" b="1"/>
              <a:t>element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5659438" y="284163"/>
            <a:ext cx="10588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Promoter</a:t>
            </a: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7261225" y="4699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Gene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5356225" y="1076325"/>
            <a:ext cx="1111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TATA box</a:t>
            </a:r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6070600" y="1395413"/>
            <a:ext cx="1416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General</a:t>
            </a:r>
            <a:br>
              <a:rPr lang="en-US" b="1"/>
            </a:br>
            <a:r>
              <a:rPr lang="en-US" b="1"/>
              <a:t>transcription</a:t>
            </a:r>
            <a:br>
              <a:rPr lang="en-US" b="1"/>
            </a:br>
            <a:r>
              <a:rPr lang="en-US" b="1"/>
              <a:t>factors</a:t>
            </a:r>
          </a:p>
        </p:txBody>
      </p:sp>
      <p:sp>
        <p:nvSpPr>
          <p:cNvPr id="64523" name="Text Box 12"/>
          <p:cNvSpPr txBox="1">
            <a:spLocks noChangeArrowheads="1"/>
          </p:cNvSpPr>
          <p:nvPr/>
        </p:nvSpPr>
        <p:spPr bwMode="auto">
          <a:xfrm>
            <a:off x="3643313" y="2209800"/>
            <a:ext cx="939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DNA-</a:t>
            </a:r>
            <a:br>
              <a:rPr lang="en-US" b="1"/>
            </a:br>
            <a:r>
              <a:rPr lang="en-US" b="1"/>
              <a:t>bending</a:t>
            </a:r>
            <a:br>
              <a:rPr lang="en-US" b="1"/>
            </a:br>
            <a:r>
              <a:rPr lang="en-US" b="1"/>
              <a:t>protein</a:t>
            </a:r>
          </a:p>
        </p:txBody>
      </p:sp>
      <p:sp>
        <p:nvSpPr>
          <p:cNvPr id="64524" name="Text Box 13"/>
          <p:cNvSpPr txBox="1">
            <a:spLocks noChangeArrowheads="1"/>
          </p:cNvSpPr>
          <p:nvPr/>
        </p:nvSpPr>
        <p:spPr bwMode="auto">
          <a:xfrm>
            <a:off x="5811838" y="2963863"/>
            <a:ext cx="30305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Group of mediator proteins</a:t>
            </a:r>
          </a:p>
        </p:txBody>
      </p:sp>
      <p:sp>
        <p:nvSpPr>
          <p:cNvPr id="64525" name="Text Box 14"/>
          <p:cNvSpPr txBox="1">
            <a:spLocks noChangeArrowheads="1"/>
          </p:cNvSpPr>
          <p:nvPr/>
        </p:nvSpPr>
        <p:spPr bwMode="auto">
          <a:xfrm>
            <a:off x="5735638" y="3835400"/>
            <a:ext cx="15875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RNA</a:t>
            </a:r>
            <a:br>
              <a:rPr lang="en-US" b="1"/>
            </a:br>
            <a:r>
              <a:rPr lang="en-US" b="1"/>
              <a:t>polymerase </a:t>
            </a:r>
            <a:r>
              <a:rPr lang="en-US" b="1">
                <a:latin typeface="Times" panose="02020603050405020304" pitchFamily="18" charset="0"/>
              </a:rPr>
              <a:t>II</a:t>
            </a:r>
            <a:endParaRPr lang="en-US" b="1"/>
          </a:p>
        </p:txBody>
      </p:sp>
      <p:sp>
        <p:nvSpPr>
          <p:cNvPr id="64526" name="Text Box 15"/>
          <p:cNvSpPr txBox="1">
            <a:spLocks noChangeArrowheads="1"/>
          </p:cNvSpPr>
          <p:nvPr/>
        </p:nvSpPr>
        <p:spPr bwMode="auto">
          <a:xfrm>
            <a:off x="6218238" y="5297488"/>
            <a:ext cx="15875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RNA</a:t>
            </a:r>
            <a:br>
              <a:rPr lang="en-US" b="1"/>
            </a:br>
            <a:r>
              <a:rPr lang="en-US" b="1"/>
              <a:t>polymerase </a:t>
            </a:r>
            <a:r>
              <a:rPr lang="en-US" b="1">
                <a:latin typeface="Times" panose="02020603050405020304" pitchFamily="18" charset="0"/>
              </a:rPr>
              <a:t>II</a:t>
            </a:r>
            <a:endParaRPr lang="en-US" b="1"/>
          </a:p>
        </p:txBody>
      </p:sp>
      <p:sp>
        <p:nvSpPr>
          <p:cNvPr id="64527" name="Text Box 16"/>
          <p:cNvSpPr txBox="1">
            <a:spLocks noChangeArrowheads="1"/>
          </p:cNvSpPr>
          <p:nvPr/>
        </p:nvSpPr>
        <p:spPr bwMode="auto">
          <a:xfrm>
            <a:off x="5716588" y="6276975"/>
            <a:ext cx="1693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RNA synthesis</a:t>
            </a:r>
          </a:p>
        </p:txBody>
      </p:sp>
      <p:sp>
        <p:nvSpPr>
          <p:cNvPr id="64528" name="Text Box 17"/>
          <p:cNvSpPr txBox="1">
            <a:spLocks noChangeArrowheads="1"/>
          </p:cNvSpPr>
          <p:nvPr/>
        </p:nvSpPr>
        <p:spPr bwMode="auto">
          <a:xfrm>
            <a:off x="2779713" y="6051550"/>
            <a:ext cx="20240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Transcription</a:t>
            </a:r>
            <a:br>
              <a:rPr lang="en-US" b="1"/>
            </a:br>
            <a:r>
              <a:rPr lang="en-US" b="1"/>
              <a:t>initiation complex</a:t>
            </a:r>
          </a:p>
        </p:txBody>
      </p:sp>
      <p:sp>
        <p:nvSpPr>
          <p:cNvPr id="64529" name="Line 18"/>
          <p:cNvSpPr>
            <a:spLocks noChangeShapeType="1"/>
          </p:cNvSpPr>
          <p:nvPr/>
        </p:nvSpPr>
        <p:spPr bwMode="auto">
          <a:xfrm>
            <a:off x="1957388" y="250825"/>
            <a:ext cx="173037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19"/>
          <p:cNvSpPr>
            <a:spLocks noChangeShapeType="1"/>
          </p:cNvSpPr>
          <p:nvPr/>
        </p:nvSpPr>
        <p:spPr bwMode="auto">
          <a:xfrm flipV="1">
            <a:off x="1719263" y="476250"/>
            <a:ext cx="396875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Line 20"/>
          <p:cNvSpPr>
            <a:spLocks noChangeShapeType="1"/>
          </p:cNvSpPr>
          <p:nvPr/>
        </p:nvSpPr>
        <p:spPr bwMode="auto">
          <a:xfrm>
            <a:off x="1984375" y="754063"/>
            <a:ext cx="44926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Line 21"/>
          <p:cNvSpPr>
            <a:spLocks noChangeShapeType="1"/>
          </p:cNvSpPr>
          <p:nvPr/>
        </p:nvSpPr>
        <p:spPr bwMode="auto">
          <a:xfrm flipH="1">
            <a:off x="3346450" y="2328863"/>
            <a:ext cx="2524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Line 22"/>
          <p:cNvSpPr>
            <a:spLocks noChangeShapeType="1"/>
          </p:cNvSpPr>
          <p:nvPr/>
        </p:nvSpPr>
        <p:spPr bwMode="auto">
          <a:xfrm>
            <a:off x="5383213" y="2817813"/>
            <a:ext cx="3968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Line 23"/>
          <p:cNvSpPr>
            <a:spLocks noChangeShapeType="1"/>
          </p:cNvSpPr>
          <p:nvPr/>
        </p:nvSpPr>
        <p:spPr bwMode="auto">
          <a:xfrm flipH="1">
            <a:off x="5462588" y="5424488"/>
            <a:ext cx="688975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AutoShape 24"/>
          <p:cNvSpPr>
            <a:spLocks/>
          </p:cNvSpPr>
          <p:nvPr/>
        </p:nvSpPr>
        <p:spPr bwMode="auto">
          <a:xfrm rot="5400000">
            <a:off x="1678782" y="727868"/>
            <a:ext cx="127000" cy="569913"/>
          </a:xfrm>
          <a:prstGeom prst="rightBrace">
            <a:avLst>
              <a:gd name="adj1" fmla="val 3739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4536" name="AutoShape 25"/>
          <p:cNvSpPr>
            <a:spLocks/>
          </p:cNvSpPr>
          <p:nvPr/>
        </p:nvSpPr>
        <p:spPr bwMode="auto">
          <a:xfrm rot="5400000">
            <a:off x="5846763" y="847725"/>
            <a:ext cx="127000" cy="266700"/>
          </a:xfrm>
          <a:prstGeom prst="rightBrace">
            <a:avLst>
              <a:gd name="adj1" fmla="val 1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4537" name="AutoShape 26"/>
          <p:cNvSpPr>
            <a:spLocks/>
          </p:cNvSpPr>
          <p:nvPr/>
        </p:nvSpPr>
        <p:spPr bwMode="auto">
          <a:xfrm rot="-5400000">
            <a:off x="6103144" y="219869"/>
            <a:ext cx="127000" cy="728662"/>
          </a:xfrm>
          <a:prstGeom prst="rightBrace">
            <a:avLst>
              <a:gd name="adj1" fmla="val 478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758CE5-DE81-40CF-8001-F824F7F1ACC1}" type="slidenum">
              <a:rPr/>
              <a:pPr eaLnBrk="1" hangingPunct="1"/>
              <a:t>5</a:t>
            </a:fld>
            <a:endParaRPr lang="en-US"/>
          </a:p>
        </p:txBody>
      </p:sp>
      <p:sp>
        <p:nvSpPr>
          <p:cNvPr id="19459" name="Szövegdoboz 2"/>
          <p:cNvSpPr txBox="1">
            <a:spLocks noChangeArrowheads="1"/>
          </p:cNvSpPr>
          <p:nvPr/>
        </p:nvSpPr>
        <p:spPr bwMode="auto">
          <a:xfrm>
            <a:off x="1600200" y="533400"/>
            <a:ext cx="650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/>
              <a:t>Szabályozási lehetőségek és szintek a génkifejeződésben</a:t>
            </a:r>
            <a:endParaRPr lang="en-US" b="1"/>
          </a:p>
        </p:txBody>
      </p:sp>
      <p:sp>
        <p:nvSpPr>
          <p:cNvPr id="19460" name="Szövegdoboz 3"/>
          <p:cNvSpPr txBox="1">
            <a:spLocks noChangeArrowheads="1"/>
          </p:cNvSpPr>
          <p:nvPr/>
        </p:nvSpPr>
        <p:spPr bwMode="auto">
          <a:xfrm>
            <a:off x="225425" y="1447800"/>
            <a:ext cx="8918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/>
              <a:t>Transzkripció szabályozása</a:t>
            </a:r>
            <a:r>
              <a:rPr lang="hu-HU"/>
              <a:t>: mikor mely génekről indulhat meg az mRNS átírása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		- represszorok, inducerek, transzkripciós faktorok</a:t>
            </a:r>
          </a:p>
          <a:p>
            <a:pPr eaLnBrk="1" hangingPunct="1"/>
            <a:r>
              <a:rPr lang="hu-HU"/>
              <a:t>		- kromatin szerkezet – epigenetika:  a DNS és az őt körülvevő fehérjék kódja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 b="1"/>
              <a:t>Poszttranszkripcionális szabályozási lehetőségek</a:t>
            </a:r>
            <a:r>
              <a:rPr lang="hu-HU"/>
              <a:t>: mRNS érés, stabilitás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 b="1"/>
              <a:t>Kis RNS-ek szerepei</a:t>
            </a:r>
            <a:endParaRPr lang="en-US" b="1"/>
          </a:p>
        </p:txBody>
      </p:sp>
      <p:sp>
        <p:nvSpPr>
          <p:cNvPr id="6" name="Jobbra nyíl 5"/>
          <p:cNvSpPr/>
          <p:nvPr/>
        </p:nvSpPr>
        <p:spPr>
          <a:xfrm>
            <a:off x="447675" y="2119313"/>
            <a:ext cx="762000" cy="152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Kombinatorikus kontroll: elemek variációja</a:t>
            </a:r>
          </a:p>
        </p:txBody>
      </p:sp>
      <p:sp>
        <p:nvSpPr>
          <p:cNvPr id="65539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C93E57-5002-4D99-A835-E2C166E6058D}" type="slidenum">
              <a:rPr/>
              <a:pPr eaLnBrk="1" hangingPunct="1"/>
              <a:t>50</a:t>
            </a:fld>
            <a:endParaRPr lang="en-US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74" y="1657643"/>
            <a:ext cx="6711851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14BF-6800-49DC-9DC4-F1D79DE91E3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8751873" cy="244792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28800" y="1371600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CBP – p300 funkciói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0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A3BF01-C5DA-4528-9AC4-8F4C5A1EF37A}" type="slidenum">
              <a:rPr/>
              <a:pPr eaLnBrk="1" hangingPunct="1"/>
              <a:t>6</a:t>
            </a:fld>
            <a:endParaRPr lang="en-US"/>
          </a:p>
        </p:txBody>
      </p:sp>
      <p:sp>
        <p:nvSpPr>
          <p:cNvPr id="20483" name="Szövegdoboz 2"/>
          <p:cNvSpPr txBox="1">
            <a:spLocks noChangeArrowheads="1"/>
          </p:cNvSpPr>
          <p:nvPr/>
        </p:nvSpPr>
        <p:spPr bwMode="auto">
          <a:xfrm>
            <a:off x="1219200" y="457200"/>
            <a:ext cx="502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2800"/>
              <a:t>Alapvető tények és paradoxon</a:t>
            </a:r>
            <a:endParaRPr lang="en-US" sz="2800"/>
          </a:p>
        </p:txBody>
      </p:sp>
      <p:sp>
        <p:nvSpPr>
          <p:cNvPr id="20484" name="Szövegdoboz 3"/>
          <p:cNvSpPr txBox="1">
            <a:spLocks noChangeArrowheads="1"/>
          </p:cNvSpPr>
          <p:nvPr/>
        </p:nvSpPr>
        <p:spPr bwMode="auto">
          <a:xfrm>
            <a:off x="0" y="1524000"/>
            <a:ext cx="92900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Egysejtűek: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Adott genomi készlet mellett különböző élettani jelenségek, a környezettől függően</a:t>
            </a:r>
          </a:p>
          <a:p>
            <a:pPr eaLnBrk="1" hangingPunct="1"/>
            <a:endParaRPr lang="hu-HU"/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Többsejtűek: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Egy organizmus valamennyi sejtje ugyanazt a genetikai állományt tartalmazza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Mégis, az egyes sejtek nagymértékben különböznek!</a:t>
            </a:r>
          </a:p>
          <a:p>
            <a:pPr eaLnBrk="1" hangingPunct="1"/>
            <a:endParaRPr lang="hu-HU"/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Hogyan lesznek egy adott kódoló állományból különböző működésű és felépítésű sejtek?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Egy tervrajzból különböző gyárok?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3A9F20-2867-40D5-B100-351C255B8BC2}" type="slidenum">
              <a:rPr/>
              <a:pPr eaLnBrk="1" hangingPunct="1"/>
              <a:t>7</a:t>
            </a:fld>
            <a:endParaRPr lang="en-US"/>
          </a:p>
        </p:txBody>
      </p:sp>
      <p:sp>
        <p:nvSpPr>
          <p:cNvPr id="21507" name="Szövegdoboz 2"/>
          <p:cNvSpPr txBox="1">
            <a:spLocks noChangeArrowheads="1"/>
          </p:cNvSpPr>
          <p:nvPr/>
        </p:nvSpPr>
        <p:spPr bwMode="auto">
          <a:xfrm>
            <a:off x="1524000" y="609600"/>
            <a:ext cx="374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2800"/>
              <a:t>A paradoxon feloldása</a:t>
            </a:r>
            <a:endParaRPr lang="en-US" sz="2800"/>
          </a:p>
        </p:txBody>
      </p:sp>
      <p:sp>
        <p:nvSpPr>
          <p:cNvPr id="21508" name="Szövegdoboz 3"/>
          <p:cNvSpPr txBox="1">
            <a:spLocks noChangeArrowheads="1"/>
          </p:cNvSpPr>
          <p:nvPr/>
        </p:nvSpPr>
        <p:spPr bwMode="auto">
          <a:xfrm>
            <a:off x="838200" y="1905000"/>
            <a:ext cx="79438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A változó környezeti körlümények hatására mind a prokarióták, </a:t>
            </a:r>
          </a:p>
          <a:p>
            <a:pPr eaLnBrk="1" hangingPunct="1"/>
            <a:r>
              <a:rPr lang="hu-HU"/>
              <a:t>mind az eukarióták eltérő génkifejeződési mintázattal reagálnak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A többsejtű élőlényekben a génkifejeződési mintázatok szabályozzák </a:t>
            </a:r>
          </a:p>
          <a:p>
            <a:pPr eaLnBrk="1" hangingPunct="1"/>
            <a:r>
              <a:rPr lang="hu-HU"/>
              <a:t>az egyedfejlődést, és felelősek a különböző sejttípusok megjelenéséért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Eukariótákban a génkifejeződési mintázatok kialakításában fehérje faktorok </a:t>
            </a:r>
          </a:p>
          <a:p>
            <a:pPr eaLnBrk="1" hangingPunct="1"/>
            <a:r>
              <a:rPr lang="hu-HU"/>
              <a:t>mellett kiemelt szerepük van egyes RNS molekuláknak</a:t>
            </a:r>
          </a:p>
          <a:p>
            <a:pPr eaLnBrk="1" hangingPunct="1"/>
            <a:r>
              <a:rPr lang="hu-HU"/>
              <a:t>		(non-coding RNS, small RNS)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298B75-91B1-4661-AB5D-821832073EBF}" type="slidenum">
              <a:rPr/>
              <a:pPr eaLnBrk="1" hangingPunct="1"/>
              <a:t>8</a:t>
            </a:fld>
            <a:endParaRPr lang="en-US"/>
          </a:p>
        </p:txBody>
      </p:sp>
      <p:sp>
        <p:nvSpPr>
          <p:cNvPr id="22531" name="Szövegdoboz 2"/>
          <p:cNvSpPr txBox="1">
            <a:spLocks noChangeArrowheads="1"/>
          </p:cNvSpPr>
          <p:nvPr/>
        </p:nvSpPr>
        <p:spPr bwMode="auto">
          <a:xfrm>
            <a:off x="2133600" y="533400"/>
            <a:ext cx="6237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3600"/>
              <a:t>Prokarióták: célirányos gépek</a:t>
            </a:r>
            <a:endParaRPr lang="en-US" sz="3600"/>
          </a:p>
        </p:txBody>
      </p:sp>
      <p:sp>
        <p:nvSpPr>
          <p:cNvPr id="22532" name="Szövegdoboz 3"/>
          <p:cNvSpPr txBox="1">
            <a:spLocks noChangeArrowheads="1"/>
          </p:cNvSpPr>
          <p:nvPr/>
        </p:nvSpPr>
        <p:spPr bwMode="auto">
          <a:xfrm>
            <a:off x="0" y="1447800"/>
            <a:ext cx="92249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Áramvonalas működés: ne csináljunk semmi feleslegeset, de azt, amit épp kell, </a:t>
            </a:r>
          </a:p>
          <a:p>
            <a:pPr eaLnBrk="1" hangingPunct="1"/>
            <a:r>
              <a:rPr lang="hu-HU"/>
              <a:t>azt nagyon jó hatékonysággal végezzük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Természetes szelekcióban előnye van azon törzseknek, melyek csakis az épp</a:t>
            </a:r>
          </a:p>
          <a:p>
            <a:pPr eaLnBrk="1" hangingPunct="1"/>
            <a:r>
              <a:rPr lang="hu-HU"/>
              <a:t>szükséges termékeket állítják elő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Enzimek esetén: a sejt vagy visszacsatoló szabályozással (kismolekuláris ligandok),</a:t>
            </a:r>
          </a:p>
          <a:p>
            <a:pPr eaLnBrk="1" hangingPunct="1"/>
            <a:r>
              <a:rPr lang="hu-HU"/>
              <a:t>vagy az enzimfehérje génjének szabályozásával állíthatja elő az adekvát</a:t>
            </a:r>
          </a:p>
          <a:p>
            <a:pPr eaLnBrk="1" hangingPunct="1"/>
            <a:r>
              <a:rPr lang="hu-HU"/>
              <a:t>működőképes enzimkészletet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A bakteriális génkifejeződési szabályozás alapja az operon modell, amely a transzkripció</a:t>
            </a:r>
          </a:p>
          <a:p>
            <a:pPr eaLnBrk="1" hangingPunct="1"/>
            <a:r>
              <a:rPr lang="hu-HU"/>
              <a:t>során működik, ill néha a transzlációval is kapcsolt lehet</a:t>
            </a:r>
            <a:endParaRPr lang="en-US"/>
          </a:p>
        </p:txBody>
      </p:sp>
      <p:sp>
        <p:nvSpPr>
          <p:cNvPr id="22533" name="Szövegdoboz 4"/>
          <p:cNvSpPr txBox="1">
            <a:spLocks noChangeArrowheads="1"/>
          </p:cNvSpPr>
          <p:nvPr/>
        </p:nvSpPr>
        <p:spPr bwMode="auto">
          <a:xfrm>
            <a:off x="457200" y="5029200"/>
            <a:ext cx="8534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/>
              <a:t>Operon: egy szabályzó régió egyszerre több, a DNS-en egymás után kódolt fehérje szintézisét szabályozza. A DNS-ről képződő mRNS átirat tartalmazza az operon által szabályozott összes fehérje kódját (ún. policisztronos mRNS). Az így szintetizált fehérjék általában jellemzően egy adott feladat elvégzéséhez szükségesek (pl. a triptofán szintéziséhez).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DE89CC-61A6-4C7F-BE55-5506F971AA3F}" type="slidenum">
              <a:rPr/>
              <a:pPr eaLnBrk="1" hangingPunct="1"/>
              <a:t>9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000">
                <a:solidFill>
                  <a:srgbClr val="FF9900"/>
                </a:solidFill>
              </a:rPr>
              <a:t>A trans</a:t>
            </a:r>
            <a:r>
              <a:rPr lang="hu-HU" sz="3000">
                <a:solidFill>
                  <a:srgbClr val="FF9900"/>
                </a:solidFill>
              </a:rPr>
              <a:t>zkripció prokariótákban</a:t>
            </a:r>
            <a:endParaRPr lang="en-US" sz="3000">
              <a:solidFill>
                <a:srgbClr val="FF9900"/>
              </a:solidFill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362200" y="1295400"/>
            <a:ext cx="455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sz="2400"/>
              <a:t>A transzkripció általános sémája</a:t>
            </a:r>
            <a:endParaRPr lang="en-US" sz="2400"/>
          </a:p>
        </p:txBody>
      </p:sp>
      <p:pic>
        <p:nvPicPr>
          <p:cNvPr id="23557" name="Picture 4" descr="fi4p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362200"/>
            <a:ext cx="7772400" cy="34544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7127</TotalTime>
  <Words>1490</Words>
  <Application>Microsoft Office PowerPoint</Application>
  <PresentationFormat>On-screen Show (4:3)</PresentationFormat>
  <Paragraphs>488</Paragraphs>
  <Slides>51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Alapértelmezett terv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transzkripció prokariótákban</vt:lpstr>
      <vt:lpstr>A transzkripció mechanizmusa Iniciáció</vt:lpstr>
      <vt:lpstr>TBP – DNS komplex TBP: TATA-box binding protein</vt:lpstr>
      <vt:lpstr>PowerPoint Presentation</vt:lpstr>
      <vt:lpstr>Gondolkozzunk!</vt:lpstr>
      <vt:lpstr>Footprinting: ujjlenyomat analízis</vt:lpstr>
      <vt:lpstr>PowerPoint Presentation</vt:lpstr>
      <vt:lpstr>PowerPoint Presentation</vt:lpstr>
      <vt:lpstr>Represszálható vs indukálható operonok: kétféle negatív szabályozás</vt:lpstr>
      <vt:lpstr>A laktóz operon: indukálható (alapáll: kikapcsolt)</vt:lpstr>
      <vt:lpstr>Gondolkodjunk!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Trp operon:kétlépcsős szabályozás:  1.Közvetlen Trp negatív visszacsatolás 2. mRNA gyengítés</vt:lpstr>
      <vt:lpstr>A Trp operon attenuációja (gyengítése) lényeg: a transzláció a transzkripció alatt már beindul</vt:lpstr>
      <vt:lpstr>Gondolkodjunk!</vt:lpstr>
      <vt:lpstr>Katabolit aktivátor protein (CAP/CRP): pozitív génszabályozás</vt:lpstr>
      <vt:lpstr>Katabolit szabályozás. cAMP a CAP-hoz köt katabolit aktivátor protein</vt:lpstr>
      <vt:lpstr>Az arabinóz operon</vt:lpstr>
      <vt:lpstr>Eukarióta többsejtűek</vt:lpstr>
      <vt:lpstr>PowerPoint Presentation</vt:lpstr>
      <vt:lpstr>PowerPoint Presentation</vt:lpstr>
      <vt:lpstr>PowerPoint Presentation</vt:lpstr>
      <vt:lpstr>Transzkripció eukariótákban és az Eu. gén</vt:lpstr>
      <vt:lpstr>Az eukarióta gének szerkezete</vt:lpstr>
      <vt:lpstr>Hisztonok</vt:lpstr>
      <vt:lpstr>Exonok-Intronok</vt:lpstr>
      <vt:lpstr>PowerPoint Presentation</vt:lpstr>
      <vt:lpstr>PowerPoint Presentation</vt:lpstr>
      <vt:lpstr>PowerPoint Presentation</vt:lpstr>
      <vt:lpstr>Transzkripciós faktorok (TF) szerepe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Kombinatorikus kontroll: elemek variációja</vt:lpstr>
      <vt:lpstr>PowerPoint Presentation</vt:lpstr>
    </vt:vector>
  </TitlesOfParts>
  <Company>ELTE Biokémiai Tanszék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PEPTIDKÖTÉS</dc:title>
  <dc:creator>Nyitray László</dc:creator>
  <cp:lastModifiedBy>Kinga</cp:lastModifiedBy>
  <cp:revision>140</cp:revision>
  <cp:lastPrinted>2016-03-06T11:26:52Z</cp:lastPrinted>
  <dcterms:created xsi:type="dcterms:W3CDTF">2002-02-25T12:47:52Z</dcterms:created>
  <dcterms:modified xsi:type="dcterms:W3CDTF">2020-03-07T20:04:31Z</dcterms:modified>
</cp:coreProperties>
</file>