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73" r:id="rId3"/>
    <p:sldId id="296" r:id="rId4"/>
    <p:sldId id="300" r:id="rId5"/>
    <p:sldId id="298" r:id="rId6"/>
    <p:sldId id="303" r:id="rId7"/>
    <p:sldId id="304" r:id="rId8"/>
    <p:sldId id="305" r:id="rId9"/>
    <p:sldId id="276" r:id="rId10"/>
    <p:sldId id="277" r:id="rId11"/>
    <p:sldId id="302" r:id="rId12"/>
    <p:sldId id="278" r:id="rId13"/>
    <p:sldId id="279" r:id="rId14"/>
    <p:sldId id="280" r:id="rId15"/>
    <p:sldId id="301" r:id="rId16"/>
    <p:sldId id="281" r:id="rId17"/>
    <p:sldId id="282" r:id="rId18"/>
    <p:sldId id="306" r:id="rId19"/>
    <p:sldId id="283" r:id="rId2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3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8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83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40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42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26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88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7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15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9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22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26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1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0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44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66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A5D6-DD59-4FEB-AE62-5C3854224392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15871D-FFA0-4B83-9C73-8FE5AF872F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8665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5200" dirty="0">
                <a:solidFill>
                  <a:schemeClr val="accent6">
                    <a:lumMod val="50000"/>
                  </a:schemeClr>
                </a:solidFill>
              </a:rPr>
              <a:t>KARI TANÉVZÁRÓ</a:t>
            </a: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694928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2025. június 25.</a:t>
            </a:r>
          </a:p>
        </p:txBody>
      </p:sp>
      <p:pic>
        <p:nvPicPr>
          <p:cNvPr id="6148" name="Picture 4" descr="Kepuletbo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5769"/>
            <a:ext cx="2736304" cy="77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Temp\_tc\VBK_s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65" y="4337288"/>
            <a:ext cx="1392101" cy="13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59832" y="858198"/>
            <a:ext cx="3048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86002D"/>
                </a:solidFill>
                <a:latin typeface="Calibri Light" pitchFamily="34" charset="0"/>
              </a:rPr>
              <a:t>Vegyészmérnöki és </a:t>
            </a:r>
            <a:r>
              <a:rPr lang="hu-HU" sz="1600" b="1" dirty="0" err="1">
                <a:solidFill>
                  <a:srgbClr val="86002D"/>
                </a:solidFill>
                <a:latin typeface="Calibri Light" pitchFamily="34" charset="0"/>
              </a:rPr>
              <a:t>Biomérnöki</a:t>
            </a:r>
            <a:r>
              <a:rPr lang="hu-HU" sz="1600" b="1" dirty="0">
                <a:solidFill>
                  <a:srgbClr val="86002D"/>
                </a:solidFill>
                <a:latin typeface="Calibri Light" pitchFamily="34" charset="0"/>
              </a:rPr>
              <a:t> Kar</a:t>
            </a:r>
            <a:endParaRPr lang="en-US" sz="1600" b="1" dirty="0">
              <a:solidFill>
                <a:srgbClr val="86002D"/>
              </a:solidFill>
              <a:latin typeface="Calibri Light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70BA44E-175E-CE99-E9CD-E8C102D14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40" y="4337288"/>
            <a:ext cx="1397311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3719" y="-47581"/>
            <a:ext cx="6488121" cy="1307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Nevesített Kiváló Hallgatói díj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342D2712-6A8C-519E-2997-CA58E85B4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45063"/>
              </p:ext>
            </p:extLst>
          </p:nvPr>
        </p:nvGraphicFramePr>
        <p:xfrm>
          <a:off x="386081" y="1389380"/>
          <a:ext cx="7101841" cy="4555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80">
                  <a:extLst>
                    <a:ext uri="{9D8B030D-6E8A-4147-A177-3AD203B41FA5}">
                      <a16:colId xmlns:a16="http://schemas.microsoft.com/office/drawing/2014/main" val="1856535410"/>
                    </a:ext>
                  </a:extLst>
                </a:gridCol>
                <a:gridCol w="1471282">
                  <a:extLst>
                    <a:ext uri="{9D8B030D-6E8A-4147-A177-3AD203B41FA5}">
                      <a16:colId xmlns:a16="http://schemas.microsoft.com/office/drawing/2014/main" val="902531277"/>
                    </a:ext>
                  </a:extLst>
                </a:gridCol>
                <a:gridCol w="3263279">
                  <a:extLst>
                    <a:ext uri="{9D8B030D-6E8A-4147-A177-3AD203B41FA5}">
                      <a16:colId xmlns:a16="http://schemas.microsoft.com/office/drawing/2014/main" val="1718479130"/>
                    </a:ext>
                  </a:extLst>
                </a:gridCol>
              </a:tblGrid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 József-díj</a:t>
                      </a:r>
                      <a:r>
                        <a:rPr lang="hu-HU" sz="17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7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(elméleti kémia)</a:t>
                      </a:r>
                      <a:endParaRPr lang="hu-H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Bartek</a:t>
                      </a:r>
                      <a:r>
                        <a:rPr lang="hu-H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Máté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évf.</a:t>
                      </a:r>
                      <a:endParaRPr lang="hu-H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082057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Holló János-díj</a:t>
                      </a:r>
                      <a:r>
                        <a:rPr lang="hu-HU" sz="17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(biotechnológia)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Szentirmai Anna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4927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Ilosvay Lajos-díj</a:t>
                      </a:r>
                      <a:r>
                        <a:rPr lang="hu-HU" sz="17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(analitikai kémia)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Kállai Balázs Zsolt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932748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Lempert</a:t>
                      </a:r>
                      <a:r>
                        <a:rPr lang="hu-HU" sz="17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Károly-díj</a:t>
                      </a:r>
                      <a:r>
                        <a:rPr lang="hu-HU" sz="17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(szerves kémia)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Szabó Bence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24103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Rabó Gyula-díj</a:t>
                      </a:r>
                      <a:r>
                        <a:rPr lang="hu-HU" sz="17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(kémiai technológia)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Képes Bence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21319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Rusznák</a:t>
                      </a:r>
                      <a:r>
                        <a:rPr lang="hu-HU" sz="17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István-díj</a:t>
                      </a:r>
                      <a:r>
                        <a:rPr lang="hu-HU" sz="17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(szerves kémiai technológia)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Gerő Viktória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944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Schay Géza-díj </a:t>
                      </a:r>
                      <a:r>
                        <a:rPr lang="hu-HU" sz="17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(fizikai kémia)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Balázs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évf.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36375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Schay</a:t>
                      </a:r>
                      <a:r>
                        <a:rPr lang="hu-HU" sz="17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Géza-díj </a:t>
                      </a:r>
                      <a:r>
                        <a:rPr lang="hu-HU" sz="17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(fizikai kémia)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Kertész Erik</a:t>
                      </a:r>
                      <a:endParaRPr lang="hu-HU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 hallgató</a:t>
                      </a:r>
                      <a:endParaRPr lang="hu-H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4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DD46-36B4-121A-60DB-6A0C3583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318877-840F-BB32-FBCB-A88BCFC8F9BA}"/>
              </a:ext>
            </a:extLst>
          </p:cNvPr>
          <p:cNvSpPr txBox="1">
            <a:spLocks noChangeArrowheads="1"/>
          </p:cNvSpPr>
          <p:nvPr/>
        </p:nvSpPr>
        <p:spPr>
          <a:xfrm>
            <a:off x="613719" y="-47581"/>
            <a:ext cx="6488121" cy="86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VBK Kiváló</a:t>
            </a:r>
            <a:r>
              <a:rPr lang="hu-H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Hallgatója</a:t>
            </a:r>
          </a:p>
        </p:txBody>
      </p:sp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AB58F915-8BF8-1C06-D697-3422A62AC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37004"/>
              </p:ext>
            </p:extLst>
          </p:nvPr>
        </p:nvGraphicFramePr>
        <p:xfrm>
          <a:off x="386081" y="1389380"/>
          <a:ext cx="7101841" cy="527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80">
                  <a:extLst>
                    <a:ext uri="{9D8B030D-6E8A-4147-A177-3AD203B41FA5}">
                      <a16:colId xmlns:a16="http://schemas.microsoft.com/office/drawing/2014/main" val="1856535410"/>
                    </a:ext>
                  </a:extLst>
                </a:gridCol>
                <a:gridCol w="1471282">
                  <a:extLst>
                    <a:ext uri="{9D8B030D-6E8A-4147-A177-3AD203B41FA5}">
                      <a16:colId xmlns:a16="http://schemas.microsoft.com/office/drawing/2014/main" val="902531277"/>
                    </a:ext>
                  </a:extLst>
                </a:gridCol>
                <a:gridCol w="3263279">
                  <a:extLst>
                    <a:ext uri="{9D8B030D-6E8A-4147-A177-3AD203B41FA5}">
                      <a16:colId xmlns:a16="http://schemas.microsoft.com/office/drawing/2014/main" val="1718479130"/>
                    </a:ext>
                  </a:extLst>
                </a:gridCol>
              </a:tblGrid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Bogner</a:t>
                      </a:r>
                      <a:r>
                        <a:rPr lang="hu-HU" sz="1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Marcell Márk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évf</a:t>
                      </a: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gyógyszervegyész-mérnöki</a:t>
                      </a:r>
                      <a:endParaRPr lang="hu-HU" sz="1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082057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Gyöngyössy Ádám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évf.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gyógyszervegyész-mérnöki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4927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Haffner Ádám Balázs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2.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vegyészmérnöki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932748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Kis-Tót Bálint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1.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biotechnológia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24103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Németh Áron Soma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2.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gyógyszervegyész-mérnöki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21319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Spátay Sára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évf.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vegyészmérnöki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944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Tóth Máté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évf.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36375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Zrinyi Anna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2.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vegyészmérnöki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6984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Bogner Marcell Márk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1.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gyógyszervegyész-mérnöki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90655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Gyöngyössy Ádám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2.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gyógyszervegyész-mérnöki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367226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Haffner Ádám Balázs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MSc 2. évf.</a:t>
                      </a:r>
                      <a:endParaRPr lang="hu-HU" sz="1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vegyészmérnöki</a:t>
                      </a:r>
                      <a:endParaRPr lang="hu-H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0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5413"/>
            <a:ext cx="6959600" cy="86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Hallgatói</a:t>
            </a:r>
            <a:r>
              <a:rPr lang="hu-HU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Díjak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8229" y="1569588"/>
            <a:ext cx="5807371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Doszlop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Sándor-díj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       (közösségi munkáért, HK javaslat):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rgbClr val="C00000"/>
                </a:solidFill>
              </a:rPr>
              <a:t>Ur Attila </a:t>
            </a:r>
            <a:r>
              <a:rPr lang="hu-HU" sz="2400" dirty="0" err="1">
                <a:solidFill>
                  <a:schemeClr val="tx1"/>
                </a:solidFill>
              </a:rPr>
              <a:t>BSc</a:t>
            </a:r>
            <a:r>
              <a:rPr lang="hu-HU" sz="2400" dirty="0"/>
              <a:t> III. évf.</a:t>
            </a:r>
          </a:p>
        </p:txBody>
      </p:sp>
    </p:spTree>
    <p:extLst>
      <p:ext uri="{BB962C8B-B14F-4D97-AF65-F5344CB8AC3E}">
        <p14:creationId xmlns:p14="http://schemas.microsoft.com/office/powerpoint/2010/main" val="30756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91580" y="359063"/>
            <a:ext cx="619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Oktatói-kutatói</a:t>
            </a: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Díjak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91580" y="692686"/>
            <a:ext cx="58725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Görög Jenő-díj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(oktatói munkáért, HK javaslat):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400" b="1" dirty="0">
                <a:solidFill>
                  <a:srgbClr val="C00000"/>
                </a:solidFill>
                <a:latin typeface="+mn-lt"/>
              </a:rPr>
              <a:t>Dr. </a:t>
            </a:r>
            <a:r>
              <a:rPr lang="hu-HU" sz="2400" b="1" dirty="0" err="1">
                <a:solidFill>
                  <a:srgbClr val="C00000"/>
                </a:solidFill>
                <a:latin typeface="+mn-lt"/>
              </a:rPr>
              <a:t>Tardy</a:t>
            </a:r>
            <a:r>
              <a:rPr lang="hu-HU" sz="2400" b="1" dirty="0">
                <a:solidFill>
                  <a:srgbClr val="C00000"/>
                </a:solidFill>
                <a:latin typeface="+mn-lt"/>
              </a:rPr>
              <a:t> Gábor</a:t>
            </a:r>
          </a:p>
          <a:p>
            <a:pPr algn="ctr" eaLnBrk="1" hangingPunct="1">
              <a:lnSpc>
                <a:spcPct val="150000"/>
              </a:lnSpc>
              <a:buNone/>
            </a:pPr>
            <a:endParaRPr lang="hu-HU" sz="2400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Réffy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József-díj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(oktatásban és annak fejlesztésében, szervezésében népszerűsítésében jeleskednek)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400" b="1" dirty="0">
                <a:solidFill>
                  <a:srgbClr val="C00000"/>
                </a:solidFill>
              </a:rPr>
              <a:t>Dr. Benkő Zoltán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hu-HU" sz="2400" b="1" dirty="0">
                <a:solidFill>
                  <a:srgbClr val="C00000"/>
                </a:solidFill>
              </a:rPr>
              <a:t>Dr. Nagyné Dr. Albert Emőke</a:t>
            </a:r>
          </a:p>
          <a:p>
            <a:pPr algn="ctr" eaLnBrk="1" hangingPunct="1">
              <a:lnSpc>
                <a:spcPct val="150000"/>
              </a:lnSpc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3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7813"/>
            <a:ext cx="6065520" cy="86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Oktatói-kutatói Díjak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3731" y="1608205"/>
            <a:ext cx="6766989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Pungor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Ernő-díj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(45 év alatt, szakmai-tudományos munkáért):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b="1" dirty="0">
                <a:solidFill>
                  <a:srgbClr val="C00000"/>
                </a:solidFill>
              </a:rPr>
              <a:t>Dr. </a:t>
            </a:r>
            <a:r>
              <a:rPr lang="hu-HU" sz="2400" b="1" dirty="0" err="1">
                <a:solidFill>
                  <a:srgbClr val="C00000"/>
                </a:solidFill>
              </a:rPr>
              <a:t>Feigl</a:t>
            </a:r>
            <a:r>
              <a:rPr lang="hu-HU" sz="2400" b="1" dirty="0">
                <a:solidFill>
                  <a:srgbClr val="C00000"/>
                </a:solidFill>
              </a:rPr>
              <a:t> Viktória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Fodor Lajos-díj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közösségért, a Kar érdekében a legtöbbet tették.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):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hu-HU" sz="2400" b="1" dirty="0">
                <a:solidFill>
                  <a:srgbClr val="C00000"/>
                </a:solidFill>
              </a:rPr>
              <a:t>Dr. Szolnoki Beáta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F7A8-D248-98D7-8866-09EF00BF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83592E6-8A96-056B-6402-D502F39421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7813"/>
            <a:ext cx="6065520" cy="86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Oktatói-kutatói Díjak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AA9B864-4B96-24AA-DB8F-2F5CABC4975B}"/>
              </a:ext>
            </a:extLst>
          </p:cNvPr>
          <p:cNvSpPr txBox="1">
            <a:spLocks noChangeArrowheads="1"/>
          </p:cNvSpPr>
          <p:nvPr/>
        </p:nvSpPr>
        <p:spPr>
          <a:xfrm>
            <a:off x="263731" y="1608205"/>
            <a:ext cx="6766989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Wartha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Vince-díj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(kiváló mérnöki munkáért műszaki fejlesztésért):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rgbClr val="C00000"/>
                </a:solidFill>
              </a:rPr>
              <a:t>Dr. Németh Áron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Csűrös Zoltán-díj 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sz="2400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technológiai oktatásban kiemelkedő oktató):</a:t>
            </a:r>
          </a:p>
          <a:p>
            <a:pPr algn="ctr" fontAlgn="auto">
              <a:spcAft>
                <a:spcPts val="0"/>
              </a:spcAft>
              <a:buNone/>
            </a:pPr>
            <a:r>
              <a:rPr lang="hu-HU" sz="2400" b="1" dirty="0">
                <a:solidFill>
                  <a:srgbClr val="C00000"/>
                </a:solidFill>
              </a:rPr>
              <a:t>Dr. Hegedűs László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6116320" cy="86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Kar Kiváló Dolgozója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643050"/>
            <a:ext cx="5729287" cy="411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sz="6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hu-HU" sz="59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Dr. Deák Veronika</a:t>
            </a:r>
          </a:p>
          <a:p>
            <a:pPr marL="0" indent="0" algn="ctr">
              <a:spcAft>
                <a:spcPts val="600"/>
              </a:spcAft>
              <a:buNone/>
            </a:pPr>
            <a:endParaRPr lang="hu-HU" sz="590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hu-HU" sz="5900" b="1" dirty="0" err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Jágerszki</a:t>
            </a:r>
            <a:r>
              <a:rPr lang="hu-HU" sz="59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Gyula</a:t>
            </a:r>
          </a:p>
          <a:p>
            <a:pPr marL="0" indent="0" algn="ctr">
              <a:spcAft>
                <a:spcPts val="600"/>
              </a:spcAft>
              <a:buNone/>
            </a:pPr>
            <a:endParaRPr lang="hu-HU" sz="590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hu-HU" sz="59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Dr. Tegze Borbála</a:t>
            </a:r>
          </a:p>
          <a:p>
            <a:pPr marL="0" indent="0" algn="ctr">
              <a:spcAft>
                <a:spcPts val="600"/>
              </a:spcAft>
              <a:buNone/>
            </a:pPr>
            <a:endParaRPr lang="hu-HU" sz="6000" dirty="0">
              <a:solidFill>
                <a:srgbClr val="CC33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</a:rPr>
              <a:t>		</a:t>
            </a:r>
            <a:r>
              <a:rPr lang="hu-HU" dirty="0">
                <a:solidFill>
                  <a:srgbClr val="C00000"/>
                </a:solidFill>
              </a:rPr>
              <a:t>		</a:t>
            </a:r>
            <a:r>
              <a:rPr lang="hu-HU" b="1" dirty="0">
                <a:solidFill>
                  <a:srgbClr val="C0000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</a:rPr>
              <a:t>		</a:t>
            </a:r>
            <a:endParaRPr lang="hu-HU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hu-HU" dirty="0">
                <a:solidFill>
                  <a:srgbClr val="C00000"/>
                </a:solidFill>
              </a:rPr>
              <a:t>	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hu-HU" dirty="0">
                <a:solidFill>
                  <a:srgbClr val="C00000"/>
                </a:solidFill>
              </a:rPr>
              <a:t>		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			 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188640"/>
            <a:ext cx="665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OHV – A 100 legjobb oktató között szereplő kollégák 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1E7A6441-A895-1086-08F6-C794EED14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94698"/>
              </p:ext>
            </p:extLst>
          </p:nvPr>
        </p:nvGraphicFramePr>
        <p:xfrm>
          <a:off x="345937" y="1868115"/>
          <a:ext cx="7233644" cy="401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484">
                  <a:extLst>
                    <a:ext uri="{9D8B030D-6E8A-4147-A177-3AD203B41FA5}">
                      <a16:colId xmlns:a16="http://schemas.microsoft.com/office/drawing/2014/main" val="1981419923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058308743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</a:rPr>
                        <a:t>2023/2024 2. félév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2024/2025 1. félév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7218319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Csesztregi</a:t>
                      </a: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Tamás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Kertész Erik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312713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hu-HU" sz="20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Szilágyiné</a:t>
                      </a: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Dr. Kertész Júlia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Tóth Tünde Mária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2689277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Haáz Enikő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Kupai József Attila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444662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Salgó András Iván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Keglevich Péter János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6658178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hu-HU" sz="20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Keglevich</a:t>
                      </a: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Péter János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Salgó András Iván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1389244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Hórvölgyi Zoltán Dezső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Bell Evelin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6438518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Fekete-Kertész Ildikó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6212680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Márton Rita</a:t>
                      </a:r>
                      <a:endParaRPr lang="hu-H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8549941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Szalai Tibor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551308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Molnár Mónika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7529467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Janek</a:t>
                      </a:r>
                      <a:r>
                        <a:rPr lang="hu-H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Zsuzsanna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0844171"/>
                  </a:ext>
                </a:extLst>
              </a:tr>
              <a:tr h="30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Lőrincz Balázs</a:t>
                      </a:r>
                      <a:endParaRPr lang="hu-H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950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víz, tengerpart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CDAB790-B922-276C-236A-DD4316944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931" y="109330"/>
            <a:ext cx="4035286" cy="4035286"/>
          </a:xfrm>
          <a:prstGeom prst="rect">
            <a:avLst/>
          </a:prstGeom>
        </p:spPr>
      </p:pic>
      <p:pic>
        <p:nvPicPr>
          <p:cNvPr id="5" name="Kép 4" descr="A képen homok, kézírás, rajz, talaj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81B87DF-24E4-5D5D-C514-8186E08D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052" y="2932044"/>
            <a:ext cx="3737112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620" y="2052638"/>
            <a:ext cx="6068060" cy="1008062"/>
          </a:xfrm>
        </p:spPr>
        <p:txBody>
          <a:bodyPr>
            <a:noAutofit/>
          </a:bodyPr>
          <a:lstStyle/>
          <a:p>
            <a:pPr marL="0" algn="ctr" eaLnBrk="1" hangingPunct="1">
              <a:spcBef>
                <a:spcPts val="0"/>
              </a:spcBef>
              <a:buNone/>
            </a:pP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A VBK minden munkatársának és partnereinknek köszönöm a 2024/2025 tanévi eredményes munkát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algn="ctr" eaLnBrk="1" hangingPunct="1">
              <a:spcBef>
                <a:spcPts val="0"/>
              </a:spcBef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marL="0" algn="ctr" eaLnBrk="1" hangingPunct="1">
              <a:spcBef>
                <a:spcPts val="0"/>
              </a:spcBef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737A6E2-0990-1F32-BDBD-12D32A09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94" y="486648"/>
            <a:ext cx="1397311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81200" y="1922853"/>
            <a:ext cx="4003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u-H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Kinevezések, </a:t>
            </a:r>
          </a:p>
          <a:p>
            <a:pPr eaLnBrk="1" hangingPunct="1"/>
            <a:r>
              <a:rPr lang="hu-H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Elismerések, kitüntetések</a:t>
            </a:r>
          </a:p>
        </p:txBody>
      </p:sp>
    </p:spTree>
    <p:extLst>
      <p:ext uri="{BB962C8B-B14F-4D97-AF65-F5344CB8AC3E}">
        <p14:creationId xmlns:p14="http://schemas.microsoft.com/office/powerpoint/2010/main" val="4573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78E0FE1-EF81-4E9D-71F5-BDDFC5B560BB}"/>
              </a:ext>
            </a:extLst>
          </p:cNvPr>
          <p:cNvSpPr txBox="1"/>
          <p:nvPr/>
        </p:nvSpPr>
        <p:spPr>
          <a:xfrm>
            <a:off x="-477520" y="281280"/>
            <a:ext cx="739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Kinevezések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DA7CC92-8C88-9D15-1A8D-3323ACA47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45905"/>
              </p:ext>
            </p:extLst>
          </p:nvPr>
        </p:nvGraphicFramePr>
        <p:xfrm>
          <a:off x="304800" y="2001520"/>
          <a:ext cx="7172961" cy="235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2961">
                  <a:extLst>
                    <a:ext uri="{9D8B030D-6E8A-4147-A177-3AD203B41FA5}">
                      <a16:colId xmlns:a16="http://schemas.microsoft.com/office/drawing/2014/main" val="806510247"/>
                    </a:ext>
                  </a:extLst>
                </a:gridCol>
              </a:tblGrid>
              <a:tr h="2357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solidFill>
                            <a:srgbClr val="C00000"/>
                          </a:solidFill>
                          <a:effectLst/>
                        </a:rPr>
                        <a:t>Dr. Balogh Diána </a:t>
                      </a: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Szerves Kémia és Technológia Tanszék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Dr</a:t>
                      </a:r>
                      <a:r>
                        <a:rPr lang="hu-HU" sz="2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hu-HU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Szolnoki Beáta </a:t>
                      </a: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Szerves Kémia és Technológia Tanszék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48022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1D3E7A20-7389-4978-6BB2-0034C8E2884F}"/>
              </a:ext>
            </a:extLst>
          </p:cNvPr>
          <p:cNvSpPr txBox="1"/>
          <p:nvPr/>
        </p:nvSpPr>
        <p:spPr>
          <a:xfrm>
            <a:off x="792480" y="1282449"/>
            <a:ext cx="522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egyetemi docensi kinevezést kap: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5177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2A07-8972-1EB7-E62E-077A691F1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D04702-9199-73CC-2CC9-DF1CE67E88A3}"/>
              </a:ext>
            </a:extLst>
          </p:cNvPr>
          <p:cNvSpPr txBox="1"/>
          <p:nvPr/>
        </p:nvSpPr>
        <p:spPr>
          <a:xfrm>
            <a:off x="894080" y="324588"/>
            <a:ext cx="601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Évközbeni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AC7146B-6529-9CB2-8DCB-A75A25AF57FB}"/>
              </a:ext>
            </a:extLst>
          </p:cNvPr>
          <p:cNvSpPr txBox="1"/>
          <p:nvPr/>
        </p:nvSpPr>
        <p:spPr>
          <a:xfrm>
            <a:off x="894080" y="1388606"/>
            <a:ext cx="7232048" cy="514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Érdemrend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Lovag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keresztje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Pécs Miklós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Eötvös József-díj					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Faigl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Ferenc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Szent-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Györgyi Albert-díj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Dr. Szarka András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Széchenyi-díj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 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yulászi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László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Miniszter Elismerő oklevele: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Bakó Péter, Dr. Benkő Zoltán, 								Laukó Jánosné, Dr. Kállay-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Menyhárd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Alfréd, Dr. Janzsó Béla, Mészárosné 								Dr. Tőrincsi Mercédesz, Dr. 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Réczey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	Istvánné</a:t>
            </a:r>
            <a:r>
              <a:rPr lang="hu-H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Eötvös József koszorú: 	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Tóth Gábor József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Zemplén Géza Fődíj: 	</a:t>
            </a:r>
            <a:r>
              <a:rPr lang="hu-H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Mika László Tamás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Varga József Egyetemi Díj: 	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Pataki Hajnalka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E469F76-6172-5ACB-F22D-2E1A98157215}"/>
              </a:ext>
            </a:extLst>
          </p:cNvPr>
          <p:cNvSpPr txBox="1"/>
          <p:nvPr/>
        </p:nvSpPr>
        <p:spPr>
          <a:xfrm>
            <a:off x="778366" y="330808"/>
            <a:ext cx="601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Évközbeni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74A8F1-FFDB-4BEB-3005-603414C879ED}"/>
              </a:ext>
            </a:extLst>
          </p:cNvPr>
          <p:cNvSpPr txBox="1"/>
          <p:nvPr/>
        </p:nvSpPr>
        <p:spPr>
          <a:xfrm>
            <a:off x="863600" y="1388606"/>
            <a:ext cx="7262528" cy="566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József Nádor emlékérem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Marosi György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Stoczek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József emlékérem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Igricz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Tamás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BME Tiszteletbeli doktor: 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Dr. 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Regine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Schönlechner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professor, 								BOKU, Bécs, Ausztria (ABÉT)</a:t>
            </a: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Dr. Christian Müller professor 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Freie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			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Berlin (SZAKT)</a:t>
            </a: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Egyetem díszpolgára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Dr. Demjén Zoltán c. egyetemi docens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Műegyetem Kiváló Oktatója”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Szilágyiné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Dr.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Kertész Julia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Lőrincz Balázs</a:t>
            </a: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TDK Emlékplakett 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Dr. Pécs Miklós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TDK Pro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Progressio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Oktatói Díj: 		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Benkő Zoltán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Progrssio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Innovációs Díj: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Dr. Bordácsné Dr.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Bocz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Katalin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Mestertanár Aranyérem: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Dr. Nagy Zsombor Kristóf</a:t>
            </a:r>
          </a:p>
          <a:p>
            <a:r>
              <a:rPr lang="hu-HU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hu-HU" b="1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Scientia</a:t>
            </a:r>
            <a:r>
              <a:rPr lang="hu-HU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Aranyérm: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Fekete Csilla, Borbás Balázs</a:t>
            </a:r>
          </a:p>
          <a:p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5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7BCD0-4AEF-6F61-FCB4-E9C5E3E9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A25164B-26E5-277F-45B1-88A420CF96B4}"/>
              </a:ext>
            </a:extLst>
          </p:cNvPr>
          <p:cNvSpPr txBox="1"/>
          <p:nvPr/>
        </p:nvSpPr>
        <p:spPr>
          <a:xfrm>
            <a:off x="887697" y="332851"/>
            <a:ext cx="601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Évközbeni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7679001-DB75-43CA-954D-35F475C074D4}"/>
              </a:ext>
            </a:extLst>
          </p:cNvPr>
          <p:cNvSpPr txBox="1"/>
          <p:nvPr/>
        </p:nvSpPr>
        <p:spPr>
          <a:xfrm>
            <a:off x="802640" y="1388606"/>
            <a:ext cx="7323488" cy="625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Simon-</a:t>
            </a:r>
            <a:r>
              <a:rPr lang="hu-H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Widmer</a:t>
            </a: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Díját Svájci Kémiai Társaság (SCS)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Gyurcsányi E. Róbert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Bárány Róbert-díj: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Mester Dávid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Fulbright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kutatói ösztöndíj (Colorado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USA)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Papp Soma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Suzuki ösztöndíj (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Shizuoka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Japan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Simon László Ferenc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Research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Immersion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Young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Scholarship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exceptionally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talented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</a:t>
            </a: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Solymosi Gergely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0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F09E561-36E6-22DD-F078-05E5EAB3CFFD}"/>
              </a:ext>
            </a:extLst>
          </p:cNvPr>
          <p:cNvSpPr txBox="1"/>
          <p:nvPr/>
        </p:nvSpPr>
        <p:spPr>
          <a:xfrm>
            <a:off x="546653" y="302352"/>
            <a:ext cx="6651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Évközbeni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53ADD1-5E9F-4A18-3C7B-686B5A55944E}"/>
              </a:ext>
            </a:extLst>
          </p:cNvPr>
          <p:cNvSpPr txBox="1"/>
          <p:nvPr/>
        </p:nvSpPr>
        <p:spPr>
          <a:xfrm>
            <a:off x="653498" y="1352347"/>
            <a:ext cx="4586908" cy="475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Varga József Alapítvány </a:t>
            </a: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Pungor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Ernő doktorvárományosi ösztöndíj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Bulátkó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Anna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Huyen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endParaRPr lang="hu-HU" sz="1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Farkas Vajk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Karajz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Dániel Attila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Kovács Norbert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Márton Péter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Muskovics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Gabriella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Németh Imre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Tóth Gergő Dániel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Varga József Alapítvány Start </a:t>
            </a:r>
            <a:r>
              <a:rPr lang="hu-H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pályázat nyertes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Jaksics</a:t>
            </a:r>
            <a:r>
              <a:rPr lang="hu-H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Edina</a:t>
            </a:r>
            <a:endParaRPr lang="hu-H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6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3DF884A-531D-0FEB-1BB2-BA12BDA1583A}"/>
              </a:ext>
            </a:extLst>
          </p:cNvPr>
          <p:cNvSpPr txBox="1"/>
          <p:nvPr/>
        </p:nvSpPr>
        <p:spPr>
          <a:xfrm>
            <a:off x="981488" y="1289784"/>
            <a:ext cx="4586908" cy="606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Varga József Alapítvány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Somogyi Mihály pályázat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Fehér Csaba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Nagy Gergely Nándor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Tóth András József</a:t>
            </a:r>
            <a:endParaRPr lang="hu-H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Varga József Alapítvány </a:t>
            </a:r>
            <a:r>
              <a:rPr lang="hu-H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Posztdoktori Ösztöndíj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Gyarmati Benjámin Sándor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Kupai József Attila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Bolyai János Kutatási ösztöndíj:</a:t>
            </a:r>
          </a:p>
          <a:p>
            <a:pPr marL="342000" lvl="0" indent="-3420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Ábrányi-Balogh Péter</a:t>
            </a:r>
          </a:p>
          <a:p>
            <a:pPr marL="342000" lvl="0" indent="-3420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Fekete-Kertész Ildikó</a:t>
            </a:r>
          </a:p>
          <a:p>
            <a:pPr marL="342000" indent="-3420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Nagy Zsombor Kristóf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hu-HU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hu-HU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hu-HU" b="1" kern="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1B14C38-8A17-4A26-BEE2-0F9A166077A2}"/>
              </a:ext>
            </a:extLst>
          </p:cNvPr>
          <p:cNvSpPr txBox="1"/>
          <p:nvPr/>
        </p:nvSpPr>
        <p:spPr>
          <a:xfrm>
            <a:off x="981488" y="282474"/>
            <a:ext cx="63635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Évközbeni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elismerések</a:t>
            </a:r>
          </a:p>
        </p:txBody>
      </p:sp>
    </p:spTree>
    <p:extLst>
      <p:ext uri="{BB962C8B-B14F-4D97-AF65-F5344CB8AC3E}">
        <p14:creationId xmlns:p14="http://schemas.microsoft.com/office/powerpoint/2010/main" val="11888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797104" y="315000"/>
            <a:ext cx="597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Oktatói</a:t>
            </a:r>
            <a:r>
              <a:rPr lang="hu-HU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címek</a:t>
            </a:r>
            <a:endParaRPr lang="hu-HU" sz="4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3528" y="1212240"/>
            <a:ext cx="67783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Címzetes egyetemi tanár: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C00000"/>
                </a:solidFill>
                <a:latin typeface="+mn-lt"/>
              </a:rPr>
              <a:t>Dr. </a:t>
            </a:r>
            <a:r>
              <a:rPr lang="hu-HU" sz="2400" b="1" dirty="0">
                <a:solidFill>
                  <a:srgbClr val="C00000"/>
                </a:solidFill>
              </a:rPr>
              <a:t>Nagy József</a:t>
            </a:r>
            <a:endParaRPr lang="hu-HU" sz="24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ts val="600"/>
              </a:spcBef>
              <a:buNone/>
            </a:pPr>
            <a:endParaRPr lang="hu-H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Címzetes egyetemi docens: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C00000"/>
                </a:solidFill>
                <a:latin typeface="+mn-lt"/>
              </a:rPr>
              <a:t>Dr. Drahos László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C00000"/>
                </a:solidFill>
              </a:rPr>
              <a:t>Dr. </a:t>
            </a:r>
            <a:r>
              <a:rPr lang="hu-HU" sz="2400" b="1" dirty="0" err="1">
                <a:solidFill>
                  <a:srgbClr val="C00000"/>
                </a:solidFill>
              </a:rPr>
              <a:t>Háda</a:t>
            </a:r>
            <a:r>
              <a:rPr lang="hu-HU" sz="2400" b="1" dirty="0">
                <a:solidFill>
                  <a:srgbClr val="C00000"/>
                </a:solidFill>
              </a:rPr>
              <a:t> Viktor</a:t>
            </a:r>
          </a:p>
          <a:p>
            <a:pPr algn="ctr" eaLnBrk="1" hangingPunct="1">
              <a:spcBef>
                <a:spcPts val="600"/>
              </a:spcBef>
              <a:buNone/>
            </a:pPr>
            <a:endParaRPr lang="hu-HU" sz="24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u="sng" dirty="0"/>
              <a:t>A Kar Tiszteletbeli oktatója: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C00000"/>
                </a:solidFill>
              </a:rPr>
              <a:t>Domján Iván</a:t>
            </a:r>
          </a:p>
          <a:p>
            <a:pPr algn="ctr" eaLnBrk="1" hangingPunct="1">
              <a:spcBef>
                <a:spcPts val="600"/>
              </a:spcBef>
              <a:buNone/>
            </a:pPr>
            <a:endParaRPr lang="hu-HU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6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7170</TotalTime>
  <Words>1009</Words>
  <Application>Microsoft Office PowerPoint</Application>
  <PresentationFormat>Diavetítés a képernyőre (4:3 oldalarány)</PresentationFormat>
  <Paragraphs>219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Trebuchet MS</vt:lpstr>
      <vt:lpstr>Wingdings 3</vt:lpstr>
      <vt:lpstr>Dimenzió</vt:lpstr>
      <vt:lpstr>KARI TANÉVZÁRÓ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VBK belső kommunikáció,  kari szintű belső rendezvények</dc:title>
  <dc:creator>Kózelné Dr. Székely Edit Éva</dc:creator>
  <cp:lastModifiedBy>Mészárosné Dr. Tőrincsi Mercédesz</cp:lastModifiedBy>
  <cp:revision>80</cp:revision>
  <cp:lastPrinted>2023-06-28T07:04:49Z</cp:lastPrinted>
  <dcterms:created xsi:type="dcterms:W3CDTF">2022-06-12T09:30:00Z</dcterms:created>
  <dcterms:modified xsi:type="dcterms:W3CDTF">2025-07-01T07:31:51Z</dcterms:modified>
</cp:coreProperties>
</file>