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2" r:id="rId2"/>
    <p:sldId id="273" r:id="rId3"/>
    <p:sldId id="296" r:id="rId4"/>
    <p:sldId id="307" r:id="rId5"/>
    <p:sldId id="316" r:id="rId6"/>
    <p:sldId id="317" r:id="rId7"/>
    <p:sldId id="300" r:id="rId8"/>
    <p:sldId id="298" r:id="rId9"/>
    <p:sldId id="303" r:id="rId10"/>
    <p:sldId id="308" r:id="rId11"/>
    <p:sldId id="304" r:id="rId12"/>
    <p:sldId id="305" r:id="rId13"/>
    <p:sldId id="309" r:id="rId14"/>
    <p:sldId id="276" r:id="rId15"/>
    <p:sldId id="277" r:id="rId16"/>
    <p:sldId id="302" r:id="rId17"/>
    <p:sldId id="278" r:id="rId18"/>
    <p:sldId id="279" r:id="rId19"/>
    <p:sldId id="280" r:id="rId20"/>
    <p:sldId id="301" r:id="rId21"/>
    <p:sldId id="281" r:id="rId22"/>
    <p:sldId id="282" r:id="rId23"/>
    <p:sldId id="269" r:id="rId24"/>
    <p:sldId id="314" r:id="rId25"/>
    <p:sldId id="306" r:id="rId26"/>
  </p:sldIdLst>
  <p:sldSz cx="9144000" cy="6858000" type="screen4x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6328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215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192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722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626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0109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5010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844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2667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389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3838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24054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3420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8265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886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473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4A5D6-DD59-4FEB-AE62-5C3854224392}" type="datetimeFigureOut">
              <a:rPr lang="hu-HU" smtClean="0"/>
              <a:t>2026. 07. 01.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15871D-FFA0-4B83-9C73-8FE5AF872F8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110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86652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hu-HU" sz="5200" dirty="0">
                <a:solidFill>
                  <a:schemeClr val="accent6">
                    <a:lumMod val="50000"/>
                  </a:schemeClr>
                </a:solidFill>
              </a:rPr>
              <a:t>KARI TANÉVZÁRÓ</a:t>
            </a:r>
          </a:p>
        </p:txBody>
      </p:sp>
      <p:sp>
        <p:nvSpPr>
          <p:cNvPr id="2" name="Alcím 1"/>
          <p:cNvSpPr>
            <a:spLocks noGrp="1"/>
          </p:cNvSpPr>
          <p:nvPr>
            <p:ph type="subTitle" idx="1"/>
          </p:nvPr>
        </p:nvSpPr>
        <p:spPr>
          <a:xfrm>
            <a:off x="1371600" y="3670176"/>
            <a:ext cx="6400800" cy="694928"/>
          </a:xfrm>
        </p:spPr>
        <p:txBody>
          <a:bodyPr/>
          <a:lstStyle/>
          <a:p>
            <a:pPr algn="ctr"/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2026. június 24.</a:t>
            </a:r>
          </a:p>
        </p:txBody>
      </p:sp>
      <p:pic>
        <p:nvPicPr>
          <p:cNvPr id="6148" name="Picture 4" descr="Kepuletbor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65769"/>
            <a:ext cx="2736304" cy="77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Temp\_tc\VBK_s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865" y="4337288"/>
            <a:ext cx="1392101" cy="132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3059832" y="858198"/>
            <a:ext cx="3048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b="1" dirty="0">
                <a:solidFill>
                  <a:srgbClr val="86002D"/>
                </a:solidFill>
                <a:latin typeface="Calibri Light" pitchFamily="34" charset="0"/>
              </a:rPr>
              <a:t>Vegyészmérnöki és </a:t>
            </a:r>
            <a:r>
              <a:rPr lang="hu-HU" sz="1600" b="1" dirty="0" err="1">
                <a:solidFill>
                  <a:srgbClr val="86002D"/>
                </a:solidFill>
                <a:latin typeface="Calibri Light" pitchFamily="34" charset="0"/>
              </a:rPr>
              <a:t>Biomérnöki</a:t>
            </a:r>
            <a:r>
              <a:rPr lang="hu-HU" sz="1600" b="1" dirty="0">
                <a:solidFill>
                  <a:srgbClr val="86002D"/>
                </a:solidFill>
                <a:latin typeface="Calibri Light" pitchFamily="34" charset="0"/>
              </a:rPr>
              <a:t> Kar</a:t>
            </a:r>
            <a:endParaRPr lang="en-US" sz="1600" b="1" dirty="0">
              <a:solidFill>
                <a:srgbClr val="86002D"/>
              </a:solidFill>
              <a:latin typeface="Calibri Light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70BA44E-175E-CE99-E9CD-E8C102D14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440" y="4337288"/>
            <a:ext cx="1397311" cy="140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981200" y="1922853"/>
            <a:ext cx="4003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hu-HU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Kinevezések </a:t>
            </a:r>
          </a:p>
        </p:txBody>
      </p:sp>
    </p:spTree>
    <p:extLst>
      <p:ext uri="{BB962C8B-B14F-4D97-AF65-F5344CB8AC3E}">
        <p14:creationId xmlns:p14="http://schemas.microsoft.com/office/powerpoint/2010/main" val="45730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78E0FE1-EF81-4E9D-71F5-BDDFC5B560BB}"/>
              </a:ext>
            </a:extLst>
          </p:cNvPr>
          <p:cNvSpPr txBox="1"/>
          <p:nvPr/>
        </p:nvSpPr>
        <p:spPr>
          <a:xfrm>
            <a:off x="-477520" y="281280"/>
            <a:ext cx="7396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Kinevezések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DA7CC92-8C88-9D15-1A8D-3323ACA47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54727"/>
              </p:ext>
            </p:extLst>
          </p:nvPr>
        </p:nvGraphicFramePr>
        <p:xfrm>
          <a:off x="162370" y="2001520"/>
          <a:ext cx="7538910" cy="5235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38910">
                  <a:extLst>
                    <a:ext uri="{9D8B030D-6E8A-4147-A177-3AD203B41FA5}">
                      <a16:colId xmlns:a16="http://schemas.microsoft.com/office/drawing/2014/main" val="806510247"/>
                    </a:ext>
                  </a:extLst>
                </a:gridCol>
              </a:tblGrid>
              <a:tr h="2357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</a:rPr>
                        <a:t>Dr. Gyurcsányi E. Róbert  egyetemi docens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                                   Szervetlen és Analitikai Kémia Tanszék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Dr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Hegedűs László 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habil. egyetemi docens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Szerves Kémia és Technológia Tanszék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148022"/>
                  </a:ext>
                </a:extLst>
              </a:tr>
              <a:tr h="2357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6997976"/>
                  </a:ext>
                </a:extLst>
              </a:tr>
            </a:tbl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1D3E7A20-7389-4978-6BB2-0034C8E2884F}"/>
              </a:ext>
            </a:extLst>
          </p:cNvPr>
          <p:cNvSpPr txBox="1"/>
          <p:nvPr/>
        </p:nvSpPr>
        <p:spPr>
          <a:xfrm>
            <a:off x="792480" y="1282449"/>
            <a:ext cx="5222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Tanszékvezetői kinevezést kap: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45177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C0CA6-2D07-4CD2-C81A-6C2960C89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D237057-021C-63D6-45F9-868A1B24538E}"/>
              </a:ext>
            </a:extLst>
          </p:cNvPr>
          <p:cNvSpPr txBox="1"/>
          <p:nvPr/>
        </p:nvSpPr>
        <p:spPr>
          <a:xfrm>
            <a:off x="-477520" y="281280"/>
            <a:ext cx="7396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Kinevezések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C142DBE7-2D92-F021-2B2E-8E9526277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942528"/>
              </p:ext>
            </p:extLst>
          </p:nvPr>
        </p:nvGraphicFramePr>
        <p:xfrm>
          <a:off x="373166" y="2081898"/>
          <a:ext cx="7172961" cy="3102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72961">
                  <a:extLst>
                    <a:ext uri="{9D8B030D-6E8A-4147-A177-3AD203B41FA5}">
                      <a16:colId xmlns:a16="http://schemas.microsoft.com/office/drawing/2014/main" val="806510247"/>
                    </a:ext>
                  </a:extLst>
                </a:gridCol>
              </a:tblGrid>
              <a:tr h="2357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</a:rPr>
                        <a:t>Dr. Havasi Dávid 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Kémiai és Környezeti Folyamatmérnöki Tanszék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 err="1">
                          <a:solidFill>
                            <a:srgbClr val="C00000"/>
                          </a:solidFill>
                          <a:effectLst/>
                        </a:rPr>
                        <a:t>Lakné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</a:rPr>
                        <a:t> Dr. </a:t>
                      </a:r>
                      <a:r>
                        <a:rPr lang="hu-HU" sz="2000" dirty="0" err="1">
                          <a:solidFill>
                            <a:srgbClr val="C00000"/>
                          </a:solidFill>
                          <a:effectLst/>
                        </a:rPr>
                        <a:t>Komka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</a:rPr>
                        <a:t> Kinga 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Kémiai és Környezeti Folyamatmérnöki Tanszék</a:t>
                      </a:r>
                      <a:endParaRPr lang="hu-HU" sz="2000" dirty="0">
                        <a:solidFill>
                          <a:srgbClr val="C00000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</a:rPr>
                        <a:t>Dr. Pataki Hajnalka 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Szerves Kémia és Technológia Tanszék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Dr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. 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Faludi Gábor</a:t>
                      </a: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Fizikai Kémia és Anyagtudományi</a:t>
                      </a:r>
                      <a:r>
                        <a:rPr lang="hu-HU" sz="2000" dirty="0">
                          <a:solidFill>
                            <a:schemeClr val="tx1"/>
                          </a:solidFill>
                          <a:effectLst/>
                        </a:rPr>
                        <a:t> Tanszék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hu-H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1148022"/>
                  </a:ext>
                </a:extLst>
              </a:tr>
            </a:tbl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13871734-F202-DE91-C2CA-10D6BE1DCF3F}"/>
              </a:ext>
            </a:extLst>
          </p:cNvPr>
          <p:cNvSpPr txBox="1"/>
          <p:nvPr/>
        </p:nvSpPr>
        <p:spPr>
          <a:xfrm>
            <a:off x="792480" y="1282449"/>
            <a:ext cx="5702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egyetemi docensi kinevezést kap(ott):</a:t>
            </a:r>
          </a:p>
          <a:p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12722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C146-5777-5F86-C364-2D7E0BB9C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6214FB0-65FE-16BC-8A6A-5D5C826DC9F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6065520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endParaRPr lang="hu-HU" sz="4000" b="1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5CECC66-87C7-187E-DD96-3C0F7E5AB430}"/>
              </a:ext>
            </a:extLst>
          </p:cNvPr>
          <p:cNvSpPr txBox="1">
            <a:spLocks noChangeArrowheads="1"/>
          </p:cNvSpPr>
          <p:nvPr/>
        </p:nvSpPr>
        <p:spPr>
          <a:xfrm>
            <a:off x="263731" y="358922"/>
            <a:ext cx="6766989" cy="5862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b="1" dirty="0"/>
              <a:t>Dr. Hazai László Tanár Úr!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 </a:t>
            </a:r>
          </a:p>
          <a:p>
            <a:r>
              <a:rPr lang="hu-HU" dirty="0"/>
              <a:t>Szívből gratulálunk a 80. születésnapjához! </a:t>
            </a:r>
          </a:p>
          <a:p>
            <a:r>
              <a:rPr lang="hu-HU" dirty="0"/>
              <a:t>Kívánunk Önnek jó egészséget, lankadatlan energiát és nagyon sok boldog, békés évet.</a:t>
            </a:r>
          </a:p>
          <a:p>
            <a:r>
              <a:rPr lang="hu-HU" dirty="0"/>
              <a:t>Az Ön szakmai életútja és embersége mindannyiunk számára követendő mintaként szolgál.</a:t>
            </a:r>
          </a:p>
          <a:p>
            <a:r>
              <a:rPr lang="hu-HU" dirty="0"/>
              <a:t>Isten éltesse sokáig!</a:t>
            </a: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rgbClr val="C00000"/>
              </a:solidFill>
            </a:endParaRPr>
          </a:p>
        </p:txBody>
      </p:sp>
      <p:pic>
        <p:nvPicPr>
          <p:cNvPr id="4100" name="x__x0000_i1028">
            <a:extLst>
              <a:ext uri="{FF2B5EF4-FFF2-40B4-BE49-F238E27FC236}">
                <a16:creationId xmlns:a16="http://schemas.microsoft.com/office/drawing/2014/main" id="{B89C850E-F241-4B45-38B7-8FEA8D42E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970" y="435494"/>
            <a:ext cx="142875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48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181D5-EEA9-7591-F763-2632F76CF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3F836ED7-E90C-0E37-759D-03B2143D9983}"/>
              </a:ext>
            </a:extLst>
          </p:cNvPr>
          <p:cNvSpPr/>
          <p:nvPr/>
        </p:nvSpPr>
        <p:spPr>
          <a:xfrm>
            <a:off x="1981200" y="1922853"/>
            <a:ext cx="4003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hu-HU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 Elismerések, kitüntetések</a:t>
            </a:r>
          </a:p>
        </p:txBody>
      </p:sp>
    </p:spTree>
    <p:extLst>
      <p:ext uri="{BB962C8B-B14F-4D97-AF65-F5344CB8AC3E}">
        <p14:creationId xmlns:p14="http://schemas.microsoft.com/office/powerpoint/2010/main" val="103895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2A07-8972-1EB7-E62E-077A691F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D9D04702-9199-73CC-2CC9-DF1CE67E88A3}"/>
              </a:ext>
            </a:extLst>
          </p:cNvPr>
          <p:cNvSpPr txBox="1"/>
          <p:nvPr/>
        </p:nvSpPr>
        <p:spPr>
          <a:xfrm>
            <a:off x="894080" y="324588"/>
            <a:ext cx="6012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AC7146B-6529-9CB2-8DCB-A75A25AF57FB}"/>
              </a:ext>
            </a:extLst>
          </p:cNvPr>
          <p:cNvSpPr txBox="1"/>
          <p:nvPr/>
        </p:nvSpPr>
        <p:spPr>
          <a:xfrm>
            <a:off x="894080" y="1388606"/>
            <a:ext cx="7232048" cy="4186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Magyar Érdemrend Tisztikeresztje:</a:t>
            </a:r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		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Hell Zoltán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Eötvös József-díj:					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Salgó András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Apáczai-Csere János-díj: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Dr. Hornyánszky Gábor</a:t>
            </a:r>
            <a:endParaRPr lang="hu-H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Miniszter Elismerő oklevele: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Dr. Fehér Csaba, 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orváth Viola, 							         Dr. László Elemér, Dr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SuhajdaÁgnes, 							 Dr. </a:t>
            </a:r>
            <a:r>
              <a:rPr lang="hu-HU" sz="1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Sveiczer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Ákos, Dr. Szolnoki Beáta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Eötvös József koszorú: 	</a:t>
            </a:r>
            <a:r>
              <a:rPr lang="hu-HU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Nagyné Dr. László Krisztina</a:t>
            </a:r>
            <a:endParaRPr lang="hu-H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Oláh György-díj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			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Ábrányi-Balogh Péter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Akadémiai Ifjúsági Díj: 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Dr. Mester Dávid, Dr. Nyíri Kinga, Dr. 								Szabó Edina, Dr. Cseri Levente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9199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E469F76-6172-5ACB-F22D-2E1A98157215}"/>
              </a:ext>
            </a:extLst>
          </p:cNvPr>
          <p:cNvSpPr txBox="1"/>
          <p:nvPr/>
        </p:nvSpPr>
        <p:spPr>
          <a:xfrm>
            <a:off x="778366" y="330808"/>
            <a:ext cx="6012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B74A8F1-FFDB-4BEB-3005-603414C879ED}"/>
              </a:ext>
            </a:extLst>
          </p:cNvPr>
          <p:cNvSpPr txBox="1"/>
          <p:nvPr/>
        </p:nvSpPr>
        <p:spPr>
          <a:xfrm>
            <a:off x="863600" y="1388606"/>
            <a:ext cx="7262528" cy="2956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József Nádor emlékérem:</a:t>
            </a:r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Hórvölgyi Zoltán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Stoczek</a:t>
            </a: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József emlékérem</a:t>
            </a:r>
            <a:r>
              <a:rPr lang="hu-H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				</a:t>
            </a:r>
            <a:r>
              <a:rPr lang="hu-HU" sz="18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Jánosy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Beatrix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TDK Emlékplakett: 	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Dr.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Szolnoki Beáta</a:t>
            </a:r>
            <a:endParaRPr lang="hu-H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TDK Pro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Progressio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Oktatói díj: 	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Mészárosné 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Tőrincsi 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Mercédesz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Legtöbb OTDK-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eljutott dolgozat témavezetői 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Bálint Erika, 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Galata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Dorián, 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Keglevich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György, Dr. Kupai József, Dr. Nagy Zsombor Kristóf 	</a:t>
            </a:r>
            <a:r>
              <a:rPr lang="hu-HU" sz="1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		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58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7BCD0-4AEF-6F61-FCB4-E9C5E3E98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A25164B-26E5-277F-45B1-88A420CF96B4}"/>
              </a:ext>
            </a:extLst>
          </p:cNvPr>
          <p:cNvSpPr txBox="1"/>
          <p:nvPr/>
        </p:nvSpPr>
        <p:spPr>
          <a:xfrm>
            <a:off x="887697" y="332851"/>
            <a:ext cx="6012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7679001-DB75-43CA-954D-35F475C074D4}"/>
              </a:ext>
            </a:extLst>
          </p:cNvPr>
          <p:cNvSpPr txBox="1"/>
          <p:nvPr/>
        </p:nvSpPr>
        <p:spPr>
          <a:xfrm>
            <a:off x="802640" y="1388606"/>
            <a:ext cx="7323488" cy="6950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OTDK 70 emlékkitűző elismerés: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Hórvölgyi Zoltán, Mészárosné Dr. Tőrincsi Mercédesz</a:t>
            </a:r>
          </a:p>
          <a:p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L’Oréal-UNESCO ösztöndíjprogramban részesül: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Oláh Julianna</a:t>
            </a:r>
          </a:p>
          <a:p>
            <a:endParaRPr lang="hu-H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Chemistry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Europe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Fellow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Keglevich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György</a:t>
            </a:r>
          </a:p>
          <a:p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Arbuzov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Keglevich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György</a:t>
            </a:r>
          </a:p>
          <a:p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Kajtár-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Hollósi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Alapítvány életműdíja: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Keglevich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György</a:t>
            </a:r>
          </a:p>
          <a:p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Gábor Dénes-életműdíj: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Fekete Pál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egyetemi docens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Meditop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Kft.)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Gábor Dénes-díj: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Greiner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István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kutatás-fejlesztési igazgató, c. egyetemi tanár (Richter Nyrt.)</a:t>
            </a:r>
          </a:p>
          <a:p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Gábor Dénes-díj: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Volk Balázs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hatóanyagfejlesztési igazgató, c. egyetemi tanár (Egis Zrt.)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207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82746-1D2F-D96E-8278-37B116111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428C250-375B-CE84-ACCD-499C4B606C2B}"/>
              </a:ext>
            </a:extLst>
          </p:cNvPr>
          <p:cNvSpPr txBox="1"/>
          <p:nvPr/>
        </p:nvSpPr>
        <p:spPr>
          <a:xfrm>
            <a:off x="887697" y="332851"/>
            <a:ext cx="6012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DB598D7-9686-69F4-234C-E4217E222A63}"/>
              </a:ext>
            </a:extLst>
          </p:cNvPr>
          <p:cNvSpPr txBox="1"/>
          <p:nvPr/>
        </p:nvSpPr>
        <p:spPr>
          <a:xfrm>
            <a:off x="802640" y="1388606"/>
            <a:ext cx="7323488" cy="4079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Máriás Antal Emlékérem (OTDT):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Hórvölgyi Zoltán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Schay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Géza díj (HUN-REN TTK által alapított tudományos díj):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Móczó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János</a:t>
            </a: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id. Szily Kálmán Tudományos Publikációs Díj (Pro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Progressio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Alapítvány):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Mester Dávid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2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Bolyai János Kutatási Ösztöndíj Pályázat: 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Dr. Nyíri Kinga</a:t>
            </a:r>
            <a:endParaRPr lang="hu-H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18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hu-H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752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F09E561-36E6-22DD-F078-05E5EAB3CFFD}"/>
              </a:ext>
            </a:extLst>
          </p:cNvPr>
          <p:cNvSpPr txBox="1"/>
          <p:nvPr/>
        </p:nvSpPr>
        <p:spPr>
          <a:xfrm>
            <a:off x="546653" y="302352"/>
            <a:ext cx="66517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B53ADD1-5E9F-4A18-3C7B-686B5A55944E}"/>
              </a:ext>
            </a:extLst>
          </p:cNvPr>
          <p:cNvSpPr txBox="1"/>
          <p:nvPr/>
        </p:nvSpPr>
        <p:spPr>
          <a:xfrm>
            <a:off x="653498" y="1352347"/>
            <a:ext cx="4586908" cy="3962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Varga József Alapítvány </a:t>
            </a:r>
            <a:r>
              <a:rPr lang="hu-HU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Pungor</a:t>
            </a:r>
            <a:r>
              <a:rPr lang="hu-H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Ernő doktorvárományosi ösztöndíj</a:t>
            </a:r>
            <a:endParaRPr lang="hu-HU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Őszi félév:</a:t>
            </a:r>
          </a:p>
          <a:p>
            <a:pPr lvl="1" fontAlgn="base"/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Muskovics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Gabriella</a:t>
            </a:r>
          </a:p>
          <a:p>
            <a:pPr lvl="1" fontAlgn="base"/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Tavaszi félév:</a:t>
            </a:r>
          </a:p>
          <a:p>
            <a:pPr lvl="1" fontAlgn="base"/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Alács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Bálint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Bohus Marcell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Szalai Zsuzsanna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Várady Zalán István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Vaskó Dorottya</a:t>
            </a:r>
          </a:p>
          <a:p>
            <a:pPr fontAlgn="base"/>
            <a:endParaRPr lang="hu-H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768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3DF884A-531D-0FEB-1BB2-BA12BDA1583A}"/>
              </a:ext>
            </a:extLst>
          </p:cNvPr>
          <p:cNvSpPr txBox="1"/>
          <p:nvPr/>
        </p:nvSpPr>
        <p:spPr>
          <a:xfrm>
            <a:off x="981488" y="1289784"/>
            <a:ext cx="458690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Varga József Alapítvány doktorandusz kiegészítő ösztöndíj</a:t>
            </a:r>
          </a:p>
          <a:p>
            <a:pPr fontAlgn="base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Őszi félév:</a:t>
            </a:r>
          </a:p>
          <a:p>
            <a:pPr lvl="1" fontAlgn="base"/>
            <a:r>
              <a:rPr lang="hu-H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Debrei</a:t>
            </a:r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Márton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Laurinyecz Máté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Sándor Emese</a:t>
            </a:r>
          </a:p>
          <a:p>
            <a:pPr fontAlgn="base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Tavaszi félév: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Budai Judit Erzsébet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 Máté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Gémes Gergő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Sándor Emese</a:t>
            </a:r>
          </a:p>
          <a:p>
            <a:pPr lvl="1"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Tóth Szigfrid Boldizsár</a:t>
            </a:r>
          </a:p>
          <a:p>
            <a:pPr fontAlgn="base"/>
            <a:b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Varga József Alapítvány kiemelt posztdoktori ösztöndíj 2026 évre: </a:t>
            </a:r>
          </a:p>
          <a:p>
            <a:pPr fontAlgn="base"/>
            <a:r>
              <a:rPr lang="hu-H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Kupai József Attila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1B14C38-8A17-4A26-BEE2-0F9A166077A2}"/>
              </a:ext>
            </a:extLst>
          </p:cNvPr>
          <p:cNvSpPr txBox="1"/>
          <p:nvPr/>
        </p:nvSpPr>
        <p:spPr>
          <a:xfrm>
            <a:off x="981488" y="282474"/>
            <a:ext cx="63635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Évközbeni</a:t>
            </a:r>
            <a:r>
              <a:rPr lang="hu-H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elismerések</a:t>
            </a:r>
          </a:p>
        </p:txBody>
      </p:sp>
    </p:spTree>
    <p:extLst>
      <p:ext uri="{BB962C8B-B14F-4D97-AF65-F5344CB8AC3E}">
        <p14:creationId xmlns:p14="http://schemas.microsoft.com/office/powerpoint/2010/main" val="1188821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2A004-8F63-402D-9A93-84BC342A6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>
            <a:extLst>
              <a:ext uri="{FF2B5EF4-FFF2-40B4-BE49-F238E27FC236}">
                <a16:creationId xmlns:a16="http://schemas.microsoft.com/office/drawing/2014/main" id="{BFFE395F-2D67-2518-B75E-9BD4BD22A010}"/>
              </a:ext>
            </a:extLst>
          </p:cNvPr>
          <p:cNvSpPr txBox="1"/>
          <p:nvPr/>
        </p:nvSpPr>
        <p:spPr>
          <a:xfrm>
            <a:off x="797104" y="961044"/>
            <a:ext cx="5979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Vegyészmérnöki és </a:t>
            </a:r>
            <a:r>
              <a:rPr lang="hu-HU" sz="3200" b="1" dirty="0" err="1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Biomérnöki</a:t>
            </a:r>
            <a:r>
              <a:rPr lang="hu-HU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Kar Tanácsának tiszteletbeli tagja</a:t>
            </a:r>
            <a:endParaRPr lang="hu-HU" sz="32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76E32B0A-AAD2-9DB5-7B80-163E33BC4BEA}"/>
              </a:ext>
            </a:extLst>
          </p:cNvPr>
          <p:cNvSpPr/>
          <p:nvPr/>
        </p:nvSpPr>
        <p:spPr>
          <a:xfrm>
            <a:off x="397756" y="2722988"/>
            <a:ext cx="6778312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00"/>
              </a:spcBef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eaLnBrk="1" hangingPunct="1">
              <a:spcBef>
                <a:spcPts val="600"/>
              </a:spcBef>
              <a:buNone/>
            </a:pPr>
            <a:r>
              <a:rPr lang="hu-HU" sz="3200" b="1" dirty="0" err="1">
                <a:solidFill>
                  <a:srgbClr val="C00000"/>
                </a:solidFill>
              </a:rPr>
              <a:t>Bogsch</a:t>
            </a:r>
            <a:r>
              <a:rPr lang="hu-HU" sz="3200" b="1" dirty="0">
                <a:solidFill>
                  <a:srgbClr val="C00000"/>
                </a:solidFill>
              </a:rPr>
              <a:t> Erik</a:t>
            </a:r>
            <a:endParaRPr lang="hu-HU" sz="32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610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/>
          <p:cNvSpPr txBox="1"/>
          <p:nvPr/>
        </p:nvSpPr>
        <p:spPr>
          <a:xfrm>
            <a:off x="797104" y="315000"/>
            <a:ext cx="5979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Oktatói</a:t>
            </a:r>
            <a:r>
              <a:rPr lang="hu-HU" sz="32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címek</a:t>
            </a:r>
            <a:endParaRPr lang="hu-HU" sz="4000" dirty="0">
              <a:solidFill>
                <a:schemeClr val="tx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323528" y="1212240"/>
            <a:ext cx="6778312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ts val="600"/>
              </a:spcBef>
              <a:buNone/>
            </a:pPr>
            <a:endParaRPr lang="hu-HU" sz="2400" b="1" dirty="0">
              <a:solidFill>
                <a:srgbClr val="C00000"/>
              </a:solidFill>
              <a:latin typeface="+mn-lt"/>
            </a:endParaRPr>
          </a:p>
          <a:p>
            <a:pPr algn="ctr" eaLnBrk="1" hangingPunct="1">
              <a:spcBef>
                <a:spcPts val="600"/>
              </a:spcBef>
              <a:buNone/>
            </a:pPr>
            <a:r>
              <a:rPr lang="hu-HU" sz="2400" b="1" u="sng" dirty="0"/>
              <a:t>„</a:t>
            </a:r>
            <a:r>
              <a:rPr lang="hu-HU" sz="2800" b="1" u="sng" dirty="0"/>
              <a:t>Címzetes egyetemi docens”</a:t>
            </a:r>
          </a:p>
          <a:p>
            <a:pPr algn="ctr" eaLnBrk="1" hangingPunct="1">
              <a:spcBef>
                <a:spcPts val="600"/>
              </a:spcBef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eaLnBrk="1" hangingPunct="1">
              <a:spcBef>
                <a:spcPts val="600"/>
              </a:spcBef>
              <a:buNone/>
            </a:pPr>
            <a:r>
              <a:rPr lang="hu-HU" sz="3200" b="1" dirty="0">
                <a:solidFill>
                  <a:srgbClr val="C00000"/>
                </a:solidFill>
                <a:latin typeface="+mn-lt"/>
              </a:rPr>
              <a:t>Nagyné Dr. Szép Andrea</a:t>
            </a:r>
          </a:p>
        </p:txBody>
      </p:sp>
    </p:spTree>
    <p:extLst>
      <p:ext uri="{BB962C8B-B14F-4D97-AF65-F5344CB8AC3E}">
        <p14:creationId xmlns:p14="http://schemas.microsoft.com/office/powerpoint/2010/main" val="318865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áblázat 5">
            <a:extLst>
              <a:ext uri="{FF2B5EF4-FFF2-40B4-BE49-F238E27FC236}">
                <a16:creationId xmlns:a16="http://schemas.microsoft.com/office/drawing/2014/main" id="{342D2712-6A8C-519E-2997-CA58E85B4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72520"/>
              </p:ext>
            </p:extLst>
          </p:nvPr>
        </p:nvGraphicFramePr>
        <p:xfrm>
          <a:off x="320188" y="1076297"/>
          <a:ext cx="7451932" cy="6766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2525">
                  <a:extLst>
                    <a:ext uri="{9D8B030D-6E8A-4147-A177-3AD203B41FA5}">
                      <a16:colId xmlns:a16="http://schemas.microsoft.com/office/drawing/2014/main" val="1856535410"/>
                    </a:ext>
                  </a:extLst>
                </a:gridCol>
                <a:gridCol w="1530626">
                  <a:extLst>
                    <a:ext uri="{9D8B030D-6E8A-4147-A177-3AD203B41FA5}">
                      <a16:colId xmlns:a16="http://schemas.microsoft.com/office/drawing/2014/main" val="1138462305"/>
                    </a:ext>
                  </a:extLst>
                </a:gridCol>
                <a:gridCol w="850673">
                  <a:extLst>
                    <a:ext uri="{9D8B030D-6E8A-4147-A177-3AD203B41FA5}">
                      <a16:colId xmlns:a16="http://schemas.microsoft.com/office/drawing/2014/main" val="902531277"/>
                    </a:ext>
                  </a:extLst>
                </a:gridCol>
                <a:gridCol w="2568108">
                  <a:extLst>
                    <a:ext uri="{9D8B030D-6E8A-4147-A177-3AD203B41FA5}">
                      <a16:colId xmlns:a16="http://schemas.microsoft.com/office/drawing/2014/main" val="1718479130"/>
                    </a:ext>
                  </a:extLst>
                </a:gridCol>
              </a:tblGrid>
              <a:tr h="1135160"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Holló János-díj</a:t>
                      </a:r>
                      <a:r>
                        <a:rPr lang="hu-HU" sz="2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</a:t>
                      </a:r>
                      <a:r>
                        <a:rPr lang="hu-HU" sz="2000" b="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biotechnológia</a:t>
                      </a:r>
                      <a:r>
                        <a:rPr lang="hu-HU" sz="2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Iván Réka Boglárka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</a:t>
                      </a: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2. </a:t>
                      </a:r>
                      <a:r>
                        <a:rPr lang="hu-HU" sz="20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évf</a:t>
                      </a:r>
                      <a:endParaRPr lang="hu-H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biotechnológia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082057"/>
                  </a:ext>
                </a:extLst>
              </a:tr>
              <a:tr h="1152939"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Ilosvay Lajos-díj</a:t>
                      </a:r>
                      <a:r>
                        <a:rPr lang="hu-HU" sz="2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(analitikai kémia)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Rokonay</a:t>
                      </a: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Szonja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2. évf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biotechnológia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4927"/>
                  </a:ext>
                </a:extLst>
              </a:tr>
              <a:tr h="1123122"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Lempert</a:t>
                      </a:r>
                      <a:r>
                        <a:rPr lang="hu-H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Károly-díj</a:t>
                      </a:r>
                      <a:r>
                        <a:rPr lang="hu-HU" sz="2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(szerves kémia)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Gerő Viktória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1. évf.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gyógyszervegyész-mérnöki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932748"/>
                  </a:ext>
                </a:extLst>
              </a:tr>
              <a:tr h="1252330"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i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Rabó</a:t>
                      </a:r>
                      <a:r>
                        <a:rPr lang="hu-H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Gyula-díj</a:t>
                      </a:r>
                      <a:r>
                        <a:rPr lang="hu-HU" sz="2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(kémiai technológia)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Luterán</a:t>
                      </a: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Gergő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1. évf.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vegyészmérnöki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224103"/>
                  </a:ext>
                </a:extLst>
              </a:tr>
              <a:tr h="879230"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Varga József-díj</a:t>
                      </a:r>
                      <a:r>
                        <a:rPr lang="hu-HU" sz="20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(polimerkémia)</a:t>
                      </a:r>
                      <a:endParaRPr lang="hu-H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Pilter</a:t>
                      </a: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Lilla</a:t>
                      </a: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2. évf</a:t>
                      </a:r>
                      <a:endParaRPr lang="hu-H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800"/>
                        </a:spcAft>
                        <a:buNone/>
                      </a:pPr>
                      <a:r>
                        <a:rPr lang="hu-H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Műanyag és száltechnológiai mérnöki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121319"/>
                  </a:ext>
                </a:extLst>
              </a:tr>
              <a:tr h="396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8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8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800"/>
                        </a:spcAft>
                        <a:buNone/>
                      </a:pPr>
                      <a:endParaRPr lang="hu-HU" sz="1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8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8944"/>
                  </a:ext>
                </a:extLst>
              </a:tr>
              <a:tr h="396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236375"/>
                  </a:ext>
                </a:extLst>
              </a:tr>
              <a:tr h="3963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  <a:buNone/>
                      </a:pPr>
                      <a:endParaRPr lang="hu-HU" sz="1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266984"/>
                  </a:ext>
                </a:extLst>
              </a:tr>
            </a:tbl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-286119"/>
            <a:ext cx="7610911" cy="8924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36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Nevesített Kiváló Hallgatói díj</a:t>
            </a:r>
          </a:p>
        </p:txBody>
      </p:sp>
      <p:pic>
        <p:nvPicPr>
          <p:cNvPr id="2" name="Picture 2" descr="Holló János (1919–2012) – vegyészmérnök, biotechnológus, egyetemi tanár, a BME Vegyészmérnöki Karának dékánja,">
            <a:extLst>
              <a:ext uri="{FF2B5EF4-FFF2-40B4-BE49-F238E27FC236}">
                <a16:creationId xmlns:a16="http://schemas.microsoft.com/office/drawing/2014/main" id="{D88EB8EB-7445-12CF-DF71-9D4359ED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817" y="413014"/>
            <a:ext cx="916238" cy="121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losvay Lajos">
            <a:extLst>
              <a:ext uri="{FF2B5EF4-FFF2-40B4-BE49-F238E27FC236}">
                <a16:creationId xmlns:a16="http://schemas.microsoft.com/office/drawing/2014/main" id="{4A9EEA61-4B86-6FE8-7CD3-C60D3DA3C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870" y="1654990"/>
            <a:ext cx="936185" cy="124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z MTA tagjai | MTA - 10. oldal">
            <a:extLst>
              <a:ext uri="{FF2B5EF4-FFF2-40B4-BE49-F238E27FC236}">
                <a16:creationId xmlns:a16="http://schemas.microsoft.com/office/drawing/2014/main" id="{21ECD7BF-7BFE-2CD1-F9DC-B48F32612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907" y="2931937"/>
            <a:ext cx="925148" cy="122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Életrajzi bibliográfia - Dr. Kovács Pál Könyvtár és Közösségi Tér">
            <a:extLst>
              <a:ext uri="{FF2B5EF4-FFF2-40B4-BE49-F238E27FC236}">
                <a16:creationId xmlns:a16="http://schemas.microsoft.com/office/drawing/2014/main" id="{7480F461-7512-B195-FAE8-1DA204002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869" y="4196347"/>
            <a:ext cx="937341" cy="133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F679CE50-195F-9D8F-451E-7612D2C15F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303" y="5569710"/>
            <a:ext cx="936185" cy="122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8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4DD46-36B4-121A-60DB-6A0C3583C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8318877-840F-BB32-FBCB-A88BCFC8F9BA}"/>
              </a:ext>
            </a:extLst>
          </p:cNvPr>
          <p:cNvSpPr txBox="1">
            <a:spLocks noChangeArrowheads="1"/>
          </p:cNvSpPr>
          <p:nvPr/>
        </p:nvSpPr>
        <p:spPr>
          <a:xfrm>
            <a:off x="613719" y="-47581"/>
            <a:ext cx="6488121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40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VBK Kiváló</a:t>
            </a:r>
            <a:r>
              <a:rPr lang="hu-HU" sz="32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40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Hallgatója</a:t>
            </a:r>
          </a:p>
        </p:txBody>
      </p:sp>
      <p:graphicFrame>
        <p:nvGraphicFramePr>
          <p:cNvPr id="5" name="Táblázat 5">
            <a:extLst>
              <a:ext uri="{FF2B5EF4-FFF2-40B4-BE49-F238E27FC236}">
                <a16:creationId xmlns:a16="http://schemas.microsoft.com/office/drawing/2014/main" id="{AB58F915-8BF8-1C06-D697-3422A62AC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759645"/>
              </p:ext>
            </p:extLst>
          </p:nvPr>
        </p:nvGraphicFramePr>
        <p:xfrm>
          <a:off x="386081" y="1389380"/>
          <a:ext cx="7101841" cy="6073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280">
                  <a:extLst>
                    <a:ext uri="{9D8B030D-6E8A-4147-A177-3AD203B41FA5}">
                      <a16:colId xmlns:a16="http://schemas.microsoft.com/office/drawing/2014/main" val="1856535410"/>
                    </a:ext>
                  </a:extLst>
                </a:gridCol>
                <a:gridCol w="1471282">
                  <a:extLst>
                    <a:ext uri="{9D8B030D-6E8A-4147-A177-3AD203B41FA5}">
                      <a16:colId xmlns:a16="http://schemas.microsoft.com/office/drawing/2014/main" val="902531277"/>
                    </a:ext>
                  </a:extLst>
                </a:gridCol>
                <a:gridCol w="3263279">
                  <a:extLst>
                    <a:ext uri="{9D8B030D-6E8A-4147-A177-3AD203B41FA5}">
                      <a16:colId xmlns:a16="http://schemas.microsoft.com/office/drawing/2014/main" val="1718479130"/>
                    </a:ext>
                  </a:extLst>
                </a:gridCol>
              </a:tblGrid>
              <a:tr h="41217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Burkódi</a:t>
                      </a: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Mikes</a:t>
                      </a: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BSc 3. évf.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vegyészmérnöki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082057"/>
                  </a:ext>
                </a:extLst>
              </a:tr>
              <a:tr h="58383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Cserfai Dorottya</a:t>
                      </a: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BSc 3. évf.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biomérnöki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4927"/>
                  </a:ext>
                </a:extLst>
              </a:tr>
              <a:tr h="6361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Márkus Eszter</a:t>
                      </a: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2. évf.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vegyészmérnöki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3932748"/>
                  </a:ext>
                </a:extLst>
              </a:tr>
              <a:tr h="5168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Pusztai Máté Dániel</a:t>
                      </a: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</a:t>
                      </a: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2. évf.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gyógyszervegyész-mérnöki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224103"/>
                  </a:ext>
                </a:extLst>
              </a:tr>
              <a:tr h="8746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Somogyi Dániel Zoltán</a:t>
                      </a: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 1. évf.</a:t>
                      </a:r>
                      <a:endParaRPr lang="hu-H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vegyészmérnöki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5121319"/>
                  </a:ext>
                </a:extLst>
              </a:tr>
              <a:tr h="9892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Ur Attila</a:t>
                      </a: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MSc</a:t>
                      </a: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1. évf.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u-H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műanyag és száltechnológiai mérnöki</a:t>
                      </a:r>
                      <a:endParaRPr lang="hu-H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58944"/>
                  </a:ext>
                </a:extLst>
              </a:tr>
              <a:tr h="41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236375"/>
                  </a:ext>
                </a:extLst>
              </a:tr>
              <a:tr h="41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266984"/>
                  </a:ext>
                </a:extLst>
              </a:tr>
              <a:tr h="41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290655"/>
                  </a:ext>
                </a:extLst>
              </a:tr>
              <a:tr h="41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367226"/>
                  </a:ext>
                </a:extLst>
              </a:tr>
              <a:tr h="4121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hu-HU" sz="19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430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8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125413"/>
            <a:ext cx="6959600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40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Hallgatói</a:t>
            </a:r>
            <a:r>
              <a:rPr lang="hu-HU" sz="32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40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Díjak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98229" y="1569588"/>
            <a:ext cx="5807371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</a:rPr>
              <a:t>Doszlop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 Sándor-díj</a:t>
            </a:r>
          </a:p>
          <a:p>
            <a:pPr algn="ctr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None/>
            </a:pP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       (közösségi munkáért, HK javaslat):</a:t>
            </a:r>
          </a:p>
          <a:p>
            <a:pPr algn="ctr" fontAlgn="auto">
              <a:spcBef>
                <a:spcPts val="1200"/>
              </a:spcBef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Bef>
                <a:spcPts val="1200"/>
              </a:spcBef>
              <a:spcAft>
                <a:spcPts val="0"/>
              </a:spcAft>
              <a:buNone/>
            </a:pPr>
            <a:r>
              <a:rPr lang="hu-HU" sz="2400" b="1" dirty="0">
                <a:solidFill>
                  <a:srgbClr val="C00000"/>
                </a:solidFill>
              </a:rPr>
              <a:t>Adorján Adrienn </a:t>
            </a:r>
            <a:r>
              <a:rPr lang="hu-HU" sz="2400" dirty="0" err="1">
                <a:solidFill>
                  <a:schemeClr val="tx1"/>
                </a:solidFill>
              </a:rPr>
              <a:t>BSc</a:t>
            </a:r>
            <a:r>
              <a:rPr lang="hu-HU" sz="2400" dirty="0"/>
              <a:t> IV. évf. vegyészmérnöki szak</a:t>
            </a:r>
          </a:p>
        </p:txBody>
      </p:sp>
    </p:spTree>
    <p:extLst>
      <p:ext uri="{BB962C8B-B14F-4D97-AF65-F5344CB8AC3E}">
        <p14:creationId xmlns:p14="http://schemas.microsoft.com/office/powerpoint/2010/main" val="30756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791580" y="359063"/>
            <a:ext cx="6198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Oktatói-kutatói</a:t>
            </a: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/>
              </a:rPr>
              <a:t> </a:t>
            </a: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Díjak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10141" y="816925"/>
            <a:ext cx="5872524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Görög Jenő-díj </a:t>
            </a: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(oktatói munkáért, HK javaslat):</a:t>
            </a: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400" b="1" dirty="0" err="1">
                <a:solidFill>
                  <a:srgbClr val="C00000"/>
                </a:solidFill>
                <a:latin typeface="+mn-lt"/>
              </a:rPr>
              <a:t>Lakné</a:t>
            </a:r>
            <a:r>
              <a:rPr lang="hu-HU" sz="2400" b="1" dirty="0">
                <a:solidFill>
                  <a:srgbClr val="C00000"/>
                </a:solidFill>
                <a:latin typeface="+mn-lt"/>
              </a:rPr>
              <a:t> Dr. </a:t>
            </a:r>
            <a:r>
              <a:rPr lang="hu-HU" sz="2400" b="1" dirty="0" err="1">
                <a:solidFill>
                  <a:srgbClr val="C00000"/>
                </a:solidFill>
              </a:rPr>
              <a:t>Komka</a:t>
            </a:r>
            <a:r>
              <a:rPr lang="hu-HU" sz="2400" b="1" dirty="0">
                <a:solidFill>
                  <a:srgbClr val="C00000"/>
                </a:solidFill>
              </a:rPr>
              <a:t> Kinga</a:t>
            </a:r>
            <a:endParaRPr lang="hu-HU" sz="2400" b="1" dirty="0">
              <a:solidFill>
                <a:srgbClr val="C00000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  <a:buNone/>
            </a:pPr>
            <a:endParaRPr lang="hu-HU" sz="2400" dirty="0">
              <a:solidFill>
                <a:srgbClr val="C00000"/>
              </a:solidFill>
              <a:latin typeface="+mn-lt"/>
            </a:endParaRP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Réffy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József-díj</a:t>
            </a: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0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(oktatásban és annak fejlesztésében, szervezésében népszerűsítésében jeleskednek):</a:t>
            </a: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400" b="1" dirty="0">
                <a:solidFill>
                  <a:srgbClr val="C00000"/>
                </a:solidFill>
              </a:rPr>
              <a:t>Dr. Gergely Szilveszter</a:t>
            </a:r>
          </a:p>
          <a:p>
            <a:pPr algn="ctr" eaLnBrk="1" hangingPunct="1">
              <a:lnSpc>
                <a:spcPct val="150000"/>
              </a:lnSpc>
              <a:buNone/>
            </a:pPr>
            <a:r>
              <a:rPr lang="hu-HU" sz="2400" b="1" dirty="0">
                <a:solidFill>
                  <a:srgbClr val="C00000"/>
                </a:solidFill>
              </a:rPr>
              <a:t>Dr. György </a:t>
            </a:r>
            <a:r>
              <a:rPr lang="hu-HU" sz="2400" b="1" dirty="0" err="1">
                <a:solidFill>
                  <a:srgbClr val="C00000"/>
                </a:solidFill>
              </a:rPr>
              <a:t>Pregi</a:t>
            </a:r>
            <a:r>
              <a:rPr lang="hu-HU" sz="2400" b="1" dirty="0">
                <a:solidFill>
                  <a:srgbClr val="C00000"/>
                </a:solidFill>
              </a:rPr>
              <a:t> Emese</a:t>
            </a:r>
          </a:p>
          <a:p>
            <a:pPr algn="ctr" eaLnBrk="1" hangingPunct="1">
              <a:lnSpc>
                <a:spcPct val="150000"/>
              </a:lnSpc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hu-HU" sz="24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2" name="Picture 2" descr="Professzorok Batthyány Köre">
            <a:extLst>
              <a:ext uri="{FF2B5EF4-FFF2-40B4-BE49-F238E27FC236}">
                <a16:creationId xmlns:a16="http://schemas.microsoft.com/office/drawing/2014/main" id="{EE977AA6-2409-F65B-D3F5-5CD7669E9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665" y="3863780"/>
            <a:ext cx="2000168" cy="258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B52E6A-4C55-A10E-68E8-D071F4E9F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664" y="1066949"/>
            <a:ext cx="1779187" cy="253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036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57200" y="277813"/>
            <a:ext cx="6065520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Oktatói-kutatói Díjak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63731" y="1608205"/>
            <a:ext cx="6766989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</a:rPr>
              <a:t>Pungor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 Ernő-díj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(45 év alatt, szakmai-tudományos munkáért):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b="1" dirty="0">
                <a:solidFill>
                  <a:srgbClr val="C00000"/>
                </a:solidFill>
              </a:rPr>
              <a:t>Dr. Balogh Diána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Fodor Lajos-díj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hu-HU" sz="24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közösségért, a Kar érdekében a legtöbbet tették.</a:t>
            </a: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):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hu-HU" sz="2400" b="1" dirty="0">
                <a:solidFill>
                  <a:srgbClr val="C00000"/>
                </a:solidFill>
              </a:rPr>
              <a:t>Dr. </a:t>
            </a:r>
            <a:r>
              <a:rPr lang="hu-HU" sz="2400" b="1" dirty="0" err="1">
                <a:solidFill>
                  <a:srgbClr val="C00000"/>
                </a:solidFill>
              </a:rPr>
              <a:t>Szieberth</a:t>
            </a:r>
            <a:r>
              <a:rPr lang="hu-HU" sz="2400" b="1" dirty="0">
                <a:solidFill>
                  <a:srgbClr val="C00000"/>
                </a:solidFill>
              </a:rPr>
              <a:t> Dénes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rgbClr val="C00000"/>
              </a:solidFill>
            </a:endParaRPr>
          </a:p>
        </p:txBody>
      </p:sp>
      <p:pic>
        <p:nvPicPr>
          <p:cNvPr id="2" name="Picture 4" descr="Történetünk - Bay Zoltán Kutatóközpont">
            <a:extLst>
              <a:ext uri="{FF2B5EF4-FFF2-40B4-BE49-F238E27FC236}">
                <a16:creationId xmlns:a16="http://schemas.microsoft.com/office/drawing/2014/main" id="{67B207B1-5130-33F1-2DF0-22A82E546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302" y="1267239"/>
            <a:ext cx="2053967" cy="251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F62C294-23D0-14E0-CACB-E9958646D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245" y="3975405"/>
            <a:ext cx="1649873" cy="209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5F7A8-D248-98D7-8866-09EF00BF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83592E6-8A96-056B-6402-D502F39421CD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7813"/>
            <a:ext cx="6065520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40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Oktatói-kutatói Díjak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AA9B864-4B96-24AA-DB8F-2F5CABC4975B}"/>
              </a:ext>
            </a:extLst>
          </p:cNvPr>
          <p:cNvSpPr txBox="1">
            <a:spLocks noChangeArrowheads="1"/>
          </p:cNvSpPr>
          <p:nvPr/>
        </p:nvSpPr>
        <p:spPr>
          <a:xfrm>
            <a:off x="263731" y="1608205"/>
            <a:ext cx="6766989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Csűrös Zoltán-díj </a:t>
            </a:r>
          </a:p>
          <a:p>
            <a:pPr marL="0" indent="0" algn="ctr">
              <a:buNone/>
            </a:pP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hu-HU" sz="2400" i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technológiai oktatásban kiemelkedő oktató):</a:t>
            </a:r>
          </a:p>
          <a:p>
            <a:pPr marL="0" indent="0" algn="ctr">
              <a:buNone/>
            </a:pPr>
            <a:endParaRPr lang="hu-HU" sz="2400" i="1" dirty="0">
              <a:solidFill>
                <a:schemeClr val="accent6">
                  <a:lumMod val="50000"/>
                </a:schemeClr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fontAlgn="auto">
              <a:spcAft>
                <a:spcPts val="0"/>
              </a:spcAft>
              <a:buNone/>
            </a:pPr>
            <a:r>
              <a:rPr lang="hu-HU" sz="2400" b="1" dirty="0">
                <a:solidFill>
                  <a:srgbClr val="C00000"/>
                </a:solidFill>
              </a:rPr>
              <a:t>Dr. Szilágyi Botond</a:t>
            </a: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Paulik testvérek-díj</a:t>
            </a:r>
          </a:p>
          <a:p>
            <a:pPr marL="0" indent="0" algn="ctr">
              <a:buNone/>
            </a:pPr>
            <a:r>
              <a:rPr lang="hu-HU" sz="2400" dirty="0">
                <a:solidFill>
                  <a:schemeClr val="accent6">
                    <a:lumMod val="50000"/>
                  </a:schemeClr>
                </a:solidFill>
              </a:rPr>
              <a:t>(kiemelkedő termoanalitikai kutatási eredményeket elért kutató):</a:t>
            </a:r>
          </a:p>
          <a:p>
            <a:pPr marL="0" indent="0" algn="ctr">
              <a:buNone/>
            </a:pPr>
            <a:endParaRPr lang="hu-HU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hu-HU" sz="2400" b="1" dirty="0">
                <a:solidFill>
                  <a:srgbClr val="C00000"/>
                </a:solidFill>
              </a:rPr>
              <a:t>Dr. Madarász János</a:t>
            </a: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rgbClr val="C00000"/>
              </a:solidFill>
            </a:endParaRPr>
          </a:p>
          <a:p>
            <a:pPr algn="ctr" fontAlgn="auto">
              <a:spcAft>
                <a:spcPts val="0"/>
              </a:spcAft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b="1" dirty="0">
              <a:solidFill>
                <a:schemeClr val="tx1"/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2400" dirty="0">
              <a:solidFill>
                <a:srgbClr val="C00000"/>
              </a:solidFill>
            </a:endParaRPr>
          </a:p>
        </p:txBody>
      </p:sp>
      <p:pic>
        <p:nvPicPr>
          <p:cNvPr id="2" name="Picture 2" descr="Eladó ferenc - Numizmatika, Pénz, Érme | Galéria Savaria online piactér - Vásároljon vagy hirdessen megbízható, színvonalas felületen!">
            <a:extLst>
              <a:ext uri="{FF2B5EF4-FFF2-40B4-BE49-F238E27FC236}">
                <a16:creationId xmlns:a16="http://schemas.microsoft.com/office/drawing/2014/main" id="{991A9379-04C7-F0B5-DBF2-CA3B8841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720" y="3707177"/>
            <a:ext cx="2185466" cy="223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36A35DC-C3F2-FD77-67BA-71D942982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68" y="1242806"/>
            <a:ext cx="1538288" cy="209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1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7813"/>
            <a:ext cx="6116320" cy="8651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7200" b="1" kern="1200">
                <a:ln w="12700">
                  <a:solidFill>
                    <a:schemeClr val="tx2"/>
                  </a:solidFill>
                </a:ln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hu-HU" sz="4000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Kar Kiváló Dolgozója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8313" y="1643050"/>
            <a:ext cx="5729287" cy="411957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˃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sz="60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9600" b="1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Igriczné</a:t>
            </a:r>
            <a:r>
              <a:rPr lang="hu-HU" sz="9600" b="1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hu-HU" sz="9600" b="1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Kiseredei</a:t>
            </a:r>
            <a:r>
              <a:rPr lang="hu-HU" sz="9600" b="1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 Éva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9600" b="1" dirty="0">
              <a:solidFill>
                <a:srgbClr val="C00000"/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9600" b="1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Jenei Péter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9600" b="1" dirty="0">
              <a:solidFill>
                <a:srgbClr val="C00000"/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9600" b="1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Ohno</a:t>
            </a:r>
            <a:r>
              <a:rPr lang="hu-HU" sz="9600" b="1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 </a:t>
            </a:r>
            <a:r>
              <a:rPr lang="hu-HU" sz="9600" b="1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Noriko</a:t>
            </a:r>
            <a:endParaRPr lang="hu-HU" sz="9600" b="1" dirty="0">
              <a:solidFill>
                <a:srgbClr val="C00000"/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9600" b="1" dirty="0">
              <a:solidFill>
                <a:srgbClr val="C00000"/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r>
              <a:rPr lang="hu-HU" sz="9600" b="1" dirty="0" err="1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Slezsák</a:t>
            </a:r>
            <a:r>
              <a:rPr lang="hu-HU" sz="9600" b="1" dirty="0">
                <a:solidFill>
                  <a:srgbClr val="C00000"/>
                </a:solidFill>
                <a:latin typeface="+mj-lt"/>
                <a:ea typeface="Times New Roman" panose="02020603050405020304" pitchFamily="18" charset="0"/>
              </a:rPr>
              <a:t> János</a:t>
            </a:r>
          </a:p>
          <a:p>
            <a:pPr marL="0" indent="0" algn="ctr">
              <a:spcAft>
                <a:spcPts val="600"/>
              </a:spcAft>
              <a:buNone/>
            </a:pPr>
            <a:endParaRPr lang="hu-HU" sz="5900" b="1" dirty="0">
              <a:solidFill>
                <a:srgbClr val="C00000"/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600"/>
              </a:spcAft>
              <a:buNone/>
            </a:pPr>
            <a:endParaRPr lang="hu-HU" sz="6000" dirty="0">
              <a:solidFill>
                <a:srgbClr val="CC33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hu-HU" b="1" dirty="0">
                <a:solidFill>
                  <a:srgbClr val="C00000"/>
                </a:solidFill>
              </a:rPr>
              <a:t>		</a:t>
            </a:r>
            <a:r>
              <a:rPr lang="hu-HU" dirty="0">
                <a:solidFill>
                  <a:srgbClr val="C00000"/>
                </a:solidFill>
              </a:rPr>
              <a:t>		</a:t>
            </a:r>
            <a:r>
              <a:rPr lang="hu-HU" b="1" dirty="0">
                <a:solidFill>
                  <a:srgbClr val="C00000"/>
                </a:solidFill>
              </a:rPr>
              <a:t> 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hu-HU" b="1" dirty="0">
                <a:solidFill>
                  <a:srgbClr val="C00000"/>
                </a:solidFill>
              </a:rPr>
              <a:t>		</a:t>
            </a:r>
            <a:endParaRPr lang="hu-HU" dirty="0">
              <a:solidFill>
                <a:srgbClr val="C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</a:pPr>
            <a:r>
              <a:rPr lang="hu-HU" dirty="0">
                <a:solidFill>
                  <a:srgbClr val="C00000"/>
                </a:solidFill>
              </a:rPr>
              <a:t>		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hu-HU" dirty="0">
                <a:solidFill>
                  <a:srgbClr val="C00000"/>
                </a:solidFill>
              </a:rPr>
              <a:t>		</a:t>
            </a:r>
            <a:r>
              <a:rPr lang="hu-HU" dirty="0">
                <a:solidFill>
                  <a:schemeClr val="accent6">
                    <a:lumMod val="50000"/>
                  </a:schemeClr>
                </a:solidFill>
              </a:rPr>
              <a:t>			 	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</a:pPr>
            <a:endParaRPr lang="hu-H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0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467544" y="188640"/>
            <a:ext cx="665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OHV – A 100 legjobb oktató között szereplő kollégák 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1E7A6441-A895-1086-08F6-C794EED14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635754"/>
              </p:ext>
            </p:extLst>
          </p:nvPr>
        </p:nvGraphicFramePr>
        <p:xfrm>
          <a:off x="345936" y="1880075"/>
          <a:ext cx="4730265" cy="3410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30265">
                  <a:extLst>
                    <a:ext uri="{9D8B030D-6E8A-4147-A177-3AD203B41FA5}">
                      <a16:colId xmlns:a16="http://schemas.microsoft.com/office/drawing/2014/main" val="3058308743"/>
                    </a:ext>
                  </a:extLst>
                </a:gridCol>
              </a:tblGrid>
              <a:tr h="3075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2024/2025 2. félév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7218319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</a:t>
                      </a:r>
                      <a:r>
                        <a:rPr lang="hu-HU" sz="2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Keglevich</a:t>
                      </a:r>
                      <a:r>
                        <a:rPr lang="hu-HU" sz="2200" b="0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Péter János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5312713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Lőrincz Balázs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2689277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Gál Dalma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444662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Bell Evelin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86658178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Kertész Erik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1389244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Papp Soma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6438518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Dr. Hórvölgyi Zoltán Dezső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6212680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Csesztregi Tamás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8549941"/>
                  </a:ext>
                </a:extLst>
              </a:tr>
              <a:tr h="3075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u-HU" sz="2200" b="0" i="0" u="none" strike="noStrike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Brátán</a:t>
                      </a:r>
                      <a:r>
                        <a:rPr lang="hu-HU" sz="2200" b="0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János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475513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4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756BBB88-058F-01BE-0581-50D4B736A3DB}"/>
              </a:ext>
            </a:extLst>
          </p:cNvPr>
          <p:cNvSpPr txBox="1"/>
          <p:nvPr/>
        </p:nvSpPr>
        <p:spPr>
          <a:xfrm>
            <a:off x="3045922" y="287379"/>
            <a:ext cx="42661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700" b="1" dirty="0">
                <a:solidFill>
                  <a:schemeClr val="accent6">
                    <a:lumMod val="50000"/>
                  </a:schemeClr>
                </a:solidFill>
              </a:rPr>
              <a:t>PERIODICA POLYTECHICA </a:t>
            </a:r>
          </a:p>
          <a:p>
            <a:pPr algn="ctr"/>
            <a:r>
              <a:rPr lang="hu-HU" sz="2700" b="1" dirty="0">
                <a:solidFill>
                  <a:schemeClr val="accent6">
                    <a:lumMod val="50000"/>
                  </a:schemeClr>
                </a:solidFill>
              </a:rPr>
              <a:t>CHEMICAL ENGINEERING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087F10FD-3F0C-57B5-C60D-453DD0A88BC1}"/>
              </a:ext>
            </a:extLst>
          </p:cNvPr>
          <p:cNvSpPr txBox="1"/>
          <p:nvPr/>
        </p:nvSpPr>
        <p:spPr>
          <a:xfrm>
            <a:off x="3909377" y="1256762"/>
            <a:ext cx="2614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https://pp.bme.hu/ch/</a:t>
            </a:r>
          </a:p>
        </p:txBody>
      </p:sp>
      <p:pic>
        <p:nvPicPr>
          <p:cNvPr id="1026" name="Picture 2" descr="vbk">
            <a:extLst>
              <a:ext uri="{FF2B5EF4-FFF2-40B4-BE49-F238E27FC236}">
                <a16:creationId xmlns:a16="http://schemas.microsoft.com/office/drawing/2014/main" id="{C8835946-69BA-B7A0-E7A3-1CE7D5789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76" y="618918"/>
            <a:ext cx="2951040" cy="156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0433652-8CDE-CABE-6DEB-20E53DFADCD4}"/>
              </a:ext>
            </a:extLst>
          </p:cNvPr>
          <p:cNvSpPr txBox="1"/>
          <p:nvPr/>
        </p:nvSpPr>
        <p:spPr>
          <a:xfrm>
            <a:off x="658981" y="2600303"/>
            <a:ext cx="78260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C00000"/>
                </a:solidFill>
              </a:rPr>
              <a:t>2025-ös értékelés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</a:rPr>
              <a:t>Kvartilis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:		 Q2 (SCOPUS)</a:t>
            </a:r>
          </a:p>
          <a:p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</a:rPr>
              <a:t>Impakt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 faktor: 	 2,1 (</a:t>
            </a:r>
            <a:r>
              <a:rPr lang="hu-HU" sz="2400" b="1" dirty="0" err="1">
                <a:solidFill>
                  <a:schemeClr val="accent6">
                    <a:lumMod val="50000"/>
                  </a:schemeClr>
                </a:solidFill>
              </a:rPr>
              <a:t>Clarivate</a:t>
            </a:r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/Web of Science)</a:t>
            </a:r>
          </a:p>
          <a:p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OPERATÍV SZERKESZTŐSÉG:	LÁSZLÓ KRISZTINA</a:t>
            </a:r>
          </a:p>
          <a:p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									GYARMATI BENJÁMIN</a:t>
            </a:r>
          </a:p>
          <a:p>
            <a:r>
              <a:rPr lang="hu-HU" sz="2400" b="1" dirty="0">
                <a:solidFill>
                  <a:schemeClr val="accent6">
                    <a:lumMod val="50000"/>
                  </a:schemeClr>
                </a:solidFill>
              </a:rPr>
              <a:t>									TARDY GÁBOR</a:t>
            </a:r>
          </a:p>
          <a:p>
            <a:endParaRPr lang="hu-H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6195480-2BE0-23DD-3F2D-716A1A060AC0}"/>
              </a:ext>
            </a:extLst>
          </p:cNvPr>
          <p:cNvSpPr txBox="1"/>
          <p:nvPr/>
        </p:nvSpPr>
        <p:spPr>
          <a:xfrm>
            <a:off x="0" y="5462398"/>
            <a:ext cx="88639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dirty="0">
                <a:solidFill>
                  <a:srgbClr val="C00000"/>
                </a:solidFill>
              </a:rPr>
              <a:t>KÖSZÖNJÜK A NEMZETKÖZI ÉS HAZAI SZERKESZTŐSÉG, </a:t>
            </a:r>
          </a:p>
          <a:p>
            <a:pPr algn="ctr"/>
            <a:r>
              <a:rPr lang="hu-HU" sz="2000" b="1" dirty="0">
                <a:solidFill>
                  <a:srgbClr val="C00000"/>
                </a:solidFill>
              </a:rPr>
              <a:t>A KARI KOLLEGÁK ÉS AZ OMIKK </a:t>
            </a:r>
          </a:p>
          <a:p>
            <a:pPr algn="ctr"/>
            <a:r>
              <a:rPr lang="hu-HU" sz="2000" b="1" dirty="0">
                <a:solidFill>
                  <a:srgbClr val="C00000"/>
                </a:solidFill>
              </a:rPr>
              <a:t>TÁMOGATÁSÁT</a:t>
            </a:r>
            <a:endParaRPr lang="hu-H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877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60" y="1613355"/>
            <a:ext cx="4612160" cy="30771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949" y="1592746"/>
            <a:ext cx="4643051" cy="30977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739" y="4572146"/>
            <a:ext cx="3429618" cy="2285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748" y="4247635"/>
            <a:ext cx="3916504" cy="26103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369" y="4324864"/>
            <a:ext cx="3800631" cy="2533136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1AA49DC-4678-E855-D9C7-76B603205A5B}"/>
              </a:ext>
            </a:extLst>
          </p:cNvPr>
          <p:cNvSpPr txBox="1"/>
          <p:nvPr/>
        </p:nvSpPr>
        <p:spPr>
          <a:xfrm>
            <a:off x="212214" y="230161"/>
            <a:ext cx="8577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eaLnBrk="1" hangingPunct="1">
              <a:spcBef>
                <a:spcPts val="0"/>
              </a:spcBef>
              <a:buNone/>
            </a:pPr>
            <a:r>
              <a:rPr lang="hu-HU" sz="2400" b="1" dirty="0">
                <a:solidFill>
                  <a:schemeClr val="tx2"/>
                </a:solidFill>
              </a:rPr>
              <a:t>A VBK minden munkatársának és partnereinknek köszönjük a 2025/2026 tanévben végzett eredményes munkát!</a:t>
            </a:r>
          </a:p>
        </p:txBody>
      </p:sp>
    </p:spTree>
    <p:extLst>
      <p:ext uri="{BB962C8B-B14F-4D97-AF65-F5344CB8AC3E}">
        <p14:creationId xmlns:p14="http://schemas.microsoft.com/office/powerpoint/2010/main" val="1497783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kültéri, víz, tengerpart, ég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CDAB790-B922-276C-236A-DD4316944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4180" y="2976770"/>
            <a:ext cx="3692386" cy="3692386"/>
          </a:xfrm>
          <a:prstGeom prst="rect">
            <a:avLst/>
          </a:prstGeom>
        </p:spPr>
      </p:pic>
      <p:pic>
        <p:nvPicPr>
          <p:cNvPr id="5" name="Kép 4" descr="A képen homok, kézírás, rajz, talaj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81B87DF-24E4-5D5D-C514-8186E08D8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17435" y="2932044"/>
            <a:ext cx="3737112" cy="373711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49C37AF4-826F-8DB1-394F-A324788531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28290" y="2002734"/>
            <a:ext cx="3498575" cy="2623931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24447E5-9E2D-C51E-551C-E253E5273CD9}"/>
              </a:ext>
            </a:extLst>
          </p:cNvPr>
          <p:cNvSpPr txBox="1"/>
          <p:nvPr/>
        </p:nvSpPr>
        <p:spPr>
          <a:xfrm>
            <a:off x="134180" y="596347"/>
            <a:ext cx="7692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Kellemes nyarat, jó pihenést kívánunk!</a:t>
            </a:r>
          </a:p>
        </p:txBody>
      </p:sp>
    </p:spTree>
    <p:extLst>
      <p:ext uri="{BB962C8B-B14F-4D97-AF65-F5344CB8AC3E}">
        <p14:creationId xmlns:p14="http://schemas.microsoft.com/office/powerpoint/2010/main" val="1510459250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7857</TotalTime>
  <Words>1059</Words>
  <Application>Microsoft Office PowerPoint</Application>
  <PresentationFormat>Diavetítés a képernyőre (4:3 oldalarány)</PresentationFormat>
  <Paragraphs>232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Trebuchet MS</vt:lpstr>
      <vt:lpstr>Wingdings 3</vt:lpstr>
      <vt:lpstr>Dimenzió</vt:lpstr>
      <vt:lpstr>KARI TANÉVZÁRÓ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VBK belső kommunikáció,  kari szintű belső rendezvények</dc:title>
  <dc:creator>Kózelné Dr. Székely Edit Éva</dc:creator>
  <cp:lastModifiedBy>Mészárosné Dr. Tőrincsi Mercédesz</cp:lastModifiedBy>
  <cp:revision>117</cp:revision>
  <cp:lastPrinted>2023-06-28T07:04:49Z</cp:lastPrinted>
  <dcterms:created xsi:type="dcterms:W3CDTF">2022-06-12T09:30:00Z</dcterms:created>
  <dcterms:modified xsi:type="dcterms:W3CDTF">2026-07-01T13:59:19Z</dcterms:modified>
</cp:coreProperties>
</file>